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1" r:id="rId5"/>
    <p:sldId id="262" r:id="rId6"/>
    <p:sldId id="263" r:id="rId7"/>
    <p:sldId id="264" r:id="rId8"/>
    <p:sldId id="265" r:id="rId9"/>
    <p:sldId id="266" r:id="rId10"/>
    <p:sldId id="268" r:id="rId11"/>
    <p:sldId id="26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8CD649-A7ED-452A-9987-20609F21910D}" type="datetimeFigureOut">
              <a:rPr lang="en-US" smtClean="0"/>
              <a:pPr/>
              <a:t>11/4/2021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2F585B-B9B0-4355-831D-154E025B4E4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2D1632-B0CB-4FEC-A5FE-15A6D246B86D}"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D1632-B0CB-4FEC-A5FE-15A6D246B86D}"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D1632-B0CB-4FEC-A5FE-15A6D246B86D}"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mc:AlternateContent xmlns:mc="http://schemas.openxmlformats.org/markup-compatibility/2006">
    <mc:Choice xmlns="" xmlns:p14="http://schemas.microsoft.com/office/powerpoint/2010/main" Requires="p14">
      <p:transition p14:dur="500">
        <p:wedge/>
      </p:transition>
    </mc:Choice>
    <mc:Fallback>
      <p:transition>
        <p:wedg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D1632-B0CB-4FEC-A5FE-15A6D246B86D}"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D1632-B0CB-4FEC-A5FE-15A6D246B86D}"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2D1632-B0CB-4FEC-A5FE-15A6D246B86D}"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2D1632-B0CB-4FEC-A5FE-15A6D246B86D}" type="datetimeFigureOut">
              <a:rPr lang="en-US" smtClean="0"/>
              <a:pPr/>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2D1632-B0CB-4FEC-A5FE-15A6D246B86D}" type="datetimeFigureOut">
              <a:rPr lang="en-US" smtClean="0"/>
              <a:pPr/>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D1632-B0CB-4FEC-A5FE-15A6D246B86D}" type="datetimeFigureOut">
              <a:rPr lang="en-US" smtClean="0"/>
              <a:pPr/>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D1632-B0CB-4FEC-A5FE-15A6D246B86D}"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D1632-B0CB-4FEC-A5FE-15A6D246B86D}"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1EFF0-1317-4F75-8A7B-B7F8E6A128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D1632-B0CB-4FEC-A5FE-15A6D246B86D}" type="datetimeFigureOut">
              <a:rPr lang="en-US" smtClean="0"/>
              <a:pPr/>
              <a:t>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01EFF0-1317-4F75-8A7B-B7F8E6A128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srcRect/>
          <a:stretch>
            <a:fillRect/>
          </a:stretch>
        </p:blipFill>
        <p:spPr>
          <a:xfrm>
            <a:off x="0" y="5036853"/>
            <a:ext cx="9144000" cy="1821147"/>
          </a:xfrm>
          <a:prstGeom prst="rect">
            <a:avLst/>
          </a:prstGeom>
          <a:noFill/>
          <a:ln>
            <a:noFill/>
          </a:ln>
        </p:spPr>
      </p:pic>
      <p:pic>
        <p:nvPicPr>
          <p:cNvPr id="55" name="Google Shape;55;p13"/>
          <p:cNvPicPr preferRelativeResize="0"/>
          <p:nvPr/>
        </p:nvPicPr>
        <p:blipFill rotWithShape="1">
          <a:blip r:embed="rId4" cstate="print"/>
          <a:srcRect/>
          <a:stretch>
            <a:fillRect/>
          </a:stretch>
        </p:blipFill>
        <p:spPr>
          <a:xfrm>
            <a:off x="7286644" y="214290"/>
            <a:ext cx="1578401" cy="1044767"/>
          </a:xfrm>
          <a:prstGeom prst="rect">
            <a:avLst/>
          </a:prstGeom>
          <a:noFill/>
          <a:ln>
            <a:noFill/>
          </a:ln>
        </p:spPr>
      </p:pic>
      <p:sp>
        <p:nvSpPr>
          <p:cNvPr id="56" name="Google Shape;56;p13"/>
          <p:cNvSpPr txBox="1"/>
          <p:nvPr/>
        </p:nvSpPr>
        <p:spPr>
          <a:xfrm>
            <a:off x="222675" y="2141800"/>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The </a:t>
            </a:r>
            <a:r>
              <a:rPr lang="en-IN" sz="3000" b="1" dirty="0" smtClean="0">
                <a:solidFill>
                  <a:srgbClr val="FF0000"/>
                </a:solidFill>
                <a:latin typeface="Calibri" panose="020F0502020204030204"/>
                <a:ea typeface="Calibri" panose="020F0502020204030204"/>
                <a:cs typeface="Calibri" panose="020F0502020204030204"/>
                <a:sym typeface="Calibri" panose="020F0502020204030204"/>
              </a:rPr>
              <a:t>Night the Bed Fell</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altLang="en-GB"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By </a:t>
            </a:r>
            <a:r>
              <a:rPr lang="en-US" altLang="en-GB" sz="2500" dirty="0" smtClean="0">
                <a:solidFill>
                  <a:srgbClr val="000000"/>
                </a:solidFill>
                <a:latin typeface="Calibri" panose="020F0502020204030204"/>
                <a:ea typeface="Calibri" panose="020F0502020204030204"/>
                <a:cs typeface="Calibri" panose="020F0502020204030204"/>
                <a:sym typeface="Calibri" panose="020F0502020204030204"/>
              </a:rPr>
              <a:t>James Thurber</a:t>
            </a:r>
            <a:endParaRPr lang="en-US" altLang="en-GB"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3"/>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3428984"/>
            <a:ext cx="4764000"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b="1" dirty="0"/>
              <a:t>SUBJECT :</a:t>
            </a:r>
            <a:r>
              <a:rPr lang="en-IN" altLang="en-GB" b="1" dirty="0"/>
              <a:t> </a:t>
            </a:r>
            <a:r>
              <a:rPr lang="en-US" altLang="en-GB" b="1" dirty="0"/>
              <a:t>English</a:t>
            </a:r>
            <a:endParaRPr b="1"/>
          </a:p>
          <a:p>
            <a:pPr marL="0" lvl="0" indent="0" algn="l" rtl="0">
              <a:spcBef>
                <a:spcPts val="0"/>
              </a:spcBef>
              <a:spcAft>
                <a:spcPts val="0"/>
              </a:spcAft>
              <a:buNone/>
            </a:pPr>
            <a:r>
              <a:rPr lang="en-GB" b="1" dirty="0"/>
              <a:t>CHAPTER NUMBER:</a:t>
            </a:r>
            <a:r>
              <a:rPr lang="en-US" altLang="en-GB" b="1" dirty="0"/>
              <a:t> </a:t>
            </a:r>
            <a:r>
              <a:rPr lang="en-US" altLang="en-GB" b="1" dirty="0" smtClean="0"/>
              <a:t>3</a:t>
            </a:r>
            <a:endParaRPr b="1"/>
          </a:p>
          <a:p>
            <a:pPr marL="0" lvl="0" indent="0" algn="l" rtl="0">
              <a:spcBef>
                <a:spcPts val="0"/>
              </a:spcBef>
              <a:spcAft>
                <a:spcPts val="0"/>
              </a:spcAft>
              <a:buNone/>
            </a:pPr>
            <a:r>
              <a:rPr lang="en-GB" b="1" dirty="0"/>
              <a:t>CHAPTER NAME :The </a:t>
            </a:r>
            <a:r>
              <a:rPr lang="en-IN" b="1" dirty="0" smtClean="0"/>
              <a:t>Night the Bed Fell</a:t>
            </a:r>
            <a:endParaRPr lang="en-GB" b="1" dirty="0"/>
          </a:p>
          <a:p>
            <a:pPr marL="0" lvl="0" indent="0" algn="l" rtl="0">
              <a:spcBef>
                <a:spcPts val="0"/>
              </a:spcBef>
              <a:spcAft>
                <a:spcPts val="0"/>
              </a:spcAft>
              <a:buNone/>
            </a:pPr>
            <a:r>
              <a:rPr lang="en-IN" altLang="en-GB" b="1" dirty="0"/>
              <a:t>PERIOD: </a:t>
            </a:r>
            <a:r>
              <a:rPr lang="en-IN" altLang="en-GB" b="1" dirty="0" smtClean="0"/>
              <a:t>3</a:t>
            </a:r>
            <a:endParaRPr lang="en-IN" altLang="en-GB" b="1" dirty="0"/>
          </a:p>
        </p:txBody>
      </p:sp>
    </p:spTree>
  </p:cSld>
  <p:clrMapOvr>
    <a:masterClrMapping/>
  </p:clrMapOvr>
  <mc:AlternateContent xmlns:mc="http://schemas.openxmlformats.org/markup-compatibility/2006">
    <mc:Choice xmlns="" xmlns:p14="http://schemas.microsoft.com/office/powerpoint/2010/main" Requires="p14">
      <p:transition p14:dur="500">
        <p:wedge/>
      </p:transition>
    </mc:Choice>
    <mc:Fallback>
      <p:transition>
        <p:wedg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a:t>
            </a:r>
            <a:endParaRPr lang="en-US" dirty="0"/>
          </a:p>
        </p:txBody>
      </p:sp>
      <p:sp>
        <p:nvSpPr>
          <p:cNvPr id="3" name="Content Placeholder 2"/>
          <p:cNvSpPr>
            <a:spLocks noGrp="1"/>
          </p:cNvSpPr>
          <p:nvPr>
            <p:ph idx="1"/>
          </p:nvPr>
        </p:nvSpPr>
        <p:spPr/>
        <p:txBody>
          <a:bodyPr>
            <a:normAutofit lnSpcReduction="10000"/>
          </a:bodyPr>
          <a:lstStyle/>
          <a:p>
            <a:pPr marL="457200" indent="-457200">
              <a:buNone/>
            </a:pPr>
            <a:r>
              <a:rPr lang="en-US" sz="2400" dirty="0" smtClean="0"/>
              <a:t>C.</a:t>
            </a:r>
          </a:p>
          <a:p>
            <a:pPr marL="457200" indent="-457200">
              <a:buAutoNum type="arabicPeriod"/>
            </a:pPr>
            <a:r>
              <a:rPr lang="en-US" sz="2400" dirty="0" smtClean="0"/>
              <a:t>I think the narrator would have found all the situation quite </a:t>
            </a:r>
            <a:r>
              <a:rPr lang="en-US" sz="2400" dirty="0" err="1" smtClean="0"/>
              <a:t>amusng</a:t>
            </a:r>
            <a:r>
              <a:rPr lang="en-US" sz="2400" dirty="0" smtClean="0"/>
              <a:t> and been unable to decide whether he should laugh or feel bad for causing such an inconvenience to everyone. The whole incident appears to be a comedy of errors which all began because the bed flopped.</a:t>
            </a:r>
          </a:p>
          <a:p>
            <a:pPr marL="457200" indent="-457200">
              <a:buAutoNum type="arabicPeriod"/>
            </a:pPr>
            <a:r>
              <a:rPr lang="en-US" sz="2400" dirty="0" smtClean="0"/>
              <a:t>The grandfather must have thought that in his vast life he must have seen, heard and experienced almost everything. But after listening to the incident about the night the bed fell, he may have realized that there was still a lot to be seen. He may have grumbled at first, but eventually, he would have laughed. </a:t>
            </a:r>
            <a:endParaRPr lang="en-US" sz="2400" dirty="0"/>
          </a:p>
        </p:txBody>
      </p:sp>
      <p:pic>
        <p:nvPicPr>
          <p:cNvPr id="4" name="Google Shape;55;p13"/>
          <p:cNvPicPr preferRelativeResize="0"/>
          <p:nvPr/>
        </p:nvPicPr>
        <p:blipFill rotWithShape="1">
          <a:blip r:embed="rId2" cstate="print"/>
          <a:srcRect/>
          <a:stretch>
            <a:fillRect/>
          </a:stretch>
        </p:blipFill>
        <p:spPr>
          <a:xfrm>
            <a:off x="7429520" y="214290"/>
            <a:ext cx="1492711" cy="62814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8" name="Google Shape;78;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pic>
        <p:nvPicPr>
          <p:cNvPr id="4" name="Google Shape;55;p13"/>
          <p:cNvPicPr preferRelativeResize="0"/>
          <p:nvPr/>
        </p:nvPicPr>
        <p:blipFill rotWithShape="1">
          <a:blip r:embed="rId3" cstate="print"/>
          <a:srcRect/>
          <a:stretch>
            <a:fillRect/>
          </a:stretch>
        </p:blipFill>
        <p:spPr>
          <a:xfrm>
            <a:off x="7429520" y="214290"/>
            <a:ext cx="1492711" cy="628149"/>
          </a:xfrm>
          <a:prstGeom prst="rect">
            <a:avLst/>
          </a:prstGeom>
          <a:noFill/>
          <a:ln>
            <a:noFill/>
          </a:ln>
        </p:spPr>
      </p:pic>
    </p:spTree>
  </p:cSld>
  <p:clrMapOvr>
    <a:masterClrMapping/>
  </p:clrMapOvr>
  <mc:AlternateContent xmlns:mc="http://schemas.openxmlformats.org/markup-compatibility/2006">
    <mc:Choice xmlns="" xmlns:p14="http://schemas.microsoft.com/office/powerpoint/2010/main" Requires="p14">
      <p:transition p14:dur="500">
        <p:wedge/>
      </p:transition>
    </mc:Choice>
    <mc:Fallback>
      <p:transition>
        <p:wedg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966953"/>
            <a:ext cx="8520600" cy="4945388"/>
          </a:xfrm>
        </p:spPr>
        <p:txBody>
          <a:bodyPr/>
          <a:lstStyle/>
          <a:p>
            <a:pPr marL="114300" indent="0">
              <a:buNone/>
            </a:pPr>
            <a:r>
              <a:rPr lang="en-GB" sz="2400" b="1" dirty="0" smtClean="0">
                <a:solidFill>
                  <a:srgbClr val="FF0000"/>
                </a:solidFill>
                <a:latin typeface="Calibri" panose="020F0502020204030204" charset="0"/>
                <a:cs typeface="Calibri" panose="020F0502020204030204" charset="0"/>
                <a:sym typeface="+mn-ea"/>
              </a:rPr>
              <a:t>G</a:t>
            </a:r>
            <a:r>
              <a:rPr lang="en-IN" altLang="en-GB" sz="2400" b="1" dirty="0" err="1" smtClean="0">
                <a:solidFill>
                  <a:srgbClr val="FF0000"/>
                </a:solidFill>
                <a:latin typeface="Calibri" panose="020F0502020204030204" charset="0"/>
                <a:cs typeface="Calibri" panose="020F0502020204030204" charset="0"/>
                <a:sym typeface="+mn-ea"/>
              </a:rPr>
              <a:t>eneral</a:t>
            </a:r>
            <a:r>
              <a:rPr lang="en-IN" altLang="en-GB" sz="2400" b="1" dirty="0" smtClean="0">
                <a:solidFill>
                  <a:srgbClr val="FF0000"/>
                </a:solidFill>
                <a:latin typeface="Calibri" panose="020F0502020204030204" charset="0"/>
                <a:cs typeface="Calibri" panose="020F0502020204030204" charset="0"/>
                <a:sym typeface="+mn-ea"/>
              </a:rPr>
              <a:t> Learning Outcomes</a:t>
            </a:r>
          </a:p>
          <a:p>
            <a:pPr>
              <a:buFont typeface="Arial" panose="020B0604020202020204" pitchFamily="34" charset="0"/>
              <a:buChar char="•"/>
            </a:pPr>
            <a:r>
              <a:rPr lang="en-GB" sz="2400" dirty="0" smtClean="0">
                <a:latin typeface="Calibri" panose="020F0502020204030204" charset="0"/>
                <a:cs typeface="Calibri" panose="020F0502020204030204" charset="0"/>
                <a:sym typeface="+mn-ea"/>
              </a:rPr>
              <a:t>Be acquainted with short story</a:t>
            </a:r>
            <a:endParaRPr lang="en-IN" altLang="en-GB" sz="2400" b="1" dirty="0" smtClean="0">
              <a:solidFill>
                <a:srgbClr val="FF0000"/>
              </a:solidFill>
              <a:latin typeface="Calibri" panose="020F0502020204030204" charset="0"/>
              <a:cs typeface="Calibri" panose="020F0502020204030204" charset="0"/>
              <a:sym typeface="+mn-ea"/>
            </a:endParaRPr>
          </a:p>
          <a:p>
            <a:pPr>
              <a:buFont typeface="Arial" panose="020B0604020202020204" pitchFamily="34" charset="0"/>
              <a:buChar char="•"/>
            </a:pPr>
            <a:r>
              <a:rPr lang="en-GB" sz="2400" dirty="0" smtClean="0">
                <a:latin typeface="Calibri" panose="020F0502020204030204" charset="0"/>
                <a:cs typeface="Calibri" panose="020F0502020204030204" charset="0"/>
                <a:sym typeface="+mn-ea"/>
              </a:rPr>
              <a:t>Develop LSRW</a:t>
            </a:r>
            <a:endParaRPr lang="en-IN" altLang="en-GB" sz="2400" b="1" dirty="0" smtClean="0">
              <a:solidFill>
                <a:srgbClr val="FF0000"/>
              </a:solidFill>
              <a:latin typeface="Calibri" panose="020F0502020204030204" charset="0"/>
              <a:cs typeface="Calibri" panose="020F0502020204030204" charset="0"/>
              <a:sym typeface="+mn-ea"/>
            </a:endParaRPr>
          </a:p>
          <a:p>
            <a:pPr>
              <a:buFont typeface="Arial" panose="020B0604020202020204" pitchFamily="34" charset="0"/>
              <a:buChar char="•"/>
            </a:pPr>
            <a:r>
              <a:rPr lang="en-GB" sz="2400" dirty="0" err="1" smtClean="0">
                <a:latin typeface="Calibri" panose="020F0502020204030204" charset="0"/>
                <a:cs typeface="Calibri" panose="020F0502020204030204" charset="0"/>
                <a:sym typeface="+mn-ea"/>
              </a:rPr>
              <a:t>Apprecia</a:t>
            </a:r>
            <a:r>
              <a:rPr lang="en-IN" altLang="en-GB" sz="2400" dirty="0" err="1" smtClean="0">
                <a:latin typeface="Calibri" panose="020F0502020204030204" charset="0"/>
                <a:cs typeface="Calibri" panose="020F0502020204030204" charset="0"/>
                <a:sym typeface="+mn-ea"/>
              </a:rPr>
              <a:t>te</a:t>
            </a:r>
            <a:r>
              <a:rPr lang="en-IN" altLang="en-GB" sz="2400" dirty="0" smtClean="0">
                <a:latin typeface="Calibri" panose="020F0502020204030204" charset="0"/>
                <a:cs typeface="Calibri" panose="020F0502020204030204" charset="0"/>
                <a:sym typeface="+mn-ea"/>
              </a:rPr>
              <a:t>  the</a:t>
            </a:r>
            <a:r>
              <a:rPr lang="en-GB" sz="2400" dirty="0" smtClean="0">
                <a:latin typeface="Calibri" panose="020F0502020204030204" charset="0"/>
                <a:cs typeface="Calibri" panose="020F0502020204030204" charset="0"/>
                <a:sym typeface="+mn-ea"/>
              </a:rPr>
              <a:t> varieties of style and diction in literary writing</a:t>
            </a:r>
          </a:p>
          <a:p>
            <a:pPr>
              <a:buFont typeface="Arial" panose="020B0604020202020204" pitchFamily="34" charset="0"/>
              <a:buChar char="•"/>
            </a:pPr>
            <a:r>
              <a:rPr lang="en-GB" sz="2400" dirty="0" smtClean="0">
                <a:latin typeface="Calibri" panose="020F0502020204030204" charset="0"/>
                <a:cs typeface="Calibri" panose="020F0502020204030204" charset="0"/>
                <a:sym typeface="+mn-ea"/>
              </a:rPr>
              <a:t>Appreciate the story, plot, characters</a:t>
            </a:r>
          </a:p>
          <a:p>
            <a:pPr>
              <a:buNone/>
            </a:pPr>
            <a:endParaRPr lang="en-GB" sz="2400" dirty="0" smtClean="0">
              <a:latin typeface="Calibri" panose="020F0502020204030204" charset="0"/>
              <a:cs typeface="Calibri" panose="020F0502020204030204" charset="0"/>
              <a:sym typeface="+mn-ea"/>
            </a:endParaRPr>
          </a:p>
          <a:p>
            <a:pPr marL="114300" indent="0">
              <a:buNone/>
            </a:pPr>
            <a:r>
              <a:rPr lang="en-US" sz="2400" b="1" dirty="0" smtClean="0">
                <a:solidFill>
                  <a:srgbClr val="FF0000"/>
                </a:solidFill>
                <a:latin typeface="Calibri" panose="020F0502020204030204" charset="0"/>
                <a:cs typeface="Calibri" panose="020F0502020204030204" charset="0"/>
              </a:rPr>
              <a:t>Existing Knowledge</a:t>
            </a:r>
            <a:endParaRPr lang="en-US" sz="2400" dirty="0">
              <a:latin typeface="Calibri" panose="020F0502020204030204" charset="0"/>
              <a:cs typeface="Calibri" panose="020F0502020204030204" charset="0"/>
            </a:endParaRPr>
          </a:p>
          <a:p>
            <a:pPr marL="114300" indent="0">
              <a:buNone/>
            </a:pPr>
            <a:r>
              <a:rPr lang="en-US" sz="2400" dirty="0" smtClean="0">
                <a:latin typeface="Calibri" panose="020F0502020204030204" charset="0"/>
                <a:cs typeface="Calibri" panose="020F0502020204030204" charset="0"/>
              </a:rPr>
              <a:t>Students are aware of </a:t>
            </a:r>
          </a:p>
          <a:p>
            <a:pPr>
              <a:buFont typeface="Arial" panose="020B0604020202020204" pitchFamily="34" charset="0"/>
              <a:buChar char="•"/>
            </a:pPr>
            <a:r>
              <a:rPr lang="en-US" sz="2400" dirty="0" smtClean="0">
                <a:latin typeface="Calibri" panose="020F0502020204030204" charset="0"/>
                <a:cs typeface="Calibri" panose="020F0502020204030204" charset="0"/>
              </a:rPr>
              <a:t>Parts of a home</a:t>
            </a:r>
          </a:p>
          <a:p>
            <a:pPr>
              <a:buFont typeface="Arial" panose="020B0604020202020204" pitchFamily="34" charset="0"/>
              <a:buChar char="•"/>
            </a:pPr>
            <a:r>
              <a:rPr lang="en-US" sz="2400" dirty="0" smtClean="0">
                <a:latin typeface="Calibri" panose="020F0502020204030204" charset="0"/>
                <a:cs typeface="Calibri" panose="020F0502020204030204" charset="0"/>
              </a:rPr>
              <a:t>Familial relationships</a:t>
            </a:r>
          </a:p>
          <a:p>
            <a:pPr>
              <a:buFont typeface="Arial" panose="020B0604020202020204" pitchFamily="34" charset="0"/>
              <a:buChar char="•"/>
            </a:pPr>
            <a:r>
              <a:rPr lang="en-US" sz="2400" dirty="0" smtClean="0">
                <a:latin typeface="Calibri" panose="020F0502020204030204" charset="0"/>
                <a:cs typeface="Calibri" panose="020F0502020204030204" charset="0"/>
              </a:rPr>
              <a:t>Premonitions of people</a:t>
            </a:r>
          </a:p>
          <a:p>
            <a:pPr>
              <a:buFont typeface="Arial" panose="020B0604020202020204" pitchFamily="34" charset="0"/>
              <a:buChar char="•"/>
            </a:pPr>
            <a:endParaRPr lang="en-US" sz="2000" b="1" dirty="0">
              <a:solidFill>
                <a:srgbClr val="FF0000"/>
              </a:solidFill>
              <a:latin typeface="Calibri" panose="020F0502020204030204" charset="0"/>
              <a:cs typeface="Calibri" panose="020F0502020204030204" charset="0"/>
            </a:endParaRPr>
          </a:p>
          <a:p>
            <a:pPr>
              <a:buNone/>
            </a:pPr>
            <a:endParaRPr lang="en-US" sz="2000" b="1" dirty="0">
              <a:solidFill>
                <a:srgbClr val="FF0000"/>
              </a:solidFill>
              <a:latin typeface="Calibri" panose="020F0502020204030204" charset="0"/>
              <a:cs typeface="Calibri" panose="020F0502020204030204" charset="0"/>
            </a:endParaRPr>
          </a:p>
        </p:txBody>
      </p:sp>
      <p:pic>
        <p:nvPicPr>
          <p:cNvPr id="4" name="Google Shape;63;p14"/>
          <p:cNvPicPr preferRelativeResize="0"/>
          <p:nvPr/>
        </p:nvPicPr>
        <p:blipFill rotWithShape="1">
          <a:blip r:embed="rId2" cstate="print"/>
          <a:srcRect/>
          <a:stretch>
            <a:fillRect/>
          </a:stretch>
        </p:blipFill>
        <p:spPr>
          <a:xfrm>
            <a:off x="7643834" y="0"/>
            <a:ext cx="1232526" cy="815833"/>
          </a:xfrm>
          <a:prstGeom prst="rect">
            <a:avLst/>
          </a:prstGeom>
          <a:noFill/>
          <a:ln>
            <a:noFill/>
          </a:ln>
        </p:spPr>
      </p:pic>
    </p:spTree>
  </p:cSld>
  <p:clrMapOvr>
    <a:masterClrMapping/>
  </p:clrMapOvr>
  <mc:AlternateContent xmlns:mc="http://schemas.openxmlformats.org/markup-compatibility/2006">
    <mc:Choice xmlns="" xmlns:p14="http://schemas.microsoft.com/office/powerpoint/2010/main" Requires="p14">
      <p:transition p14:dur="500">
        <p:wedge/>
      </p:transition>
    </mc:Choice>
    <mc:Fallback>
      <p:transition>
        <p:wedg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400" y="915684"/>
            <a:ext cx="8520600" cy="763600"/>
          </a:xfrm>
        </p:spPr>
        <p:txBody>
          <a:bodyPr/>
          <a:lstStyle/>
          <a:p>
            <a:r>
              <a:rPr lang="en-IN" altLang="en-US" sz="2000" b="1" dirty="0" smtClean="0">
                <a:solidFill>
                  <a:srgbClr val="FF0000"/>
                </a:solidFill>
                <a:latin typeface="Calibri" panose="020F0502020204030204" charset="0"/>
                <a:cs typeface="Calibri" panose="020F0502020204030204" charset="0"/>
              </a:rPr>
              <a:t>Expected Learning </a:t>
            </a:r>
            <a:r>
              <a:rPr lang="en-IN" altLang="en-US" sz="2000" b="1" dirty="0">
                <a:solidFill>
                  <a:srgbClr val="FF0000"/>
                </a:solidFill>
                <a:latin typeface="Calibri" panose="020F0502020204030204" charset="0"/>
                <a:cs typeface="Calibri" panose="020F0502020204030204" charset="0"/>
              </a:rPr>
              <a:t>Outcomes</a:t>
            </a:r>
          </a:p>
        </p:txBody>
      </p:sp>
      <p:sp>
        <p:nvSpPr>
          <p:cNvPr id="4" name="Text Placeholder 3"/>
          <p:cNvSpPr>
            <a:spLocks noGrp="1"/>
          </p:cNvSpPr>
          <p:nvPr>
            <p:ph type="body" idx="1"/>
          </p:nvPr>
        </p:nvSpPr>
        <p:spPr/>
        <p:txBody>
          <a:bodyPr/>
          <a:lstStyle/>
          <a:p>
            <a:pPr marL="114300" indent="0">
              <a:buNone/>
            </a:pPr>
            <a:r>
              <a:rPr lang="en-IN" altLang="en-US" sz="2400" dirty="0">
                <a:latin typeface="Calibri" panose="020F0502020204030204" charset="0"/>
                <a:cs typeface="Calibri" panose="020F0502020204030204" charset="0"/>
              </a:rPr>
              <a:t>Students will be able to </a:t>
            </a:r>
          </a:p>
          <a:p>
            <a:pPr>
              <a:buFont typeface="Arial" panose="020B0604020202020204" pitchFamily="34" charset="0"/>
              <a:buChar char="•"/>
            </a:pPr>
            <a:r>
              <a:rPr lang="en-IN" altLang="en-US" sz="2400" dirty="0">
                <a:latin typeface="Calibri" panose="020F0502020204030204" charset="0"/>
                <a:cs typeface="Calibri" panose="020F0502020204030204" charset="0"/>
              </a:rPr>
              <a:t>paraphrase the story in their own words</a:t>
            </a:r>
          </a:p>
          <a:p>
            <a:pPr>
              <a:buFont typeface="Arial" panose="020B0604020202020204" pitchFamily="34" charset="0"/>
              <a:buChar char="•"/>
            </a:pPr>
            <a:r>
              <a:rPr lang="en-IN" altLang="en-US" sz="2400" dirty="0">
                <a:latin typeface="Calibri" panose="020F0502020204030204" charset="0"/>
                <a:cs typeface="Calibri" panose="020F0502020204030204" charset="0"/>
              </a:rPr>
              <a:t>criticize </a:t>
            </a:r>
            <a:r>
              <a:rPr lang="en-IN" altLang="en-US" sz="2400" dirty="0" smtClean="0">
                <a:latin typeface="Calibri" panose="020F0502020204030204" charset="0"/>
                <a:cs typeface="Calibri" panose="020F0502020204030204" charset="0"/>
              </a:rPr>
              <a:t>eccentricities </a:t>
            </a:r>
            <a:r>
              <a:rPr lang="en-IN" altLang="en-US" sz="2400" dirty="0">
                <a:latin typeface="Calibri" panose="020F0502020204030204" charset="0"/>
                <a:cs typeface="Calibri" panose="020F0502020204030204" charset="0"/>
              </a:rPr>
              <a:t>through the different characters </a:t>
            </a:r>
            <a:r>
              <a:rPr lang="en-IN" altLang="en-US" sz="2400" dirty="0" smtClean="0">
                <a:latin typeface="Calibri" panose="020F0502020204030204" charset="0"/>
                <a:cs typeface="Calibri" panose="020F0502020204030204" charset="0"/>
              </a:rPr>
              <a:t>like Briggs, Aunt Gracie</a:t>
            </a:r>
            <a:endParaRPr lang="en-IN" altLang="en-US" sz="2400" dirty="0">
              <a:latin typeface="Calibri" panose="020F0502020204030204" charset="0"/>
              <a:cs typeface="Calibri" panose="020F0502020204030204" charset="0"/>
            </a:endParaRPr>
          </a:p>
          <a:p>
            <a:pPr>
              <a:buFont typeface="Arial" panose="020B0604020202020204" pitchFamily="34" charset="0"/>
              <a:buChar char="•"/>
            </a:pPr>
            <a:r>
              <a:rPr lang="en-IN" altLang="en-US" sz="2400" dirty="0">
                <a:latin typeface="Calibri" panose="020F0502020204030204" charset="0"/>
                <a:cs typeface="Calibri" panose="020F0502020204030204" charset="0"/>
              </a:rPr>
              <a:t>judge personal interests of the characters</a:t>
            </a:r>
          </a:p>
          <a:p>
            <a:pPr>
              <a:buFont typeface="Arial" panose="020B0604020202020204" pitchFamily="34" charset="0"/>
              <a:buChar char="•"/>
            </a:pPr>
            <a:r>
              <a:rPr lang="en-IN" altLang="en-US" sz="2400" dirty="0">
                <a:latin typeface="Calibri" panose="020F0502020204030204" charset="0"/>
                <a:cs typeface="Calibri" panose="020F0502020204030204" charset="0"/>
              </a:rPr>
              <a:t>relate to the situation presented </a:t>
            </a:r>
          </a:p>
          <a:p>
            <a:pPr>
              <a:buFont typeface="Arial" panose="020B0604020202020204" pitchFamily="34" charset="0"/>
              <a:buChar char="•"/>
            </a:pPr>
            <a:r>
              <a:rPr lang="en-IN" altLang="en-US" sz="2400" dirty="0">
                <a:latin typeface="Calibri" panose="020F0502020204030204" charset="0"/>
                <a:cs typeface="Calibri" panose="020F0502020204030204" charset="0"/>
              </a:rPr>
              <a:t>compose a story on their own</a:t>
            </a:r>
          </a:p>
          <a:p>
            <a:pPr>
              <a:buFont typeface="Arial" panose="020B0604020202020204" pitchFamily="34" charset="0"/>
              <a:buChar char="•"/>
            </a:pPr>
            <a:r>
              <a:rPr lang="en-IN" altLang="en-US" sz="2400" dirty="0" smtClean="0">
                <a:latin typeface="Calibri" panose="020F0502020204030204" charset="0"/>
                <a:cs typeface="Calibri" panose="020F0502020204030204" charset="0"/>
              </a:rPr>
              <a:t>Appreciate the humorous account presented in the story</a:t>
            </a:r>
            <a:endParaRPr lang="en-IN" altLang="en-US" sz="2400" dirty="0">
              <a:latin typeface="Calibri" panose="020F0502020204030204" charset="0"/>
              <a:cs typeface="Calibri" panose="020F0502020204030204" charset="0"/>
            </a:endParaRPr>
          </a:p>
          <a:p>
            <a:pPr>
              <a:buFont typeface="Arial" panose="020B0604020202020204" pitchFamily="34" charset="0"/>
              <a:buChar char="•"/>
            </a:pPr>
            <a:r>
              <a:rPr lang="en-IN" altLang="en-US" sz="2400" dirty="0">
                <a:latin typeface="Calibri" panose="020F0502020204030204" charset="0"/>
                <a:cs typeface="Calibri" panose="020F0502020204030204" charset="0"/>
              </a:rPr>
              <a:t>inculcate </a:t>
            </a:r>
            <a:r>
              <a:rPr lang="en-IN" altLang="en-US" sz="2400" dirty="0" smtClean="0">
                <a:latin typeface="Calibri" panose="020F0502020204030204" charset="0"/>
                <a:cs typeface="Calibri" panose="020F0502020204030204" charset="0"/>
              </a:rPr>
              <a:t>the idea on how to give advice to someone in need</a:t>
            </a:r>
          </a:p>
          <a:p>
            <a:pPr>
              <a:buNone/>
            </a:pPr>
            <a:endParaRPr lang="en-IN" altLang="en-US" sz="2000" dirty="0" smtClean="0">
              <a:latin typeface="Calibri" panose="020F0502020204030204" charset="0"/>
              <a:cs typeface="Calibri" panose="020F0502020204030204" charset="0"/>
            </a:endParaRPr>
          </a:p>
          <a:p>
            <a:pPr>
              <a:buNone/>
            </a:pPr>
            <a:endParaRPr lang="en-IN" altLang="en-US" sz="2000" dirty="0">
              <a:latin typeface="Calibri" panose="020F0502020204030204" charset="0"/>
              <a:cs typeface="Calibri" panose="020F0502020204030204" charset="0"/>
            </a:endParaRPr>
          </a:p>
        </p:txBody>
      </p:sp>
      <p:pic>
        <p:nvPicPr>
          <p:cNvPr id="5" name="Google Shape;63;p14"/>
          <p:cNvPicPr preferRelativeResize="0"/>
          <p:nvPr/>
        </p:nvPicPr>
        <p:blipFill rotWithShape="1">
          <a:blip r:embed="rId2" cstate="print"/>
          <a:srcRect/>
          <a:stretch>
            <a:fillRect/>
          </a:stretch>
        </p:blipFill>
        <p:spPr>
          <a:xfrm>
            <a:off x="7715272" y="214290"/>
            <a:ext cx="1232526" cy="815833"/>
          </a:xfrm>
          <a:prstGeom prst="rect">
            <a:avLst/>
          </a:prstGeom>
          <a:noFill/>
          <a:ln>
            <a:noFill/>
          </a:ln>
        </p:spPr>
      </p:pic>
    </p:spTree>
  </p:cSld>
  <p:clrMapOvr>
    <a:masterClrMapping/>
  </p:clrMapOvr>
  <mc:AlternateContent xmlns:mc="http://schemas.openxmlformats.org/markup-compatibility/2006">
    <mc:Choice xmlns="" xmlns:p14="http://schemas.microsoft.com/office/powerpoint/2010/main" Requires="p14">
      <p:transition p14:dur="500">
        <p:wedge/>
      </p:transition>
    </mc:Choice>
    <mc:Fallback>
      <p:transition>
        <p:wedg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spcBef>
                <a:spcPts val="0"/>
              </a:spcBef>
            </a:pPr>
            <a:r>
              <a:rPr lang="en-US" sz="3200" dirty="0" smtClean="0">
                <a:solidFill>
                  <a:srgbClr val="FF0000"/>
                </a:solidFill>
              </a:rPr>
              <a:t>About the Author</a:t>
            </a:r>
            <a:br>
              <a:rPr lang="en-US" sz="3200" dirty="0" smtClean="0">
                <a:solidFill>
                  <a:srgbClr val="FF0000"/>
                </a:solidFill>
              </a:rPr>
            </a:br>
            <a:endParaRPr lang="en-US" sz="3200" dirty="0">
              <a:solidFill>
                <a:srgbClr val="FF0000"/>
              </a:solidFill>
            </a:endParaRPr>
          </a:p>
        </p:txBody>
      </p:sp>
      <p:sp>
        <p:nvSpPr>
          <p:cNvPr id="6" name="Content Placeholder 5"/>
          <p:cNvSpPr>
            <a:spLocks noGrp="1"/>
          </p:cNvSpPr>
          <p:nvPr>
            <p:ph sz="half" idx="1"/>
          </p:nvPr>
        </p:nvSpPr>
        <p:spPr/>
        <p:txBody>
          <a:bodyPr>
            <a:normAutofit/>
          </a:bodyPr>
          <a:lstStyle/>
          <a:p>
            <a:pPr algn="ctr">
              <a:buNone/>
            </a:pPr>
            <a:r>
              <a:rPr lang="en-US" sz="2400" dirty="0" smtClean="0">
                <a:solidFill>
                  <a:srgbClr val="FF0000"/>
                </a:solidFill>
              </a:rPr>
              <a:t>James Thurber</a:t>
            </a:r>
          </a:p>
          <a:p>
            <a:pPr>
              <a:buNone/>
            </a:pPr>
            <a:r>
              <a:rPr lang="en-US" sz="2400" dirty="0" smtClean="0"/>
              <a:t>    James </a:t>
            </a:r>
            <a:r>
              <a:rPr lang="en-US" sz="2400" dirty="0"/>
              <a:t>Thurber </a:t>
            </a:r>
            <a:r>
              <a:rPr lang="en-US" sz="2400" dirty="0" smtClean="0"/>
              <a:t>was an</a:t>
            </a:r>
            <a:r>
              <a:rPr lang="en-US" sz="2400" dirty="0"/>
              <a:t> </a:t>
            </a:r>
            <a:r>
              <a:rPr lang="en-US" sz="2400" b="1" dirty="0"/>
              <a:t>American author, journalist and cartoonist</a:t>
            </a:r>
            <a:r>
              <a:rPr lang="en-US" sz="2400" dirty="0"/>
              <a:t>, famously known for his short stories and cartoons in ‘The New </a:t>
            </a:r>
            <a:r>
              <a:rPr lang="en-US" sz="2400" dirty="0" smtClean="0"/>
              <a:t>Yorker’ magazine.</a:t>
            </a:r>
            <a:endParaRPr lang="en-US" sz="2400" dirty="0"/>
          </a:p>
        </p:txBody>
      </p:sp>
      <p:pic>
        <p:nvPicPr>
          <p:cNvPr id="4" name="Google Shape;55;p13"/>
          <p:cNvPicPr preferRelativeResize="0"/>
          <p:nvPr/>
        </p:nvPicPr>
        <p:blipFill rotWithShape="1">
          <a:blip r:embed="rId2" cstate="print"/>
          <a:srcRect/>
          <a:stretch>
            <a:fillRect/>
          </a:stretch>
        </p:blipFill>
        <p:spPr>
          <a:xfrm>
            <a:off x="7651289" y="214290"/>
            <a:ext cx="1492711" cy="628149"/>
          </a:xfrm>
          <a:prstGeom prst="rect">
            <a:avLst/>
          </a:prstGeom>
          <a:noFill/>
          <a:ln>
            <a:noFill/>
          </a:ln>
        </p:spPr>
      </p:pic>
      <p:pic>
        <p:nvPicPr>
          <p:cNvPr id="1026" name="Picture 2" descr="See the source image"/>
          <p:cNvPicPr>
            <a:picLocks noChangeAspect="1" noChangeArrowheads="1"/>
          </p:cNvPicPr>
          <p:nvPr/>
        </p:nvPicPr>
        <p:blipFill>
          <a:blip r:embed="rId3"/>
          <a:srcRect/>
          <a:stretch>
            <a:fillRect/>
          </a:stretch>
        </p:blipFill>
        <p:spPr bwMode="auto">
          <a:xfrm>
            <a:off x="4714876" y="1714488"/>
            <a:ext cx="3643338" cy="388928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57232"/>
            <a:ext cx="8229600" cy="560406"/>
          </a:xfrm>
        </p:spPr>
        <p:txBody>
          <a:bodyPr>
            <a:normAutofit fontScale="90000"/>
          </a:bodyPr>
          <a:lstStyle/>
          <a:p>
            <a:r>
              <a:rPr lang="en-US" dirty="0" smtClean="0">
                <a:solidFill>
                  <a:srgbClr val="FF0000"/>
                </a:solidFill>
              </a:rPr>
              <a:t>About the Story</a:t>
            </a:r>
            <a:endParaRPr lang="en-US" dirty="0">
              <a:solidFill>
                <a:srgbClr val="FF0000"/>
              </a:solidFill>
            </a:endParaRPr>
          </a:p>
        </p:txBody>
      </p:sp>
      <p:sp>
        <p:nvSpPr>
          <p:cNvPr id="6" name="Content Placeholder 5"/>
          <p:cNvSpPr>
            <a:spLocks noGrp="1"/>
          </p:cNvSpPr>
          <p:nvPr>
            <p:ph idx="1"/>
          </p:nvPr>
        </p:nvSpPr>
        <p:spPr>
          <a:xfrm>
            <a:off x="1500166" y="1714488"/>
            <a:ext cx="6615130" cy="4525963"/>
          </a:xfrm>
        </p:spPr>
        <p:txBody>
          <a:bodyPr>
            <a:normAutofit/>
          </a:bodyPr>
          <a:lstStyle/>
          <a:p>
            <a:pPr>
              <a:buNone/>
            </a:pPr>
            <a:r>
              <a:rPr lang="en-US" sz="2400" dirty="0"/>
              <a:t>The story is the first chapter in the collection </a:t>
            </a:r>
            <a:r>
              <a:rPr lang="en-US" sz="2400" i="1" dirty="0"/>
              <a:t>My Life and Hard Times</a:t>
            </a:r>
            <a:r>
              <a:rPr lang="en-US" sz="2400" dirty="0"/>
              <a:t> (1933), which is considered an autobiographical </a:t>
            </a:r>
            <a:r>
              <a:rPr lang="en-US" sz="2400" dirty="0" smtClean="0"/>
              <a:t>work.</a:t>
            </a:r>
          </a:p>
          <a:p>
            <a:pPr>
              <a:buNone/>
            </a:pPr>
            <a:endParaRPr lang="en-US" sz="2400" dirty="0" smtClean="0"/>
          </a:p>
          <a:p>
            <a:pPr>
              <a:buNone/>
            </a:pPr>
            <a:r>
              <a:rPr lang="en-US" sz="2400" dirty="0"/>
              <a:t>Thurber tells the story writing from the perspective of himself as a boy, taking a subjective angle on the events that proceed.</a:t>
            </a:r>
          </a:p>
        </p:txBody>
      </p:sp>
      <p:pic>
        <p:nvPicPr>
          <p:cNvPr id="4" name="Google Shape;55;p13"/>
          <p:cNvPicPr preferRelativeResize="0"/>
          <p:nvPr/>
        </p:nvPicPr>
        <p:blipFill rotWithShape="1">
          <a:blip r:embed="rId2" cstate="print"/>
          <a:srcRect/>
          <a:stretch>
            <a:fillRect/>
          </a:stretch>
        </p:blipFill>
        <p:spPr>
          <a:xfrm>
            <a:off x="142844" y="214290"/>
            <a:ext cx="1492711" cy="6281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dirty="0" smtClean="0">
                <a:solidFill>
                  <a:srgbClr val="FF0000"/>
                </a:solidFill>
                <a:latin typeface="+mj-lt"/>
                <a:cs typeface="+mj-lt"/>
              </a:rPr>
              <a:t>SUMMARY (Pg 27-28)</a:t>
            </a:r>
            <a:endParaRPr lang="en-US" dirty="0"/>
          </a:p>
        </p:txBody>
      </p:sp>
      <p:sp>
        <p:nvSpPr>
          <p:cNvPr id="3" name="Content Placeholder 2"/>
          <p:cNvSpPr>
            <a:spLocks noGrp="1"/>
          </p:cNvSpPr>
          <p:nvPr>
            <p:ph sz="half" idx="1"/>
          </p:nvPr>
        </p:nvSpPr>
        <p:spPr/>
        <p:txBody>
          <a:bodyPr>
            <a:normAutofit/>
          </a:bodyPr>
          <a:lstStyle/>
          <a:p>
            <a:r>
              <a:rPr lang="en-US" sz="2000" dirty="0"/>
              <a:t>Thurber's mother </a:t>
            </a:r>
            <a:r>
              <a:rPr lang="en-US" sz="2000" dirty="0" smtClean="0"/>
              <a:t>races </a:t>
            </a:r>
            <a:r>
              <a:rPr lang="en-US" sz="2000" dirty="0"/>
              <a:t>up the </a:t>
            </a:r>
            <a:r>
              <a:rPr lang="en-US" sz="2000" dirty="0" smtClean="0"/>
              <a:t>stairs. </a:t>
            </a:r>
            <a:r>
              <a:rPr lang="en-US" sz="2000" dirty="0"/>
              <a:t>Herman follows his mother, whom he is worried, is losing her mind. </a:t>
            </a:r>
            <a:endParaRPr lang="en-US" sz="2000" dirty="0" smtClean="0"/>
          </a:p>
          <a:p>
            <a:r>
              <a:rPr lang="en-US" sz="2000" dirty="0" smtClean="0"/>
              <a:t>Thurber's </a:t>
            </a:r>
            <a:r>
              <a:rPr lang="en-US" sz="2000" dirty="0"/>
              <a:t>father</a:t>
            </a:r>
            <a:r>
              <a:rPr lang="en-US" sz="2000" dirty="0" smtClean="0"/>
              <a:t>, finally wakes, </a:t>
            </a:r>
            <a:r>
              <a:rPr lang="en-US" sz="2000" dirty="0"/>
              <a:t>who believes the house must be on fire. He calls, “I'm coming,” sleepily from his bed, making Thurber's mother believe he is talking to god about departing this world, only making her more frantic</a:t>
            </a:r>
            <a:r>
              <a:rPr lang="en-US" sz="2000" dirty="0" smtClean="0"/>
              <a:t>.</a:t>
            </a:r>
          </a:p>
        </p:txBody>
      </p:sp>
      <p:pic>
        <p:nvPicPr>
          <p:cNvPr id="2050" name="Picture 2" descr="Image result for the night the bed fell"/>
          <p:cNvPicPr>
            <a:picLocks noChangeAspect="1" noChangeArrowheads="1"/>
          </p:cNvPicPr>
          <p:nvPr/>
        </p:nvPicPr>
        <p:blipFill>
          <a:blip r:embed="rId2"/>
          <a:srcRect/>
          <a:stretch>
            <a:fillRect/>
          </a:stretch>
        </p:blipFill>
        <p:spPr bwMode="auto">
          <a:xfrm>
            <a:off x="4643438" y="1428736"/>
            <a:ext cx="3929090" cy="4500594"/>
          </a:xfrm>
          <a:prstGeom prst="rect">
            <a:avLst/>
          </a:prstGeom>
          <a:noFill/>
        </p:spPr>
      </p:pic>
      <p:pic>
        <p:nvPicPr>
          <p:cNvPr id="5" name="Google Shape;55;p13"/>
          <p:cNvPicPr preferRelativeResize="0"/>
          <p:nvPr/>
        </p:nvPicPr>
        <p:blipFill rotWithShape="1">
          <a:blip r:embed="rId3" cstate="print"/>
          <a:srcRect/>
          <a:stretch>
            <a:fillRect/>
          </a:stretch>
        </p:blipFill>
        <p:spPr>
          <a:xfrm>
            <a:off x="7651289" y="285728"/>
            <a:ext cx="1492711" cy="62814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Conclusion</a:t>
            </a:r>
            <a:endParaRPr lang="en-US" dirty="0">
              <a:solidFill>
                <a:srgbClr val="FF0000"/>
              </a:solidFill>
            </a:endParaRPr>
          </a:p>
        </p:txBody>
      </p:sp>
      <p:sp>
        <p:nvSpPr>
          <p:cNvPr id="3" name="Content Placeholder 2"/>
          <p:cNvSpPr>
            <a:spLocks noGrp="1"/>
          </p:cNvSpPr>
          <p:nvPr>
            <p:ph idx="1"/>
          </p:nvPr>
        </p:nvSpPr>
        <p:spPr>
          <a:xfrm>
            <a:off x="1071538" y="1643050"/>
            <a:ext cx="6715172" cy="4525963"/>
          </a:xfrm>
        </p:spPr>
        <p:txBody>
          <a:bodyPr>
            <a:normAutofit/>
          </a:bodyPr>
          <a:lstStyle/>
          <a:p>
            <a:r>
              <a:rPr lang="en-US" sz="2400" dirty="0" smtClean="0"/>
              <a:t>Finally, Thurber's father exits the attic bedroom unharmed, though confused. Everyone is soothed and informed of the reality of the situation.</a:t>
            </a:r>
          </a:p>
          <a:p>
            <a:r>
              <a:rPr lang="en-US" sz="2400" dirty="0" smtClean="0"/>
              <a:t> Despite the absurdity of the situation, all Thurber's mother can say is that she is glad that her father-in-law, Thurber's grandfather, is not home to see the excitement.</a:t>
            </a:r>
          </a:p>
          <a:p>
            <a:endParaRPr lang="en-US" sz="2400" dirty="0"/>
          </a:p>
        </p:txBody>
      </p:sp>
      <p:pic>
        <p:nvPicPr>
          <p:cNvPr id="4" name="Google Shape;55;p13"/>
          <p:cNvPicPr preferRelativeResize="0"/>
          <p:nvPr/>
        </p:nvPicPr>
        <p:blipFill rotWithShape="1">
          <a:blip r:embed="rId2" cstate="print"/>
          <a:srcRect/>
          <a:stretch>
            <a:fillRect/>
          </a:stretch>
        </p:blipFill>
        <p:spPr>
          <a:xfrm>
            <a:off x="7358082" y="285728"/>
            <a:ext cx="1492711" cy="62814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sz="2400" dirty="0" smtClean="0"/>
              <a:t>Get Going</a:t>
            </a:r>
          </a:p>
          <a:p>
            <a:pPr marL="457200" indent="-457200">
              <a:buAutoNum type="arabicPeriod"/>
            </a:pPr>
            <a:r>
              <a:rPr lang="en-US" sz="2400" dirty="0" smtClean="0"/>
              <a:t>a) Grandfather</a:t>
            </a:r>
          </a:p>
          <a:p>
            <a:pPr marL="457200" indent="-457200">
              <a:buNone/>
            </a:pPr>
            <a:r>
              <a:rPr lang="en-US" sz="2400" dirty="0" smtClean="0"/>
              <a:t>b) Camphor</a:t>
            </a:r>
          </a:p>
          <a:p>
            <a:pPr marL="457200" indent="-457200">
              <a:buNone/>
            </a:pPr>
            <a:r>
              <a:rPr lang="en-US" sz="2400" dirty="0" smtClean="0"/>
              <a:t>c) Burglar</a:t>
            </a:r>
          </a:p>
          <a:p>
            <a:pPr marL="457200" indent="-457200">
              <a:buNone/>
            </a:pPr>
            <a:r>
              <a:rPr lang="en-US" sz="2400" dirty="0" smtClean="0"/>
              <a:t>d) Under</a:t>
            </a:r>
          </a:p>
          <a:p>
            <a:pPr marL="457200" indent="-457200">
              <a:buNone/>
            </a:pPr>
            <a:r>
              <a:rPr lang="en-US" sz="2400" dirty="0" smtClean="0"/>
              <a:t>e) Bull terrier/pet dog</a:t>
            </a:r>
          </a:p>
          <a:p>
            <a:pPr marL="457200" indent="-457200">
              <a:buNone/>
            </a:pPr>
            <a:r>
              <a:rPr lang="en-US" sz="2400" dirty="0" smtClean="0"/>
              <a:t>2. Father wanted to sleep in the attic because he wanted to be away in a place where he could think.</a:t>
            </a:r>
          </a:p>
          <a:p>
            <a:pPr marL="457200" indent="-457200">
              <a:buNone/>
            </a:pPr>
            <a:r>
              <a:rPr lang="en-US" sz="2400" dirty="0" smtClean="0"/>
              <a:t>3. Mother was strongly opposed to the idea of the father sleeping in the attic because the wooden bed in the attic was </a:t>
            </a:r>
            <a:r>
              <a:rPr lang="en-US" sz="2400" dirty="0" err="1" smtClean="0"/>
              <a:t>woobly</a:t>
            </a:r>
            <a:r>
              <a:rPr lang="en-US" sz="2400" dirty="0" smtClean="0"/>
              <a:t> and unsafe. She was worried that if the bed fell, the headboard would fall on father’s head and kill him.</a:t>
            </a:r>
          </a:p>
          <a:p>
            <a:pPr marL="457200" indent="-457200">
              <a:buNone/>
            </a:pPr>
            <a:r>
              <a:rPr lang="en-US" sz="2400" dirty="0" smtClean="0"/>
              <a:t>4. Briggs’ biggest fear was that he would suffocate to death while sleeping.</a:t>
            </a:r>
          </a:p>
          <a:p>
            <a:pPr marL="457200" indent="-457200">
              <a:buNone/>
            </a:pPr>
            <a:r>
              <a:rPr lang="en-US" sz="2400" dirty="0" smtClean="0"/>
              <a:t>5. Aunt Melissa was born on South High Street.</a:t>
            </a:r>
            <a:endParaRPr lang="en-US" sz="2400" dirty="0"/>
          </a:p>
        </p:txBody>
      </p:sp>
      <p:pic>
        <p:nvPicPr>
          <p:cNvPr id="4" name="Google Shape;55;p13"/>
          <p:cNvPicPr preferRelativeResize="0"/>
          <p:nvPr/>
        </p:nvPicPr>
        <p:blipFill rotWithShape="1">
          <a:blip r:embed="rId2" cstate="print"/>
          <a:srcRect/>
          <a:stretch>
            <a:fillRect/>
          </a:stretch>
        </p:blipFill>
        <p:spPr>
          <a:xfrm>
            <a:off x="7429520" y="285728"/>
            <a:ext cx="1492711" cy="62814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a:t>
            </a:r>
            <a:endParaRPr lang="en-US" dirty="0"/>
          </a:p>
        </p:txBody>
      </p:sp>
      <p:sp>
        <p:nvSpPr>
          <p:cNvPr id="3" name="Content Placeholder 2"/>
          <p:cNvSpPr>
            <a:spLocks noGrp="1"/>
          </p:cNvSpPr>
          <p:nvPr>
            <p:ph idx="1"/>
          </p:nvPr>
        </p:nvSpPr>
        <p:spPr/>
        <p:txBody>
          <a:bodyPr>
            <a:normAutofit/>
          </a:bodyPr>
          <a:lstStyle/>
          <a:p>
            <a:pPr>
              <a:buNone/>
            </a:pPr>
            <a:r>
              <a:rPr lang="en-US" sz="2400" dirty="0" smtClean="0"/>
              <a:t>6. Herman was the narrator’s brother.</a:t>
            </a:r>
          </a:p>
          <a:p>
            <a:pPr>
              <a:buNone/>
            </a:pPr>
            <a:r>
              <a:rPr lang="en-US" sz="2400" dirty="0" smtClean="0"/>
              <a:t>7. Rex assumed that Biggs was the culprit because he never liked Briggs.</a:t>
            </a:r>
          </a:p>
          <a:p>
            <a:pPr>
              <a:buNone/>
            </a:pPr>
            <a:r>
              <a:rPr lang="en-US" sz="2400" dirty="0" smtClean="0"/>
              <a:t>B. </a:t>
            </a:r>
          </a:p>
          <a:p>
            <a:pPr marL="457200" indent="-457200">
              <a:buAutoNum type="arabicPeriod"/>
            </a:pPr>
            <a:r>
              <a:rPr lang="en-US" sz="2400" dirty="0" smtClean="0"/>
              <a:t>… because the chaos and confusion of the events that transpired are better demonstrated with actions and demonstration, rather than in writing.</a:t>
            </a:r>
          </a:p>
          <a:p>
            <a:pPr marL="457200" indent="-457200">
              <a:buAutoNum type="arabicPeriod"/>
            </a:pPr>
            <a:r>
              <a:rPr lang="en-US" sz="2400" dirty="0" smtClean="0"/>
              <a:t>Briggs poured camphor all over himself because he probably panicked at the loud noises and shouts and thought that he was suffocating to death.</a:t>
            </a:r>
          </a:p>
          <a:p>
            <a:pPr marL="457200" indent="-457200">
              <a:buAutoNum type="arabicPeriod"/>
            </a:pPr>
            <a:endParaRPr lang="en-US" sz="2400" dirty="0"/>
          </a:p>
        </p:txBody>
      </p:sp>
      <p:pic>
        <p:nvPicPr>
          <p:cNvPr id="4" name="Google Shape;55;p13"/>
          <p:cNvPicPr preferRelativeResize="0"/>
          <p:nvPr/>
        </p:nvPicPr>
        <p:blipFill rotWithShape="1">
          <a:blip r:embed="rId2" cstate="print"/>
          <a:srcRect/>
          <a:stretch>
            <a:fillRect/>
          </a:stretch>
        </p:blipFill>
        <p:spPr>
          <a:xfrm>
            <a:off x="7429520" y="214290"/>
            <a:ext cx="1492711" cy="628149"/>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602</Words>
  <Application>Microsoft Office PowerPoint</Application>
  <PresentationFormat>On-screen Show (4:3)</PresentationFormat>
  <Paragraphs>62</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Expected Learning Outcomes</vt:lpstr>
      <vt:lpstr>About the Author </vt:lpstr>
      <vt:lpstr>About the Story</vt:lpstr>
      <vt:lpstr>SUMMARY (Pg 27-28)</vt:lpstr>
      <vt:lpstr>Conclusion</vt:lpstr>
      <vt:lpstr>Q/A</vt:lpstr>
      <vt:lpstr>Q/A</vt:lpstr>
      <vt:lpstr>Q/A</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13</cp:revision>
  <dcterms:created xsi:type="dcterms:W3CDTF">2021-11-01T15:58:00Z</dcterms:created>
  <dcterms:modified xsi:type="dcterms:W3CDTF">2021-11-04T10:27:48Z</dcterms:modified>
</cp:coreProperties>
</file>