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60" r:id="rId3"/>
    <p:sldId id="263" r:id="rId4"/>
    <p:sldId id="264" r:id="rId5"/>
    <p:sldId id="265" r:id="rId6"/>
    <p:sldId id="266" r:id="rId7"/>
    <p:sldId id="267" r:id="rId8"/>
    <p:sldId id="268" r:id="rId9"/>
    <p:sldId id="2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CD2E8-14C0-4211-B0A5-7E9B4C881511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93938-1612-4F1A-8B5D-1BD09DF34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260FE-F146-4A93-BFC4-5101EA3516DC}" type="datetimeFigureOut">
              <a:rPr lang="en-US" smtClean="0"/>
              <a:pPr/>
              <a:t>12/18/2021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1DE1C-94ED-4EBD-835E-7161F9D683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5036853"/>
            <a:ext cx="9144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 cstate="print"/>
          <a:srcRect/>
          <a:stretch>
            <a:fillRect/>
          </a:stretch>
        </p:blipFill>
        <p:spPr>
          <a:xfrm>
            <a:off x="7286644" y="214290"/>
            <a:ext cx="1578401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2141800"/>
            <a:ext cx="8763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GB" sz="3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</a:t>
            </a:r>
            <a:r>
              <a:rPr lang="en-IN" sz="3000" b="1" dirty="0" smtClean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Night the Bed Fell</a:t>
            </a:r>
            <a:endParaRPr lang="en-GB" sz="3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altLang="en-GB" sz="25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By </a:t>
            </a:r>
            <a:r>
              <a:rPr lang="en-US" altLang="en-GB" sz="2500" dirty="0" smtClean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James Thurber</a:t>
            </a:r>
            <a:endParaRPr lang="en-US" altLang="en-GB" sz="25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131167"/>
            <a:ext cx="31761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2222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SUBJECT :</a:t>
            </a:r>
            <a:r>
              <a:rPr lang="en-IN" altLang="en-GB" b="1" dirty="0"/>
              <a:t> </a:t>
            </a:r>
            <a:r>
              <a:rPr lang="en-US" altLang="en-GB" b="1" dirty="0"/>
              <a:t>English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CHAPTER NUMBER:</a:t>
            </a:r>
            <a:r>
              <a:rPr lang="en-US" altLang="en-GB" b="1" dirty="0"/>
              <a:t> </a:t>
            </a:r>
            <a:r>
              <a:rPr lang="en-US" altLang="en-GB" b="1" dirty="0" smtClean="0"/>
              <a:t>3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CHAPTER NAME :The </a:t>
            </a:r>
            <a:r>
              <a:rPr lang="en-IN" b="1" dirty="0" smtClean="0"/>
              <a:t>Night the Bed Fell</a:t>
            </a:r>
            <a:endParaRPr lang="en-GB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altLang="en-GB" b="1" dirty="0"/>
              <a:t>PERIOD: </a:t>
            </a:r>
            <a:r>
              <a:rPr lang="en-IN" altLang="en-GB" b="1" dirty="0" smtClean="0"/>
              <a:t>2</a:t>
            </a:r>
            <a:endParaRPr lang="en-IN" altLang="en-GB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966953"/>
            <a:ext cx="8520600" cy="4945388"/>
          </a:xfrm>
        </p:spPr>
        <p:txBody>
          <a:bodyPr/>
          <a:lstStyle/>
          <a:p>
            <a:pPr marL="114300" indent="0">
              <a:buNone/>
            </a:pPr>
            <a:r>
              <a:rPr lang="en-GB" sz="2400" b="1" dirty="0" smtClean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G</a:t>
            </a:r>
            <a:r>
              <a:rPr lang="en-IN" altLang="en-GB" sz="2400" b="1" dirty="0" err="1" smtClean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eneral</a:t>
            </a:r>
            <a:r>
              <a:rPr lang="en-IN" altLang="en-GB" sz="2400" b="1" dirty="0" smtClean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  <a:sym typeface="+mn-ea"/>
              </a:rPr>
              <a:t> Learning Outcomes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charset="0"/>
                <a:cs typeface="Calibri" panose="020F0502020204030204" charset="0"/>
                <a:sym typeface="+mn-ea"/>
              </a:rPr>
              <a:t>Be acquainted with short story</a:t>
            </a:r>
            <a:endParaRPr lang="en-IN" altLang="en-GB" sz="2400" b="1" dirty="0" smtClean="0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charset="0"/>
                <a:cs typeface="Calibri" panose="020F0502020204030204" charset="0"/>
                <a:sym typeface="+mn-ea"/>
              </a:rPr>
              <a:t>Develop LSRW</a:t>
            </a:r>
            <a:endParaRPr lang="en-IN" altLang="en-GB" sz="2400" b="1" dirty="0" smtClean="0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err="1" smtClean="0">
                <a:latin typeface="Calibri" panose="020F0502020204030204" charset="0"/>
                <a:cs typeface="Calibri" panose="020F0502020204030204" charset="0"/>
                <a:sym typeface="+mn-ea"/>
              </a:rPr>
              <a:t>Apprecia</a:t>
            </a:r>
            <a:r>
              <a:rPr lang="en-IN" altLang="en-GB" sz="2400" dirty="0" err="1" smtClean="0">
                <a:latin typeface="Calibri" panose="020F0502020204030204" charset="0"/>
                <a:cs typeface="Calibri" panose="020F0502020204030204" charset="0"/>
                <a:sym typeface="+mn-ea"/>
              </a:rPr>
              <a:t>te</a:t>
            </a:r>
            <a:r>
              <a:rPr lang="en-IN" altLang="en-GB" sz="2400" dirty="0" smtClean="0">
                <a:latin typeface="Calibri" panose="020F0502020204030204" charset="0"/>
                <a:cs typeface="Calibri" panose="020F0502020204030204" charset="0"/>
                <a:sym typeface="+mn-ea"/>
              </a:rPr>
              <a:t>  the</a:t>
            </a:r>
            <a:r>
              <a:rPr lang="en-GB" sz="2400" dirty="0" smtClean="0">
                <a:latin typeface="Calibri" panose="020F0502020204030204" charset="0"/>
                <a:cs typeface="Calibri" panose="020F0502020204030204" charset="0"/>
                <a:sym typeface="+mn-ea"/>
              </a:rPr>
              <a:t> varieties of style and diction in literary writing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libri" panose="020F0502020204030204" charset="0"/>
                <a:cs typeface="Calibri" panose="020F0502020204030204" charset="0"/>
                <a:sym typeface="+mn-ea"/>
              </a:rPr>
              <a:t>Appreciate the story, plot, characters</a:t>
            </a:r>
          </a:p>
          <a:p>
            <a:pPr>
              <a:buNone/>
            </a:pPr>
            <a:endParaRPr lang="en-GB" sz="2400" dirty="0" smtClean="0"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>
              <a:buNone/>
            </a:pPr>
            <a:endParaRPr lang="en-GB" sz="2400" dirty="0" smtClean="0">
              <a:latin typeface="Calibri" panose="020F0502020204030204" charset="0"/>
              <a:cs typeface="Calibri" panose="020F0502020204030204" charset="0"/>
              <a:sym typeface="+mn-ea"/>
            </a:endParaRPr>
          </a:p>
          <a:p>
            <a:pPr marL="114300" indent="0">
              <a:buNone/>
            </a:pPr>
            <a:r>
              <a:rPr lang="en-US" sz="2400" b="1" dirty="0" smtClean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Existing Knowledge</a:t>
            </a:r>
            <a:endParaRPr lang="en-US" sz="2400" dirty="0">
              <a:latin typeface="Calibri" panose="020F0502020204030204" charset="0"/>
              <a:cs typeface="Calibri" panose="020F0502020204030204" charset="0"/>
            </a:endParaRPr>
          </a:p>
          <a:p>
            <a:pPr marL="114300" indent="0">
              <a:buNone/>
            </a:pPr>
            <a:r>
              <a:rPr lang="en-US" sz="2400" dirty="0" smtClean="0">
                <a:latin typeface="Calibri" panose="020F0502020204030204" charset="0"/>
                <a:cs typeface="Calibri" panose="020F0502020204030204" charset="0"/>
              </a:rPr>
              <a:t>Students are aware of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charset="0"/>
                <a:cs typeface="Calibri" panose="020F0502020204030204" charset="0"/>
              </a:rPr>
              <a:t>Parts of a home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charset="0"/>
                <a:cs typeface="Calibri" panose="020F0502020204030204" charset="0"/>
              </a:rPr>
              <a:t>Familial relationships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Calibri" panose="020F0502020204030204" charset="0"/>
                <a:cs typeface="Calibri" panose="020F0502020204030204" charset="0"/>
              </a:rPr>
              <a:t>Premonitions of people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  <a:p>
            <a:pPr>
              <a:buNone/>
            </a:pPr>
            <a:endParaRPr lang="en-US" sz="2000" b="1" dirty="0">
              <a:solidFill>
                <a:srgbClr val="FF000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643834" y="214290"/>
            <a:ext cx="1232526" cy="6429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400" y="915684"/>
            <a:ext cx="8520600" cy="763600"/>
          </a:xfrm>
        </p:spPr>
        <p:txBody>
          <a:bodyPr/>
          <a:lstStyle/>
          <a:p>
            <a:r>
              <a:rPr lang="en-IN" altLang="en-US" sz="2000" b="1" dirty="0" smtClean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Expected Learning </a:t>
            </a:r>
            <a:r>
              <a:rPr lang="en-IN" altLang="en-US" sz="2000" b="1" dirty="0">
                <a:solidFill>
                  <a:srgbClr val="FF0000"/>
                </a:solidFill>
                <a:latin typeface="Calibri" panose="020F0502020204030204" charset="0"/>
                <a:cs typeface="Calibri" panose="020F0502020204030204" charset="0"/>
              </a:rPr>
              <a:t>Outcomes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altLang="en-US" sz="2400" dirty="0">
                <a:latin typeface="Calibri" panose="020F0502020204030204" charset="0"/>
                <a:cs typeface="Calibri" panose="020F0502020204030204" charset="0"/>
              </a:rPr>
              <a:t>Students will be able to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sz="2400" dirty="0">
                <a:latin typeface="Calibri" panose="020F0502020204030204" charset="0"/>
                <a:cs typeface="Calibri" panose="020F0502020204030204" charset="0"/>
              </a:rPr>
              <a:t>paraphrase the story in their own words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sz="2400" dirty="0">
                <a:latin typeface="Calibri" panose="020F0502020204030204" charset="0"/>
                <a:cs typeface="Calibri" panose="020F0502020204030204" charset="0"/>
              </a:rPr>
              <a:t>criticize </a:t>
            </a:r>
            <a:r>
              <a:rPr lang="en-IN" altLang="en-US" sz="2400" dirty="0" err="1" smtClean="0">
                <a:latin typeface="Calibri" panose="020F0502020204030204" charset="0"/>
                <a:cs typeface="Calibri" panose="020F0502020204030204" charset="0"/>
              </a:rPr>
              <a:t>behavioral</a:t>
            </a:r>
            <a:r>
              <a:rPr lang="en-IN" altLang="en-US" sz="2400" dirty="0" smtClean="0">
                <a:latin typeface="Calibri" panose="020F0502020204030204" charset="0"/>
                <a:cs typeface="Calibri" panose="020F0502020204030204" charset="0"/>
              </a:rPr>
              <a:t> </a:t>
            </a:r>
            <a:r>
              <a:rPr lang="en-IN" altLang="en-US" sz="2400" dirty="0">
                <a:latin typeface="Calibri" panose="020F0502020204030204" charset="0"/>
                <a:cs typeface="Calibri" panose="020F0502020204030204" charset="0"/>
              </a:rPr>
              <a:t>pattern through the different characters </a:t>
            </a:r>
            <a:r>
              <a:rPr lang="en-IN" altLang="en-US" sz="2400" dirty="0" smtClean="0">
                <a:latin typeface="Calibri" panose="020F0502020204030204" charset="0"/>
                <a:cs typeface="Calibri" panose="020F0502020204030204" charset="0"/>
              </a:rPr>
              <a:t>like Briggs, Aunt Sarah</a:t>
            </a:r>
            <a:endParaRPr lang="en-IN" altLang="en-US" sz="2400" dirty="0">
              <a:latin typeface="Calibri" panose="020F0502020204030204" charset="0"/>
              <a:cs typeface="Calibri" panose="020F050202020403020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sz="2400" dirty="0">
                <a:latin typeface="Calibri" panose="020F0502020204030204" charset="0"/>
                <a:cs typeface="Calibri" panose="020F0502020204030204" charset="0"/>
              </a:rPr>
              <a:t>judge personal interests of the characters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sz="2400" dirty="0">
                <a:latin typeface="Calibri" panose="020F0502020204030204" charset="0"/>
                <a:cs typeface="Calibri" panose="020F0502020204030204" charset="0"/>
              </a:rPr>
              <a:t>relate to the situation presented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sz="2400" dirty="0">
                <a:latin typeface="Calibri" panose="020F0502020204030204" charset="0"/>
                <a:cs typeface="Calibri" panose="020F0502020204030204" charset="0"/>
              </a:rPr>
              <a:t>compose a story on their own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sz="2400" dirty="0" smtClean="0">
                <a:latin typeface="Calibri" panose="020F0502020204030204" charset="0"/>
                <a:cs typeface="Calibri" panose="020F0502020204030204" charset="0"/>
              </a:rPr>
              <a:t>Appreciate the humorous account presented in the story</a:t>
            </a:r>
            <a:endParaRPr lang="en-IN" altLang="en-US" sz="2400" dirty="0">
              <a:latin typeface="Calibri" panose="020F0502020204030204" charset="0"/>
              <a:cs typeface="Calibri" panose="020F050202020403020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sz="2400" dirty="0">
                <a:latin typeface="Calibri" panose="020F0502020204030204" charset="0"/>
                <a:cs typeface="Calibri" panose="020F0502020204030204" charset="0"/>
              </a:rPr>
              <a:t>inculcate </a:t>
            </a:r>
            <a:r>
              <a:rPr lang="en-IN" altLang="en-US" sz="2400" dirty="0" smtClean="0">
                <a:latin typeface="Calibri" panose="020F0502020204030204" charset="0"/>
                <a:cs typeface="Calibri" panose="020F0502020204030204" charset="0"/>
              </a:rPr>
              <a:t>courage </a:t>
            </a:r>
          </a:p>
          <a:p>
            <a:pPr>
              <a:buNone/>
            </a:pPr>
            <a:endParaRPr lang="en-IN" altLang="en-US" sz="2000" dirty="0" smtClean="0">
              <a:latin typeface="Calibri" panose="020F0502020204030204" charset="0"/>
              <a:cs typeface="Calibri" panose="020F0502020204030204" charset="0"/>
            </a:endParaRPr>
          </a:p>
          <a:p>
            <a:pPr>
              <a:buNone/>
            </a:pPr>
            <a:endParaRPr lang="en-IN" altLang="en-US" sz="2000" dirty="0">
              <a:latin typeface="Calibri" panose="020F0502020204030204" charset="0"/>
              <a:cs typeface="Calibri" panose="020F0502020204030204" charset="0"/>
            </a:endParaRPr>
          </a:p>
        </p:txBody>
      </p:sp>
      <p:pic>
        <p:nvPicPr>
          <p:cNvPr id="5" name="Google Shape;63;p14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911474" y="214290"/>
            <a:ext cx="1232526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3200" dirty="0" smtClean="0">
                <a:solidFill>
                  <a:srgbClr val="FF0000"/>
                </a:solidFill>
              </a:rPr>
              <a:t>About the Author</a:t>
            </a:r>
            <a:br>
              <a:rPr lang="en-US" sz="3200" dirty="0" smtClean="0">
                <a:solidFill>
                  <a:srgbClr val="FF0000"/>
                </a:solidFill>
              </a:rPr>
            </a:b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James Thurber</a:t>
            </a:r>
          </a:p>
          <a:p>
            <a:pPr>
              <a:buNone/>
            </a:pPr>
            <a:r>
              <a:rPr lang="en-US" sz="2400" dirty="0" smtClean="0"/>
              <a:t>    James </a:t>
            </a:r>
            <a:r>
              <a:rPr lang="en-US" sz="2400" dirty="0"/>
              <a:t>Thurber </a:t>
            </a:r>
            <a:r>
              <a:rPr lang="en-US" sz="2400" dirty="0" smtClean="0"/>
              <a:t>was an</a:t>
            </a:r>
            <a:r>
              <a:rPr lang="en-US" sz="2400" dirty="0"/>
              <a:t> </a:t>
            </a:r>
            <a:r>
              <a:rPr lang="en-US" sz="2400" b="1" dirty="0"/>
              <a:t>American author, journalist and cartoonist</a:t>
            </a:r>
            <a:r>
              <a:rPr lang="en-US" sz="2400" dirty="0"/>
              <a:t>, famously known for his short stories and cartoons in ‘The New </a:t>
            </a:r>
            <a:r>
              <a:rPr lang="en-US" sz="2400" dirty="0" smtClean="0"/>
              <a:t>Yorker’ magazine.</a:t>
            </a:r>
            <a:endParaRPr lang="en-US" sz="2400" dirty="0"/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429520" y="214290"/>
            <a:ext cx="1492711" cy="628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1714488"/>
            <a:ext cx="3643338" cy="388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About the Story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00166" y="1714488"/>
            <a:ext cx="661513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The story is the first chapter in the collection </a:t>
            </a:r>
            <a:r>
              <a:rPr lang="en-US" sz="2400" i="1" dirty="0"/>
              <a:t>My Life and Hard Times</a:t>
            </a:r>
            <a:r>
              <a:rPr lang="en-US" sz="2400" dirty="0"/>
              <a:t> (1933), which is considered an autobiographical </a:t>
            </a:r>
            <a:r>
              <a:rPr lang="en-US" sz="2400" dirty="0" smtClean="0"/>
              <a:t>work.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/>
              <a:t>Thurber tells the story writing from the perspective of himself as a boy, taking a subjective angle on the events that proceed.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651289" y="214290"/>
            <a:ext cx="1492711" cy="628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en-IN" altLang="en-US" dirty="0" smtClean="0">
                <a:solidFill>
                  <a:srgbClr val="FF0000"/>
                </a:solidFill>
                <a:latin typeface="+mj-lt"/>
                <a:cs typeface="+mj-lt"/>
              </a:rPr>
              <a:t>SUMMARY (Pg </a:t>
            </a:r>
            <a:r>
              <a:rPr lang="en-IN" altLang="en-US" dirty="0" smtClean="0">
                <a:solidFill>
                  <a:srgbClr val="FF0000"/>
                </a:solidFill>
                <a:latin typeface="+mj-lt"/>
                <a:cs typeface="+mj-lt"/>
              </a:rPr>
              <a:t>26)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The narrator provides a layout of the rooms and disposition of their occupants.</a:t>
            </a:r>
          </a:p>
          <a:p>
            <a:r>
              <a:rPr lang="en-US" sz="2000" dirty="0"/>
              <a:t> Thurber tumbles out of the army cot that he uses for a bed and crashes to the floor in the middle of the night, waking his paranoid </a:t>
            </a:r>
            <a:r>
              <a:rPr lang="en-US" sz="2000" dirty="0" smtClean="0"/>
              <a:t>mother.</a:t>
            </a:r>
          </a:p>
          <a:p>
            <a:r>
              <a:rPr lang="en-US" sz="2000" dirty="0"/>
              <a:t>Hearing the </a:t>
            </a:r>
            <a:r>
              <a:rPr lang="en-US" sz="2000" dirty="0" smtClean="0"/>
              <a:t>sound, </a:t>
            </a:r>
            <a:r>
              <a:rPr lang="en-US" sz="2000" dirty="0"/>
              <a:t>his mother wakes with a start, absolutely certain that the sound she heard was the crash of the headboard in the attic bedroom, which she believes must have crushed her husband to death in his </a:t>
            </a:r>
            <a:r>
              <a:rPr lang="en-US" sz="2000" dirty="0" smtClean="0"/>
              <a:t>sleep.</a:t>
            </a:r>
          </a:p>
          <a:p>
            <a:endParaRPr lang="en-US" sz="2000" dirty="0"/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651289" y="214290"/>
            <a:ext cx="1492711" cy="628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Image result for ARMY CO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071942"/>
            <a:ext cx="3000396" cy="2786058"/>
          </a:xfrm>
          <a:prstGeom prst="rect">
            <a:avLst/>
          </a:prstGeom>
          <a:noFill/>
        </p:spPr>
      </p:pic>
      <p:sp>
        <p:nvSpPr>
          <p:cNvPr id="4100" name="AutoShape 4" descr="Image result for bed brok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2" name="AutoShape 6" descr="Image result for bed brok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4" name="AutoShape 8" descr="Image result for bed brok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06" name="AutoShape 10" descr="Image result for bed brok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8" name="Picture 12" descr="See the source imag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6248" y="3867150"/>
            <a:ext cx="4514850" cy="2990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en-IN" altLang="en-US" dirty="0" smtClean="0">
                <a:solidFill>
                  <a:srgbClr val="FF0000"/>
                </a:solidFill>
                <a:latin typeface="+mj-lt"/>
                <a:cs typeface="+mj-lt"/>
              </a:rPr>
              <a:t>SUMMARY (Pg </a:t>
            </a:r>
            <a:r>
              <a:rPr lang="en-IN" altLang="en-US" dirty="0" smtClean="0">
                <a:solidFill>
                  <a:srgbClr val="FF0000"/>
                </a:solidFill>
                <a:latin typeface="+mj-lt"/>
                <a:cs typeface="+mj-lt"/>
              </a:rPr>
              <a:t>27)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Briggs</a:t>
            </a:r>
            <a:r>
              <a:rPr lang="en-US" sz="2000" dirty="0" smtClean="0"/>
              <a:t>, Thurber's paranoid first cousin, believes that the hullabaloo must be because he stopped breathing in the middle of the night, which he has long suspected would happen. </a:t>
            </a:r>
          </a:p>
          <a:p>
            <a:r>
              <a:rPr lang="en-US" sz="2000" dirty="0" smtClean="0"/>
              <a:t>To counteract his certain death, Briggs covers himself in camphor water to revive himself.</a:t>
            </a:r>
          </a:p>
          <a:p>
            <a:endParaRPr lang="en-US" sz="2000" dirty="0"/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651289" y="214290"/>
            <a:ext cx="1492711" cy="628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3" cstate="print"/>
          <a:srcRect b="8094"/>
          <a:stretch>
            <a:fillRect/>
          </a:stretch>
        </p:blipFill>
        <p:spPr bwMode="auto">
          <a:xfrm>
            <a:off x="4643438" y="3143248"/>
            <a:ext cx="3222947" cy="30718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en-IN" altLang="en-US" dirty="0" smtClean="0">
                <a:solidFill>
                  <a:srgbClr val="FF0000"/>
                </a:solidFill>
                <a:latin typeface="+mj-lt"/>
                <a:cs typeface="+mj-lt"/>
              </a:rPr>
              <a:t>Questions: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400" dirty="0" smtClean="0"/>
              <a:t>How is the ruckus created?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Why does Brigg pour camphor water on himself?</a:t>
            </a:r>
          </a:p>
          <a:p>
            <a:pPr marL="457200" indent="-457200">
              <a:buAutoNum type="arabicPeriod"/>
            </a:pPr>
            <a:r>
              <a:rPr lang="en-US" sz="2400" dirty="0" smtClean="0"/>
              <a:t> Who presumes that the sound came from the attic?</a:t>
            </a:r>
            <a:endParaRPr lang="en-US" sz="2400" dirty="0"/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7651289" y="214290"/>
            <a:ext cx="1492711" cy="628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question mark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1105" y="2786058"/>
            <a:ext cx="4281790" cy="407194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3" cstate="print"/>
          <a:srcRect/>
          <a:stretch>
            <a:fillRect/>
          </a:stretch>
        </p:blipFill>
        <p:spPr>
          <a:xfrm>
            <a:off x="7651289" y="285728"/>
            <a:ext cx="1492711" cy="628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500">
        <p:wedge/>
      </p:transition>
    </mc:Choice>
    <mc:Fallback>
      <p:transition>
        <p:wedg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251</Words>
  <Application>Microsoft Office PowerPoint</Application>
  <PresentationFormat>On-screen Show (4:3)</PresentationFormat>
  <Paragraphs>47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Expected Learning Outcomes</vt:lpstr>
      <vt:lpstr>About the Author </vt:lpstr>
      <vt:lpstr>About the Story</vt:lpstr>
      <vt:lpstr>SUMMARY (Pg 26)</vt:lpstr>
      <vt:lpstr>SUMMARY (Pg 27)</vt:lpstr>
      <vt:lpstr>Questions: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12</cp:revision>
  <dcterms:created xsi:type="dcterms:W3CDTF">2021-11-01T14:21:12Z</dcterms:created>
  <dcterms:modified xsi:type="dcterms:W3CDTF">2021-12-18T05:23:23Z</dcterms:modified>
</cp:coreProperties>
</file>