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3" r:id="rId3"/>
    <p:sldId id="264" r:id="rId4"/>
    <p:sldId id="262" r:id="rId5"/>
    <p:sldId id="261" r:id="rId6"/>
    <p:sldId id="259" r:id="rId7"/>
    <p:sldId id="256" r:id="rId8"/>
    <p:sldId id="265" r:id="rId9"/>
    <p:sldId id="266" r:id="rId10"/>
    <p:sldId id="2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9EFF3-7F1A-477B-BEF2-CE32EA34637B}" type="datetimeFigureOut">
              <a:rPr lang="en-US" smtClean="0"/>
              <a:pPr/>
              <a:t>12/18/2021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37B87-F92B-4782-9717-B2256301D2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64975-4CE3-4ECB-A0B4-AE2D78C5D775}"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F0AF4-D441-4CF3-9042-14C8299040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64975-4CE3-4ECB-A0B4-AE2D78C5D775}" type="datetimeFigureOut">
              <a:rPr lang="en-US" smtClean="0"/>
              <a:pPr/>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0AF4-D441-4CF3-9042-14C8299040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srcRect/>
          <a:stretch>
            <a:fillRect/>
          </a:stretch>
        </p:blipFill>
        <p:spPr>
          <a:xfrm>
            <a:off x="0" y="5036853"/>
            <a:ext cx="9144000" cy="1821147"/>
          </a:xfrm>
          <a:prstGeom prst="rect">
            <a:avLst/>
          </a:prstGeom>
          <a:noFill/>
          <a:ln>
            <a:noFill/>
          </a:ln>
        </p:spPr>
      </p:pic>
      <p:pic>
        <p:nvPicPr>
          <p:cNvPr id="55" name="Google Shape;55;p13"/>
          <p:cNvPicPr preferRelativeResize="0"/>
          <p:nvPr/>
        </p:nvPicPr>
        <p:blipFill rotWithShape="1">
          <a:blip r:embed="rId4" cstate="print"/>
          <a:srcRect/>
          <a:stretch>
            <a:fillRect/>
          </a:stretch>
        </p:blipFill>
        <p:spPr>
          <a:xfrm>
            <a:off x="7358082" y="214290"/>
            <a:ext cx="1500166" cy="642942"/>
          </a:xfrm>
          <a:prstGeom prst="rect">
            <a:avLst/>
          </a:prstGeom>
          <a:noFill/>
          <a:ln>
            <a:noFill/>
          </a:ln>
        </p:spPr>
      </p:pic>
      <p:sp>
        <p:nvSpPr>
          <p:cNvPr id="56" name="Google Shape;56;p13"/>
          <p:cNvSpPr txBox="1"/>
          <p:nvPr/>
        </p:nvSpPr>
        <p:spPr>
          <a:xfrm>
            <a:off x="222675" y="2141800"/>
            <a:ext cx="8763000" cy="257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r>
              <a:rPr lang="en-GB" sz="3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The </a:t>
            </a:r>
            <a:r>
              <a:rPr lang="en-IN" sz="3000" b="1" dirty="0" smtClean="0">
                <a:solidFill>
                  <a:srgbClr val="FF0000"/>
                </a:solidFill>
                <a:latin typeface="Calibri" panose="020F0502020204030204"/>
                <a:ea typeface="Calibri" panose="020F0502020204030204"/>
                <a:cs typeface="Calibri" panose="020F0502020204030204"/>
                <a:sym typeface="Calibri" panose="020F0502020204030204"/>
              </a:rPr>
              <a:t>Night the Bed Fell</a:t>
            </a:r>
            <a:endParaRPr lang="en-GB" sz="3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altLang="en-GB" sz="25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By </a:t>
            </a:r>
            <a:r>
              <a:rPr lang="en-US" altLang="en-GB" sz="2500" dirty="0" smtClean="0">
                <a:solidFill>
                  <a:srgbClr val="000000"/>
                </a:solidFill>
                <a:latin typeface="Calibri" panose="020F0502020204030204"/>
                <a:ea typeface="Calibri" panose="020F0502020204030204"/>
                <a:cs typeface="Calibri" panose="020F0502020204030204"/>
                <a:sym typeface="Calibri" panose="020F0502020204030204"/>
              </a:rPr>
              <a:t>James Thurber</a:t>
            </a:r>
            <a:endParaRPr lang="en-US" altLang="en-GB" sz="2500"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13"/>
          <p:cNvSpPr txBox="1"/>
          <p:nvPr/>
        </p:nvSpPr>
        <p:spPr>
          <a:xfrm>
            <a:off x="5874275" y="131167"/>
            <a:ext cx="3176100" cy="16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3428984"/>
            <a:ext cx="4764000" cy="12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t>SUBJECT :</a:t>
            </a:r>
            <a:r>
              <a:rPr lang="en-IN" altLang="en-GB" b="1" dirty="0"/>
              <a:t> </a:t>
            </a:r>
            <a:r>
              <a:rPr lang="en-US" altLang="en-GB" b="1" dirty="0"/>
              <a:t>English</a:t>
            </a:r>
            <a:endParaRPr b="1"/>
          </a:p>
          <a:p>
            <a:pPr marL="0" lvl="0" indent="0" algn="l" rtl="0">
              <a:spcBef>
                <a:spcPts val="0"/>
              </a:spcBef>
              <a:spcAft>
                <a:spcPts val="0"/>
              </a:spcAft>
              <a:buNone/>
            </a:pPr>
            <a:r>
              <a:rPr lang="en-GB" b="1" dirty="0"/>
              <a:t>CHAPTER NUMBER:</a:t>
            </a:r>
            <a:r>
              <a:rPr lang="en-US" altLang="en-GB" b="1" dirty="0"/>
              <a:t> </a:t>
            </a:r>
            <a:r>
              <a:rPr lang="en-US" altLang="en-GB" b="1" dirty="0" smtClean="0"/>
              <a:t>3</a:t>
            </a:r>
            <a:endParaRPr b="1"/>
          </a:p>
          <a:p>
            <a:pPr marL="0" lvl="0" indent="0" algn="l" rtl="0">
              <a:spcBef>
                <a:spcPts val="0"/>
              </a:spcBef>
              <a:spcAft>
                <a:spcPts val="0"/>
              </a:spcAft>
              <a:buNone/>
            </a:pPr>
            <a:r>
              <a:rPr lang="en-GB" b="1" dirty="0"/>
              <a:t>CHAPTER NAME :The </a:t>
            </a:r>
            <a:r>
              <a:rPr lang="en-IN" b="1" dirty="0" smtClean="0"/>
              <a:t>Night the Bed Fell</a:t>
            </a:r>
            <a:endParaRPr lang="en-GB" b="1" dirty="0"/>
          </a:p>
          <a:p>
            <a:pPr marL="0" lvl="0" indent="0" algn="l" rtl="0">
              <a:spcBef>
                <a:spcPts val="0"/>
              </a:spcBef>
              <a:spcAft>
                <a:spcPts val="0"/>
              </a:spcAft>
              <a:buNone/>
            </a:pPr>
            <a:r>
              <a:rPr lang="en-IN" altLang="en-GB" b="1" dirty="0"/>
              <a:t>PERIOD: 1</a:t>
            </a:r>
          </a:p>
        </p:txBody>
      </p:sp>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6"/>
          <p:cNvSpPr txBox="1"/>
          <p:nvPr/>
        </p:nvSpPr>
        <p:spPr>
          <a:xfrm>
            <a:off x="621425" y="991333"/>
            <a:ext cx="7801200" cy="47496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55;p13"/>
          <p:cNvPicPr preferRelativeResize="0"/>
          <p:nvPr/>
        </p:nvPicPr>
        <p:blipFill rotWithShape="1">
          <a:blip r:embed="rId3" cstate="print"/>
          <a:srcRect/>
          <a:stretch>
            <a:fillRect/>
          </a:stretch>
        </p:blipFill>
        <p:spPr>
          <a:xfrm>
            <a:off x="7500958" y="214290"/>
            <a:ext cx="1492711" cy="628149"/>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966953"/>
            <a:ext cx="8520600" cy="4945388"/>
          </a:xfrm>
        </p:spPr>
        <p:txBody>
          <a:bodyPr/>
          <a:lstStyle/>
          <a:p>
            <a:pPr marL="114300" indent="0">
              <a:buNone/>
            </a:pPr>
            <a:r>
              <a:rPr lang="en-GB" sz="2400" b="1" dirty="0" smtClean="0">
                <a:solidFill>
                  <a:srgbClr val="FF0000"/>
                </a:solidFill>
                <a:latin typeface="Calibri" panose="020F0502020204030204" charset="0"/>
                <a:cs typeface="Calibri" panose="020F0502020204030204" charset="0"/>
                <a:sym typeface="+mn-ea"/>
              </a:rPr>
              <a:t>G</a:t>
            </a:r>
            <a:r>
              <a:rPr lang="en-IN" altLang="en-GB" sz="2400" b="1" dirty="0" err="1" smtClean="0">
                <a:solidFill>
                  <a:srgbClr val="FF0000"/>
                </a:solidFill>
                <a:latin typeface="Calibri" panose="020F0502020204030204" charset="0"/>
                <a:cs typeface="Calibri" panose="020F0502020204030204" charset="0"/>
                <a:sym typeface="+mn-ea"/>
              </a:rPr>
              <a:t>eneral</a:t>
            </a:r>
            <a:r>
              <a:rPr lang="en-IN" altLang="en-GB" sz="2400" b="1" dirty="0" smtClean="0">
                <a:solidFill>
                  <a:srgbClr val="FF0000"/>
                </a:solidFill>
                <a:latin typeface="Calibri" panose="020F0502020204030204" charset="0"/>
                <a:cs typeface="Calibri" panose="020F0502020204030204" charset="0"/>
                <a:sym typeface="+mn-ea"/>
              </a:rPr>
              <a:t> Learning Outcomes</a:t>
            </a:r>
          </a:p>
          <a:p>
            <a:pPr>
              <a:buFont typeface="Arial" panose="020B0604020202020204" pitchFamily="34" charset="0"/>
              <a:buChar char="•"/>
            </a:pPr>
            <a:r>
              <a:rPr lang="en-GB" sz="2400" dirty="0" smtClean="0">
                <a:latin typeface="Calibri" panose="020F0502020204030204" charset="0"/>
                <a:cs typeface="Calibri" panose="020F0502020204030204" charset="0"/>
                <a:sym typeface="+mn-ea"/>
              </a:rPr>
              <a:t>Be acquainted with short story</a:t>
            </a:r>
            <a:endParaRPr lang="en-IN" altLang="en-GB" sz="2400" b="1" dirty="0" smtClean="0">
              <a:solidFill>
                <a:srgbClr val="FF0000"/>
              </a:solidFill>
              <a:latin typeface="Calibri" panose="020F0502020204030204" charset="0"/>
              <a:cs typeface="Calibri" panose="020F0502020204030204" charset="0"/>
              <a:sym typeface="+mn-ea"/>
            </a:endParaRPr>
          </a:p>
          <a:p>
            <a:pPr>
              <a:buFont typeface="Arial" panose="020B0604020202020204" pitchFamily="34" charset="0"/>
              <a:buChar char="•"/>
            </a:pPr>
            <a:r>
              <a:rPr lang="en-GB" sz="2400" dirty="0" smtClean="0">
                <a:latin typeface="Calibri" panose="020F0502020204030204" charset="0"/>
                <a:cs typeface="Calibri" panose="020F0502020204030204" charset="0"/>
                <a:sym typeface="+mn-ea"/>
              </a:rPr>
              <a:t>Develop LSRW</a:t>
            </a:r>
            <a:endParaRPr lang="en-IN" altLang="en-GB" sz="2400" b="1" dirty="0" smtClean="0">
              <a:solidFill>
                <a:srgbClr val="FF0000"/>
              </a:solidFill>
              <a:latin typeface="Calibri" panose="020F0502020204030204" charset="0"/>
              <a:cs typeface="Calibri" panose="020F0502020204030204" charset="0"/>
              <a:sym typeface="+mn-ea"/>
            </a:endParaRPr>
          </a:p>
          <a:p>
            <a:pPr>
              <a:buFont typeface="Arial" panose="020B0604020202020204" pitchFamily="34" charset="0"/>
              <a:buChar char="•"/>
            </a:pPr>
            <a:r>
              <a:rPr lang="en-GB" sz="2400" dirty="0" err="1" smtClean="0">
                <a:latin typeface="Calibri" panose="020F0502020204030204" charset="0"/>
                <a:cs typeface="Calibri" panose="020F0502020204030204" charset="0"/>
                <a:sym typeface="+mn-ea"/>
              </a:rPr>
              <a:t>Apprecia</a:t>
            </a:r>
            <a:r>
              <a:rPr lang="en-IN" altLang="en-GB" sz="2400" dirty="0" err="1" smtClean="0">
                <a:latin typeface="Calibri" panose="020F0502020204030204" charset="0"/>
                <a:cs typeface="Calibri" panose="020F0502020204030204" charset="0"/>
                <a:sym typeface="+mn-ea"/>
              </a:rPr>
              <a:t>te</a:t>
            </a:r>
            <a:r>
              <a:rPr lang="en-IN" altLang="en-GB" sz="2400" dirty="0" smtClean="0">
                <a:latin typeface="Calibri" panose="020F0502020204030204" charset="0"/>
                <a:cs typeface="Calibri" panose="020F0502020204030204" charset="0"/>
                <a:sym typeface="+mn-ea"/>
              </a:rPr>
              <a:t>  the</a:t>
            </a:r>
            <a:r>
              <a:rPr lang="en-GB" sz="2400" dirty="0" smtClean="0">
                <a:latin typeface="Calibri" panose="020F0502020204030204" charset="0"/>
                <a:cs typeface="Calibri" panose="020F0502020204030204" charset="0"/>
                <a:sym typeface="+mn-ea"/>
              </a:rPr>
              <a:t> varieties of style and diction in literary writing</a:t>
            </a:r>
          </a:p>
          <a:p>
            <a:pPr>
              <a:buFont typeface="Arial" panose="020B0604020202020204" pitchFamily="34" charset="0"/>
              <a:buChar char="•"/>
            </a:pPr>
            <a:r>
              <a:rPr lang="en-GB" sz="2400" dirty="0" smtClean="0">
                <a:latin typeface="Calibri" panose="020F0502020204030204" charset="0"/>
                <a:cs typeface="Calibri" panose="020F0502020204030204" charset="0"/>
                <a:sym typeface="+mn-ea"/>
              </a:rPr>
              <a:t>Appreciate the story, plot, characters</a:t>
            </a:r>
          </a:p>
          <a:p>
            <a:pPr>
              <a:buNone/>
            </a:pPr>
            <a:endParaRPr lang="en-GB" sz="2400" dirty="0" smtClean="0">
              <a:latin typeface="Calibri" panose="020F0502020204030204" charset="0"/>
              <a:cs typeface="Calibri" panose="020F0502020204030204" charset="0"/>
              <a:sym typeface="+mn-ea"/>
            </a:endParaRPr>
          </a:p>
          <a:p>
            <a:pPr>
              <a:buNone/>
            </a:pPr>
            <a:endParaRPr lang="en-GB" sz="2400" dirty="0" smtClean="0">
              <a:latin typeface="Calibri" panose="020F0502020204030204" charset="0"/>
              <a:cs typeface="Calibri" panose="020F0502020204030204" charset="0"/>
              <a:sym typeface="+mn-ea"/>
            </a:endParaRPr>
          </a:p>
          <a:p>
            <a:pPr marL="114300" indent="0">
              <a:buNone/>
            </a:pPr>
            <a:r>
              <a:rPr lang="en-US" sz="2400" b="1" dirty="0" smtClean="0">
                <a:solidFill>
                  <a:srgbClr val="FF0000"/>
                </a:solidFill>
                <a:latin typeface="Calibri" panose="020F0502020204030204" charset="0"/>
                <a:cs typeface="Calibri" panose="020F0502020204030204" charset="0"/>
              </a:rPr>
              <a:t>Existing Knowledge</a:t>
            </a:r>
            <a:endParaRPr lang="en-US" sz="2400" dirty="0">
              <a:latin typeface="Calibri" panose="020F0502020204030204" charset="0"/>
              <a:cs typeface="Calibri" panose="020F0502020204030204" charset="0"/>
            </a:endParaRPr>
          </a:p>
          <a:p>
            <a:pPr marL="114300" indent="0">
              <a:buNone/>
            </a:pPr>
            <a:r>
              <a:rPr lang="en-US" sz="2400" dirty="0" smtClean="0">
                <a:latin typeface="Calibri" panose="020F0502020204030204" charset="0"/>
                <a:cs typeface="Calibri" panose="020F0502020204030204" charset="0"/>
              </a:rPr>
              <a:t>Students should be aware of </a:t>
            </a:r>
          </a:p>
          <a:p>
            <a:pPr>
              <a:buFont typeface="Arial" panose="020B0604020202020204" pitchFamily="34" charset="0"/>
              <a:buChar char="•"/>
            </a:pPr>
            <a:r>
              <a:rPr lang="en-US" sz="2400" dirty="0" smtClean="0">
                <a:latin typeface="Calibri" panose="020F0502020204030204" charset="0"/>
                <a:cs typeface="Calibri" panose="020F0502020204030204" charset="0"/>
              </a:rPr>
              <a:t>Parts of a home</a:t>
            </a:r>
          </a:p>
          <a:p>
            <a:pPr>
              <a:buFont typeface="Arial" panose="020B0604020202020204" pitchFamily="34" charset="0"/>
              <a:buChar char="•"/>
            </a:pPr>
            <a:r>
              <a:rPr lang="en-US" sz="2400" dirty="0" smtClean="0">
                <a:latin typeface="Calibri" panose="020F0502020204030204" charset="0"/>
                <a:cs typeface="Calibri" panose="020F0502020204030204" charset="0"/>
              </a:rPr>
              <a:t>Familial relationships</a:t>
            </a:r>
          </a:p>
          <a:p>
            <a:pPr>
              <a:buFont typeface="Arial" panose="020B0604020202020204" pitchFamily="34" charset="0"/>
              <a:buChar char="•"/>
            </a:pPr>
            <a:r>
              <a:rPr lang="en-US" sz="2400" dirty="0" smtClean="0">
                <a:latin typeface="Calibri" panose="020F0502020204030204" charset="0"/>
                <a:cs typeface="Calibri" panose="020F0502020204030204" charset="0"/>
              </a:rPr>
              <a:t>Premonitions of people</a:t>
            </a:r>
          </a:p>
          <a:p>
            <a:pPr>
              <a:buFont typeface="Arial" panose="020B0604020202020204" pitchFamily="34" charset="0"/>
              <a:buChar char="•"/>
            </a:pPr>
            <a:endParaRPr lang="en-US" sz="2000" b="1" dirty="0">
              <a:solidFill>
                <a:srgbClr val="FF0000"/>
              </a:solidFill>
              <a:latin typeface="Calibri" panose="020F0502020204030204" charset="0"/>
              <a:cs typeface="Calibri" panose="020F0502020204030204" charset="0"/>
            </a:endParaRPr>
          </a:p>
          <a:p>
            <a:pPr>
              <a:buNone/>
            </a:pPr>
            <a:endParaRPr lang="en-US" sz="2000" b="1" dirty="0">
              <a:solidFill>
                <a:srgbClr val="FF0000"/>
              </a:solidFill>
              <a:latin typeface="Calibri" panose="020F0502020204030204" charset="0"/>
              <a:cs typeface="Calibri" panose="020F0502020204030204" charset="0"/>
            </a:endParaRPr>
          </a:p>
        </p:txBody>
      </p:sp>
      <p:pic>
        <p:nvPicPr>
          <p:cNvPr id="4" name="Google Shape;63;p14"/>
          <p:cNvPicPr preferRelativeResize="0"/>
          <p:nvPr/>
        </p:nvPicPr>
        <p:blipFill rotWithShape="1">
          <a:blip r:embed="rId2" cstate="print"/>
          <a:srcRect/>
          <a:stretch>
            <a:fillRect/>
          </a:stretch>
        </p:blipFill>
        <p:spPr>
          <a:xfrm>
            <a:off x="7643834" y="214290"/>
            <a:ext cx="1232526" cy="815833"/>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00" y="915684"/>
            <a:ext cx="8520600" cy="763600"/>
          </a:xfrm>
        </p:spPr>
        <p:txBody>
          <a:bodyPr/>
          <a:lstStyle/>
          <a:p>
            <a:r>
              <a:rPr lang="en-IN" altLang="en-US" sz="2800" b="1" dirty="0" smtClean="0">
                <a:solidFill>
                  <a:srgbClr val="FF0000"/>
                </a:solidFill>
                <a:latin typeface="Calibri" panose="020F0502020204030204" charset="0"/>
                <a:cs typeface="Calibri" panose="020F0502020204030204" charset="0"/>
              </a:rPr>
              <a:t>Expected Learning </a:t>
            </a:r>
            <a:r>
              <a:rPr lang="en-IN" altLang="en-US" sz="2800" b="1" dirty="0">
                <a:solidFill>
                  <a:srgbClr val="FF0000"/>
                </a:solidFill>
                <a:latin typeface="Calibri" panose="020F0502020204030204" charset="0"/>
                <a:cs typeface="Calibri" panose="020F0502020204030204" charset="0"/>
              </a:rPr>
              <a:t>Outcomes</a:t>
            </a:r>
          </a:p>
        </p:txBody>
      </p:sp>
      <p:sp>
        <p:nvSpPr>
          <p:cNvPr id="4" name="Text Placeholder 3"/>
          <p:cNvSpPr>
            <a:spLocks noGrp="1"/>
          </p:cNvSpPr>
          <p:nvPr>
            <p:ph type="body" idx="1"/>
          </p:nvPr>
        </p:nvSpPr>
        <p:spPr/>
        <p:txBody>
          <a:bodyPr/>
          <a:lstStyle/>
          <a:p>
            <a:pPr marL="114300" indent="0">
              <a:buNone/>
            </a:pPr>
            <a:r>
              <a:rPr lang="en-IN" altLang="en-US" sz="2400" dirty="0">
                <a:latin typeface="Calibri" panose="020F0502020204030204" charset="0"/>
                <a:cs typeface="Calibri" panose="020F0502020204030204" charset="0"/>
              </a:rPr>
              <a:t>Students will be able to </a:t>
            </a:r>
          </a:p>
          <a:p>
            <a:pPr>
              <a:buFont typeface="Arial" panose="020B0604020202020204" pitchFamily="34" charset="0"/>
              <a:buChar char="•"/>
            </a:pPr>
            <a:r>
              <a:rPr lang="en-IN" altLang="en-US" sz="2400" dirty="0">
                <a:latin typeface="Calibri" panose="020F0502020204030204" charset="0"/>
                <a:cs typeface="Calibri" panose="020F0502020204030204" charset="0"/>
              </a:rPr>
              <a:t>paraphrase the story in their own words</a:t>
            </a:r>
          </a:p>
          <a:p>
            <a:pPr>
              <a:buFont typeface="Arial" panose="020B0604020202020204" pitchFamily="34" charset="0"/>
              <a:buChar char="•"/>
            </a:pPr>
            <a:r>
              <a:rPr lang="en-IN" altLang="en-US" sz="2400" dirty="0">
                <a:latin typeface="Calibri" panose="020F0502020204030204" charset="0"/>
                <a:cs typeface="Calibri" panose="020F0502020204030204" charset="0"/>
              </a:rPr>
              <a:t>criticize </a:t>
            </a:r>
            <a:r>
              <a:rPr lang="en-IN" altLang="en-US" sz="2400" dirty="0" smtClean="0">
                <a:latin typeface="Calibri" panose="020F0502020204030204" charset="0"/>
                <a:cs typeface="Calibri" panose="020F0502020204030204" charset="0"/>
              </a:rPr>
              <a:t>behavioural </a:t>
            </a:r>
            <a:r>
              <a:rPr lang="en-IN" altLang="en-US" sz="2400" dirty="0">
                <a:latin typeface="Calibri" panose="020F0502020204030204" charset="0"/>
                <a:cs typeface="Calibri" panose="020F0502020204030204" charset="0"/>
              </a:rPr>
              <a:t>pattern through the different characters </a:t>
            </a:r>
            <a:r>
              <a:rPr lang="en-IN" altLang="en-US" sz="2400" dirty="0" smtClean="0">
                <a:latin typeface="Calibri" panose="020F0502020204030204" charset="0"/>
                <a:cs typeface="Calibri" panose="020F0502020204030204" charset="0"/>
              </a:rPr>
              <a:t>like Briggs, Aunt Sarah</a:t>
            </a:r>
            <a:endParaRPr lang="en-IN" altLang="en-US" sz="2400" dirty="0">
              <a:latin typeface="Calibri" panose="020F0502020204030204" charset="0"/>
              <a:cs typeface="Calibri" panose="020F0502020204030204" charset="0"/>
            </a:endParaRPr>
          </a:p>
          <a:p>
            <a:pPr>
              <a:buFont typeface="Arial" panose="020B0604020202020204" pitchFamily="34" charset="0"/>
              <a:buChar char="•"/>
            </a:pPr>
            <a:r>
              <a:rPr lang="en-IN" altLang="en-US" sz="2400" dirty="0">
                <a:latin typeface="Calibri" panose="020F0502020204030204" charset="0"/>
                <a:cs typeface="Calibri" panose="020F0502020204030204" charset="0"/>
              </a:rPr>
              <a:t>judge personal interests of the characters</a:t>
            </a:r>
          </a:p>
          <a:p>
            <a:pPr>
              <a:buFont typeface="Arial" panose="020B0604020202020204" pitchFamily="34" charset="0"/>
              <a:buChar char="•"/>
            </a:pPr>
            <a:r>
              <a:rPr lang="en-IN" altLang="en-US" sz="2400" dirty="0">
                <a:latin typeface="Calibri" panose="020F0502020204030204" charset="0"/>
                <a:cs typeface="Calibri" panose="020F0502020204030204" charset="0"/>
              </a:rPr>
              <a:t>relate to the situation presented </a:t>
            </a:r>
          </a:p>
          <a:p>
            <a:pPr>
              <a:buFont typeface="Arial" panose="020B0604020202020204" pitchFamily="34" charset="0"/>
              <a:buChar char="•"/>
            </a:pPr>
            <a:r>
              <a:rPr lang="en-IN" altLang="en-US" sz="2400" dirty="0">
                <a:latin typeface="Calibri" panose="020F0502020204030204" charset="0"/>
                <a:cs typeface="Calibri" panose="020F0502020204030204" charset="0"/>
              </a:rPr>
              <a:t>compose a story on their own</a:t>
            </a:r>
          </a:p>
          <a:p>
            <a:pPr>
              <a:buFont typeface="Arial" panose="020B0604020202020204" pitchFamily="34" charset="0"/>
              <a:buChar char="•"/>
            </a:pPr>
            <a:r>
              <a:rPr lang="en-IN" altLang="en-US" sz="2400" dirty="0" smtClean="0">
                <a:latin typeface="Calibri" panose="020F0502020204030204" charset="0"/>
                <a:cs typeface="Calibri" panose="020F0502020204030204" charset="0"/>
              </a:rPr>
              <a:t>Appreciate the humorous account presented in the story</a:t>
            </a:r>
            <a:endParaRPr lang="en-IN" altLang="en-US" sz="2400" dirty="0">
              <a:latin typeface="Calibri" panose="020F0502020204030204" charset="0"/>
              <a:cs typeface="Calibri" panose="020F0502020204030204" charset="0"/>
            </a:endParaRPr>
          </a:p>
          <a:p>
            <a:pPr>
              <a:buFont typeface="Arial" panose="020B0604020202020204" pitchFamily="34" charset="0"/>
              <a:buChar char="•"/>
            </a:pPr>
            <a:r>
              <a:rPr lang="en-IN" altLang="en-US" sz="2400" dirty="0">
                <a:latin typeface="Calibri" panose="020F0502020204030204" charset="0"/>
                <a:cs typeface="Calibri" panose="020F0502020204030204" charset="0"/>
              </a:rPr>
              <a:t>inculcate </a:t>
            </a:r>
            <a:r>
              <a:rPr lang="en-IN" altLang="en-US" sz="2400" dirty="0" smtClean="0">
                <a:latin typeface="Calibri" panose="020F0502020204030204" charset="0"/>
                <a:cs typeface="Calibri" panose="020F0502020204030204" charset="0"/>
              </a:rPr>
              <a:t>courage </a:t>
            </a:r>
          </a:p>
          <a:p>
            <a:pPr>
              <a:buNone/>
            </a:pPr>
            <a:endParaRPr lang="en-IN" altLang="en-US" sz="2000" dirty="0" smtClean="0">
              <a:latin typeface="Calibri" panose="020F0502020204030204" charset="0"/>
              <a:cs typeface="Calibri" panose="020F0502020204030204" charset="0"/>
            </a:endParaRPr>
          </a:p>
          <a:p>
            <a:pPr>
              <a:buNone/>
            </a:pPr>
            <a:endParaRPr lang="en-IN" altLang="en-US" sz="2000" dirty="0">
              <a:latin typeface="Calibri" panose="020F0502020204030204" charset="0"/>
              <a:cs typeface="Calibri" panose="020F0502020204030204" charset="0"/>
            </a:endParaRPr>
          </a:p>
        </p:txBody>
      </p:sp>
      <p:pic>
        <p:nvPicPr>
          <p:cNvPr id="5" name="Google Shape;63;p14"/>
          <p:cNvPicPr preferRelativeResize="0"/>
          <p:nvPr/>
        </p:nvPicPr>
        <p:blipFill rotWithShape="1">
          <a:blip r:embed="rId2" cstate="print"/>
          <a:srcRect/>
          <a:stretch>
            <a:fillRect/>
          </a:stretch>
        </p:blipFill>
        <p:spPr>
          <a:xfrm>
            <a:off x="7500958" y="214290"/>
            <a:ext cx="1232526" cy="815833"/>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Bef>
                <a:spcPts val="0"/>
              </a:spcBef>
            </a:pPr>
            <a:r>
              <a:rPr lang="en-US" sz="3200" dirty="0" smtClean="0">
                <a:solidFill>
                  <a:srgbClr val="FF0000"/>
                </a:solidFill>
              </a:rPr>
              <a:t>About the Author</a:t>
            </a:r>
            <a:br>
              <a:rPr lang="en-US" sz="3200" dirty="0" smtClean="0">
                <a:solidFill>
                  <a:srgbClr val="FF0000"/>
                </a:solidFill>
              </a:rPr>
            </a:br>
            <a:endParaRPr lang="en-US" sz="3200" dirty="0">
              <a:solidFill>
                <a:srgbClr val="FF0000"/>
              </a:solidFill>
            </a:endParaRPr>
          </a:p>
        </p:txBody>
      </p:sp>
      <p:sp>
        <p:nvSpPr>
          <p:cNvPr id="6" name="Content Placeholder 5"/>
          <p:cNvSpPr>
            <a:spLocks noGrp="1"/>
          </p:cNvSpPr>
          <p:nvPr>
            <p:ph sz="half" idx="1"/>
          </p:nvPr>
        </p:nvSpPr>
        <p:spPr/>
        <p:txBody>
          <a:bodyPr>
            <a:normAutofit/>
          </a:bodyPr>
          <a:lstStyle/>
          <a:p>
            <a:pPr algn="ctr">
              <a:buNone/>
            </a:pPr>
            <a:r>
              <a:rPr lang="en-US" sz="2400" dirty="0" smtClean="0">
                <a:solidFill>
                  <a:srgbClr val="FF0000"/>
                </a:solidFill>
              </a:rPr>
              <a:t>James Thurber</a:t>
            </a:r>
          </a:p>
          <a:p>
            <a:pPr>
              <a:buNone/>
            </a:pPr>
            <a:r>
              <a:rPr lang="en-US" sz="2400" dirty="0" smtClean="0"/>
              <a:t>    James </a:t>
            </a:r>
            <a:r>
              <a:rPr lang="en-US" sz="2400" dirty="0"/>
              <a:t>Thurber </a:t>
            </a:r>
            <a:r>
              <a:rPr lang="en-US" sz="2400" dirty="0" smtClean="0"/>
              <a:t>was an</a:t>
            </a:r>
            <a:r>
              <a:rPr lang="en-US" sz="2400" dirty="0"/>
              <a:t> </a:t>
            </a:r>
            <a:r>
              <a:rPr lang="en-US" sz="2400" b="1" dirty="0"/>
              <a:t>American author, journalist and cartoonist</a:t>
            </a:r>
            <a:r>
              <a:rPr lang="en-US" sz="2400" dirty="0"/>
              <a:t>, famously known for his short stories and cartoons in ‘The New </a:t>
            </a:r>
            <a:r>
              <a:rPr lang="en-US" sz="2400" dirty="0" smtClean="0"/>
              <a:t>Yorker’ magazine.</a:t>
            </a:r>
            <a:endParaRPr lang="en-US" sz="2400" dirty="0"/>
          </a:p>
        </p:txBody>
      </p:sp>
      <p:pic>
        <p:nvPicPr>
          <p:cNvPr id="4" name="Google Shape;55;p13"/>
          <p:cNvPicPr preferRelativeResize="0"/>
          <p:nvPr/>
        </p:nvPicPr>
        <p:blipFill rotWithShape="1">
          <a:blip r:embed="rId2" cstate="print"/>
          <a:srcRect/>
          <a:stretch>
            <a:fillRect/>
          </a:stretch>
        </p:blipFill>
        <p:spPr>
          <a:xfrm>
            <a:off x="7651289" y="285728"/>
            <a:ext cx="1492711" cy="628149"/>
          </a:xfrm>
          <a:prstGeom prst="rect">
            <a:avLst/>
          </a:prstGeom>
          <a:noFill/>
          <a:ln>
            <a:noFill/>
          </a:ln>
        </p:spPr>
      </p:pic>
      <p:pic>
        <p:nvPicPr>
          <p:cNvPr id="1026" name="Picture 2" descr="See the source image"/>
          <p:cNvPicPr>
            <a:picLocks noChangeAspect="1" noChangeArrowheads="1"/>
          </p:cNvPicPr>
          <p:nvPr/>
        </p:nvPicPr>
        <p:blipFill>
          <a:blip r:embed="rId3"/>
          <a:srcRect/>
          <a:stretch>
            <a:fillRect/>
          </a:stretch>
        </p:blipFill>
        <p:spPr bwMode="auto">
          <a:xfrm>
            <a:off x="4714876" y="1714488"/>
            <a:ext cx="3643338" cy="3889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57232"/>
            <a:ext cx="8229600" cy="560406"/>
          </a:xfrm>
        </p:spPr>
        <p:txBody>
          <a:bodyPr>
            <a:normAutofit fontScale="90000"/>
          </a:bodyPr>
          <a:lstStyle/>
          <a:p>
            <a:r>
              <a:rPr lang="en-US" dirty="0" smtClean="0">
                <a:solidFill>
                  <a:srgbClr val="FF0000"/>
                </a:solidFill>
              </a:rPr>
              <a:t>About the Story</a:t>
            </a:r>
            <a:endParaRPr lang="en-US" dirty="0">
              <a:solidFill>
                <a:srgbClr val="FF0000"/>
              </a:solidFill>
            </a:endParaRPr>
          </a:p>
        </p:txBody>
      </p:sp>
      <p:sp>
        <p:nvSpPr>
          <p:cNvPr id="6" name="Content Placeholder 5"/>
          <p:cNvSpPr>
            <a:spLocks noGrp="1"/>
          </p:cNvSpPr>
          <p:nvPr>
            <p:ph idx="1"/>
          </p:nvPr>
        </p:nvSpPr>
        <p:spPr>
          <a:xfrm>
            <a:off x="1500166" y="1714488"/>
            <a:ext cx="6615130" cy="4525963"/>
          </a:xfrm>
        </p:spPr>
        <p:txBody>
          <a:bodyPr>
            <a:normAutofit/>
          </a:bodyPr>
          <a:lstStyle/>
          <a:p>
            <a:pPr>
              <a:buNone/>
            </a:pPr>
            <a:r>
              <a:rPr lang="en-US" sz="2400" dirty="0"/>
              <a:t>The story is the first chapter in the collection </a:t>
            </a:r>
            <a:r>
              <a:rPr lang="en-US" sz="2400" i="1" dirty="0">
                <a:solidFill>
                  <a:srgbClr val="FF0000"/>
                </a:solidFill>
              </a:rPr>
              <a:t>My Life and Hard Times</a:t>
            </a:r>
            <a:r>
              <a:rPr lang="en-US" sz="2400" dirty="0"/>
              <a:t> (1933), which is considered an autobiographical </a:t>
            </a:r>
            <a:r>
              <a:rPr lang="en-US" sz="2400" dirty="0" smtClean="0"/>
              <a:t>work.</a:t>
            </a:r>
          </a:p>
          <a:p>
            <a:pPr>
              <a:buNone/>
            </a:pPr>
            <a:endParaRPr lang="en-US" sz="2400" dirty="0" smtClean="0"/>
          </a:p>
          <a:p>
            <a:pPr>
              <a:buNone/>
            </a:pPr>
            <a:r>
              <a:rPr lang="en-US" sz="2400" dirty="0"/>
              <a:t>Thurber tells the story writing from the perspective of himself as a boy, taking a subjective angle on the events that proceed.</a:t>
            </a:r>
          </a:p>
        </p:txBody>
      </p:sp>
      <p:pic>
        <p:nvPicPr>
          <p:cNvPr id="4" name="Google Shape;55;p13"/>
          <p:cNvPicPr preferRelativeResize="0"/>
          <p:nvPr/>
        </p:nvPicPr>
        <p:blipFill rotWithShape="1">
          <a:blip r:embed="rId2" cstate="print"/>
          <a:srcRect/>
          <a:stretch>
            <a:fillRect/>
          </a:stretch>
        </p:blipFill>
        <p:spPr>
          <a:xfrm>
            <a:off x="7429520" y="142852"/>
            <a:ext cx="1492711" cy="628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FF0000"/>
                </a:solidFill>
              </a:rPr>
              <a:t>Warm Up</a:t>
            </a:r>
            <a:endParaRPr lang="en-US" dirty="0">
              <a:solidFill>
                <a:srgbClr val="FF0000"/>
              </a:solidFill>
            </a:endParaRPr>
          </a:p>
        </p:txBody>
      </p:sp>
      <p:sp>
        <p:nvSpPr>
          <p:cNvPr id="6" name="Content Placeholder 5"/>
          <p:cNvSpPr>
            <a:spLocks noGrp="1"/>
          </p:cNvSpPr>
          <p:nvPr>
            <p:ph sz="half" idx="1"/>
          </p:nvPr>
        </p:nvSpPr>
        <p:spPr/>
        <p:txBody>
          <a:bodyPr>
            <a:normAutofit/>
          </a:bodyPr>
          <a:lstStyle/>
          <a:p>
            <a:pPr>
              <a:buNone/>
            </a:pPr>
            <a:r>
              <a:rPr lang="en-US" sz="2400" dirty="0" smtClean="0"/>
              <a:t>We all have memories of funny incidents that happened in our lives. Recall one such incident and share it with your friends.</a:t>
            </a:r>
            <a:endParaRPr lang="en-US" sz="2400" dirty="0"/>
          </a:p>
        </p:txBody>
      </p:sp>
      <p:pic>
        <p:nvPicPr>
          <p:cNvPr id="4" name="Google Shape;55;p13"/>
          <p:cNvPicPr preferRelativeResize="0"/>
          <p:nvPr/>
        </p:nvPicPr>
        <p:blipFill rotWithShape="1">
          <a:blip r:embed="rId2" cstate="print"/>
          <a:srcRect/>
          <a:stretch>
            <a:fillRect/>
          </a:stretch>
        </p:blipFill>
        <p:spPr>
          <a:xfrm>
            <a:off x="7286644" y="0"/>
            <a:ext cx="1492711" cy="628149"/>
          </a:xfrm>
          <a:prstGeom prst="rect">
            <a:avLst/>
          </a:prstGeom>
          <a:noFill/>
          <a:ln>
            <a:noFill/>
          </a:ln>
        </p:spPr>
      </p:pic>
      <p:pic>
        <p:nvPicPr>
          <p:cNvPr id="4098" name="Picture 2" descr="Image result for laugh gif"/>
          <p:cNvPicPr>
            <a:picLocks noChangeAspect="1" noChangeArrowheads="1" noCrop="1"/>
          </p:cNvPicPr>
          <p:nvPr/>
        </p:nvPicPr>
        <p:blipFill>
          <a:blip r:embed="rId3"/>
          <a:srcRect/>
          <a:stretch>
            <a:fillRect/>
          </a:stretch>
        </p:blipFill>
        <p:spPr bwMode="auto">
          <a:xfrm>
            <a:off x="5429256" y="1857364"/>
            <a:ext cx="2809880" cy="379095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57232"/>
            <a:ext cx="8229600" cy="560406"/>
          </a:xfrm>
        </p:spPr>
        <p:txBody>
          <a:bodyPr>
            <a:noAutofit/>
          </a:bodyPr>
          <a:lstStyle/>
          <a:p>
            <a:r>
              <a:rPr lang="en-IN" altLang="en-US" sz="3200" dirty="0" smtClean="0">
                <a:solidFill>
                  <a:srgbClr val="FF0000"/>
                </a:solidFill>
                <a:latin typeface="+mj-lt"/>
                <a:cs typeface="+mj-lt"/>
              </a:rPr>
              <a:t>SUMMARY (Pg 23-24)</a:t>
            </a:r>
            <a:endParaRPr lang="en-US" sz="3200" dirty="0"/>
          </a:p>
        </p:txBody>
      </p:sp>
      <p:sp>
        <p:nvSpPr>
          <p:cNvPr id="6" name="Content Placeholder 5"/>
          <p:cNvSpPr>
            <a:spLocks noGrp="1"/>
          </p:cNvSpPr>
          <p:nvPr>
            <p:ph idx="1"/>
          </p:nvPr>
        </p:nvSpPr>
        <p:spPr>
          <a:xfrm>
            <a:off x="457200" y="1600200"/>
            <a:ext cx="7829576" cy="4329130"/>
          </a:xfrm>
        </p:spPr>
        <p:txBody>
          <a:bodyPr>
            <a:noAutofit/>
          </a:bodyPr>
          <a:lstStyle/>
          <a:p>
            <a:r>
              <a:rPr lang="en-US" sz="2000" dirty="0" smtClean="0"/>
              <a:t>Describes </a:t>
            </a:r>
            <a:r>
              <a:rPr lang="en-US" sz="2000" dirty="0"/>
              <a:t>an event that took place in the narrator's home in Columbus, Ohio</a:t>
            </a:r>
            <a:r>
              <a:rPr lang="en-US" sz="2000" dirty="0" smtClean="0"/>
              <a:t>.</a:t>
            </a:r>
          </a:p>
          <a:p>
            <a:r>
              <a:rPr lang="en-US" sz="2000" dirty="0"/>
              <a:t>Thurber reveals that his grandfather, his father's dad, is delusional and often departs for days from the family home, returning to talk about the Civil War as if it were still being waged </a:t>
            </a:r>
            <a:r>
              <a:rPr lang="en-US" sz="2000" dirty="0" smtClean="0"/>
              <a:t>outside.</a:t>
            </a:r>
          </a:p>
          <a:p>
            <a:r>
              <a:rPr lang="en-US" sz="2000" dirty="0" smtClean="0"/>
              <a:t>Father decides to sleep in the attic.</a:t>
            </a:r>
          </a:p>
          <a:p>
            <a:endParaRPr lang="en-US" sz="2000" dirty="0" smtClean="0"/>
          </a:p>
          <a:p>
            <a:endParaRPr lang="en-US" sz="2000" dirty="0"/>
          </a:p>
        </p:txBody>
      </p:sp>
      <p:pic>
        <p:nvPicPr>
          <p:cNvPr id="4" name="Google Shape;55;p13"/>
          <p:cNvPicPr preferRelativeResize="0"/>
          <p:nvPr/>
        </p:nvPicPr>
        <p:blipFill rotWithShape="1">
          <a:blip r:embed="rId2" cstate="print"/>
          <a:srcRect/>
          <a:stretch>
            <a:fillRect/>
          </a:stretch>
        </p:blipFill>
        <p:spPr>
          <a:xfrm>
            <a:off x="7429520" y="285728"/>
            <a:ext cx="1492711" cy="628149"/>
          </a:xfrm>
          <a:prstGeom prst="rect">
            <a:avLst/>
          </a:prstGeom>
          <a:noFill/>
          <a:ln>
            <a:noFill/>
          </a:ln>
        </p:spPr>
      </p:pic>
      <p:pic>
        <p:nvPicPr>
          <p:cNvPr id="4098" name="Picture 2" descr="Image result for attic "/>
          <p:cNvPicPr>
            <a:picLocks noChangeAspect="1" noChangeArrowheads="1"/>
          </p:cNvPicPr>
          <p:nvPr/>
        </p:nvPicPr>
        <p:blipFill>
          <a:blip r:embed="rId3"/>
          <a:srcRect/>
          <a:stretch>
            <a:fillRect/>
          </a:stretch>
        </p:blipFill>
        <p:spPr bwMode="auto">
          <a:xfrm>
            <a:off x="1500166" y="3643314"/>
            <a:ext cx="6143668" cy="27146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57232"/>
            <a:ext cx="8229600" cy="560406"/>
          </a:xfrm>
        </p:spPr>
        <p:txBody>
          <a:bodyPr>
            <a:noAutofit/>
          </a:bodyPr>
          <a:lstStyle/>
          <a:p>
            <a:r>
              <a:rPr lang="en-IN" altLang="en-US" sz="3200" dirty="0" smtClean="0">
                <a:solidFill>
                  <a:srgbClr val="FF0000"/>
                </a:solidFill>
                <a:latin typeface="+mj-lt"/>
                <a:cs typeface="+mj-lt"/>
              </a:rPr>
              <a:t>SUMMARY (Pg 24-25)</a:t>
            </a:r>
            <a:endParaRPr lang="en-US" sz="3200" dirty="0"/>
          </a:p>
        </p:txBody>
      </p:sp>
      <p:sp>
        <p:nvSpPr>
          <p:cNvPr id="6" name="Content Placeholder 5"/>
          <p:cNvSpPr>
            <a:spLocks noGrp="1"/>
          </p:cNvSpPr>
          <p:nvPr>
            <p:ph idx="1"/>
          </p:nvPr>
        </p:nvSpPr>
        <p:spPr>
          <a:xfrm>
            <a:off x="457200" y="1600200"/>
            <a:ext cx="7829576" cy="4329130"/>
          </a:xfrm>
        </p:spPr>
        <p:txBody>
          <a:bodyPr>
            <a:noAutofit/>
          </a:bodyPr>
          <a:lstStyle/>
          <a:p>
            <a:r>
              <a:rPr lang="en-US" sz="2000" dirty="0" smtClean="0"/>
              <a:t>Thurber's </a:t>
            </a:r>
            <a:r>
              <a:rPr lang="en-US" sz="2000" dirty="0"/>
              <a:t>first cousin Briggs, who also lives with the family, believes that he will suffocate in the night for absolutely no reason that Thurber can discern</a:t>
            </a:r>
            <a:r>
              <a:rPr lang="en-US" sz="2000" dirty="0" smtClean="0"/>
              <a:t>.</a:t>
            </a:r>
          </a:p>
          <a:p>
            <a:r>
              <a:rPr lang="en-US" sz="2000" dirty="0" smtClean="0"/>
              <a:t>The narrator further describes </a:t>
            </a:r>
            <a:r>
              <a:rPr lang="en-US" sz="2000" dirty="0"/>
              <a:t>some of the strange behaviors of the author's </a:t>
            </a:r>
            <a:r>
              <a:rPr lang="en-US" sz="2000" dirty="0" smtClean="0"/>
              <a:t>family.</a:t>
            </a:r>
            <a:br>
              <a:rPr lang="en-US" sz="2000" dirty="0" smtClean="0"/>
            </a:br>
            <a:endParaRPr lang="en-US" sz="2000" dirty="0" smtClean="0"/>
          </a:p>
          <a:p>
            <a:endParaRPr lang="en-US" sz="2000" dirty="0" smtClean="0"/>
          </a:p>
          <a:p>
            <a:endParaRPr lang="en-US" sz="2000" dirty="0"/>
          </a:p>
        </p:txBody>
      </p:sp>
      <p:pic>
        <p:nvPicPr>
          <p:cNvPr id="4" name="Google Shape;55;p13"/>
          <p:cNvPicPr preferRelativeResize="0"/>
          <p:nvPr/>
        </p:nvPicPr>
        <p:blipFill rotWithShape="1">
          <a:blip r:embed="rId2" cstate="print"/>
          <a:srcRect/>
          <a:stretch>
            <a:fillRect/>
          </a:stretch>
        </p:blipFill>
        <p:spPr>
          <a:xfrm>
            <a:off x="7429520" y="285728"/>
            <a:ext cx="1492711" cy="628149"/>
          </a:xfrm>
          <a:prstGeom prst="rect">
            <a:avLst/>
          </a:prstGeom>
          <a:noFill/>
          <a:ln>
            <a:noFill/>
          </a:ln>
        </p:spPr>
      </p:pic>
      <p:pic>
        <p:nvPicPr>
          <p:cNvPr id="1026" name="Picture 2" descr="Image result for boy unwell"/>
          <p:cNvPicPr>
            <a:picLocks noChangeAspect="1" noChangeArrowheads="1"/>
          </p:cNvPicPr>
          <p:nvPr/>
        </p:nvPicPr>
        <p:blipFill>
          <a:blip r:embed="rId3"/>
          <a:srcRect/>
          <a:stretch>
            <a:fillRect/>
          </a:stretch>
        </p:blipFill>
        <p:spPr bwMode="auto">
          <a:xfrm>
            <a:off x="4429124" y="3643314"/>
            <a:ext cx="3714776" cy="27860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Questions:</a:t>
            </a:r>
            <a:endParaRPr lang="en-US" dirty="0">
              <a:solidFill>
                <a:srgbClr val="FF0000"/>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t>What does Thurber reveal about his grandfather?</a:t>
            </a:r>
          </a:p>
          <a:p>
            <a:pPr marL="514350" indent="-514350">
              <a:buAutoNum type="arabicPeriod"/>
            </a:pPr>
            <a:r>
              <a:rPr lang="en-US" dirty="0" smtClean="0"/>
              <a:t>Who decides to sleep in the attic and why?</a:t>
            </a:r>
            <a:endParaRPr lang="en-US" dirty="0"/>
          </a:p>
        </p:txBody>
      </p:sp>
      <p:pic>
        <p:nvPicPr>
          <p:cNvPr id="4" name="Google Shape;55;p13"/>
          <p:cNvPicPr preferRelativeResize="0"/>
          <p:nvPr/>
        </p:nvPicPr>
        <p:blipFill rotWithShape="1">
          <a:blip r:embed="rId2" cstate="print"/>
          <a:srcRect/>
          <a:stretch>
            <a:fillRect/>
          </a:stretch>
        </p:blipFill>
        <p:spPr>
          <a:xfrm>
            <a:off x="7429520" y="285728"/>
            <a:ext cx="1492711" cy="628149"/>
          </a:xfrm>
          <a:prstGeom prst="rect">
            <a:avLst/>
          </a:prstGeom>
          <a:noFill/>
          <a:ln>
            <a:noFill/>
          </a:ln>
        </p:spPr>
      </p:pic>
      <p:sp>
        <p:nvSpPr>
          <p:cNvPr id="26626" name="AutoShape 2" descr="Image result for ques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Image result for ques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0" name="Picture 6" descr="See the source image"/>
          <p:cNvPicPr>
            <a:picLocks noChangeAspect="1" noChangeArrowheads="1"/>
          </p:cNvPicPr>
          <p:nvPr/>
        </p:nvPicPr>
        <p:blipFill>
          <a:blip r:embed="rId3"/>
          <a:srcRect/>
          <a:stretch>
            <a:fillRect/>
          </a:stretch>
        </p:blipFill>
        <p:spPr bwMode="auto">
          <a:xfrm>
            <a:off x="1214414" y="3500438"/>
            <a:ext cx="7321544" cy="264318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312</Words>
  <Application>Microsoft Office PowerPoint</Application>
  <PresentationFormat>On-screen Show (4:3)</PresentationFormat>
  <Paragraphs>48</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Expected Learning Outcomes</vt:lpstr>
      <vt:lpstr>About the Author </vt:lpstr>
      <vt:lpstr>About the Story</vt:lpstr>
      <vt:lpstr>Warm Up</vt:lpstr>
      <vt:lpstr>SUMMARY (Pg 23-24)</vt:lpstr>
      <vt:lpstr>SUMMARY (Pg 24-25)</vt:lpstr>
      <vt:lpstr>Questions:</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20</cp:revision>
  <dcterms:created xsi:type="dcterms:W3CDTF">2021-11-01T13:24:00Z</dcterms:created>
  <dcterms:modified xsi:type="dcterms:W3CDTF">2021-12-18T05:58:56Z</dcterms:modified>
</cp:coreProperties>
</file>