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58" r:id="rId3"/>
    <p:sldId id="259" r:id="rId4"/>
    <p:sldId id="260" r:id="rId5"/>
    <p:sldId id="256" r:id="rId6"/>
    <p:sldId id="261" r:id="rId7"/>
    <p:sldId id="264" r:id="rId8"/>
    <p:sldId id="265"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1"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600" lvl="0" indent="-457200" algn="l">
              <a:lnSpc>
                <a:spcPct val="115000"/>
              </a:lnSpc>
              <a:spcBef>
                <a:spcPts val="0"/>
              </a:spcBef>
              <a:spcAft>
                <a:spcPts val="0"/>
              </a:spcAft>
              <a:buSzPts val="1800"/>
              <a:buChar char="●"/>
              <a:defRPr/>
            </a:lvl1pPr>
            <a:lvl2pPr marL="1219200" lvl="1" indent="-423545" algn="l">
              <a:lnSpc>
                <a:spcPct val="115000"/>
              </a:lnSpc>
              <a:spcBef>
                <a:spcPct val="427000"/>
              </a:spcBef>
              <a:spcAft>
                <a:spcPts val="0"/>
              </a:spcAft>
              <a:buSzPts val="1400"/>
              <a:buChar char="○"/>
              <a:defRPr/>
            </a:lvl2pPr>
            <a:lvl3pPr marL="1828800" lvl="2" indent="-423545" algn="l">
              <a:lnSpc>
                <a:spcPct val="115000"/>
              </a:lnSpc>
              <a:spcBef>
                <a:spcPct val="427000"/>
              </a:spcBef>
              <a:spcAft>
                <a:spcPts val="0"/>
              </a:spcAft>
              <a:buSzPts val="1400"/>
              <a:buChar char="■"/>
              <a:defRPr/>
            </a:lvl3pPr>
            <a:lvl4pPr marL="2438400" lvl="3" indent="-423545" algn="l">
              <a:lnSpc>
                <a:spcPct val="115000"/>
              </a:lnSpc>
              <a:spcBef>
                <a:spcPct val="427000"/>
              </a:spcBef>
              <a:spcAft>
                <a:spcPts val="0"/>
              </a:spcAft>
              <a:buSzPts val="1400"/>
              <a:buChar char="●"/>
              <a:defRPr/>
            </a:lvl4pPr>
            <a:lvl5pPr marL="3048000" lvl="4" indent="-423545" algn="l">
              <a:lnSpc>
                <a:spcPct val="115000"/>
              </a:lnSpc>
              <a:spcBef>
                <a:spcPct val="427000"/>
              </a:spcBef>
              <a:spcAft>
                <a:spcPts val="0"/>
              </a:spcAft>
              <a:buSzPts val="1400"/>
              <a:buChar char="○"/>
              <a:defRPr/>
            </a:lvl5pPr>
            <a:lvl6pPr marL="3657600" lvl="5" indent="-423545" algn="l">
              <a:lnSpc>
                <a:spcPct val="115000"/>
              </a:lnSpc>
              <a:spcBef>
                <a:spcPct val="427000"/>
              </a:spcBef>
              <a:spcAft>
                <a:spcPts val="0"/>
              </a:spcAft>
              <a:buSzPts val="1400"/>
              <a:buChar char="■"/>
              <a:defRPr/>
            </a:lvl6pPr>
            <a:lvl7pPr marL="4267200" lvl="6" indent="-423545" algn="l">
              <a:lnSpc>
                <a:spcPct val="115000"/>
              </a:lnSpc>
              <a:spcBef>
                <a:spcPct val="427000"/>
              </a:spcBef>
              <a:spcAft>
                <a:spcPts val="0"/>
              </a:spcAft>
              <a:buSzPts val="1400"/>
              <a:buChar char="●"/>
              <a:defRPr/>
            </a:lvl7pPr>
            <a:lvl8pPr marL="4876800" lvl="7" indent="-423545" algn="l">
              <a:lnSpc>
                <a:spcPct val="115000"/>
              </a:lnSpc>
              <a:spcBef>
                <a:spcPct val="427000"/>
              </a:spcBef>
              <a:spcAft>
                <a:spcPts val="0"/>
              </a:spcAft>
              <a:buSzPts val="1400"/>
              <a:buChar char="○"/>
              <a:defRPr/>
            </a:lvl8pPr>
            <a:lvl9pPr marL="5486400" lvl="8" indent="-423545" algn="l">
              <a:lnSpc>
                <a:spcPct val="115000"/>
              </a:lnSpc>
              <a:spcBef>
                <a:spcPct val="427000"/>
              </a:spcBef>
              <a:spcAft>
                <a:spcPts val="160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srcRect/>
          <a:stretch>
            <a:fillRect/>
          </a:stretch>
        </p:blipFill>
        <p:spPr>
          <a:xfrm>
            <a:off x="0" y="5036853"/>
            <a:ext cx="12192000" cy="1821147"/>
          </a:xfrm>
          <a:prstGeom prst="rect">
            <a:avLst/>
          </a:prstGeom>
          <a:noFill/>
          <a:ln>
            <a:noFill/>
          </a:ln>
        </p:spPr>
      </p:pic>
      <p:pic>
        <p:nvPicPr>
          <p:cNvPr id="55" name="Google Shape;55;p13"/>
          <p:cNvPicPr preferRelativeResize="0"/>
          <p:nvPr/>
        </p:nvPicPr>
        <p:blipFill rotWithShape="1">
          <a:blip r:embed="rId4" cstate="print"/>
          <a:srcRect/>
          <a:stretch>
            <a:fillRect/>
          </a:stretch>
        </p:blipFill>
        <p:spPr>
          <a:xfrm>
            <a:off x="10267405" y="209006"/>
            <a:ext cx="1767840" cy="744583"/>
          </a:xfrm>
          <a:prstGeom prst="rect">
            <a:avLst/>
          </a:prstGeom>
          <a:noFill/>
          <a:ln>
            <a:noFill/>
          </a:ln>
        </p:spPr>
      </p:pic>
      <p:sp>
        <p:nvSpPr>
          <p:cNvPr id="56" name="Google Shape;56;p13"/>
          <p:cNvSpPr txBox="1"/>
          <p:nvPr/>
        </p:nvSpPr>
        <p:spPr>
          <a:xfrm>
            <a:off x="253720" y="2141800"/>
            <a:ext cx="11684000" cy="257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IN" altLang="en-US" sz="4000" b="1" i="0" u="none" strike="noStrike" cap="none">
                <a:solidFill>
                  <a:srgbClr val="FF0000"/>
                </a:solidFill>
                <a:latin typeface="Calibri" panose="020F0502020204030204"/>
                <a:ea typeface="Calibri" panose="020F0502020204030204"/>
                <a:cs typeface="Calibri" panose="020F0502020204030204"/>
                <a:sym typeface="Calibri" panose="020F0502020204030204"/>
              </a:rPr>
              <a:t>The Footsteps Die Out For Ever</a:t>
            </a:r>
          </a:p>
          <a:p>
            <a:pPr marL="0" marR="0" lvl="0" indent="0" algn="ctr" rtl="0">
              <a:lnSpc>
                <a:spcPct val="100000"/>
              </a:lnSpc>
              <a:spcBef>
                <a:spcPts val="0"/>
              </a:spcBef>
              <a:spcAft>
                <a:spcPts val="0"/>
              </a:spcAft>
              <a:buClr>
                <a:srgbClr val="000000"/>
              </a:buClr>
              <a:buSzPts val="3100"/>
              <a:buFont typeface="Arial" panose="020B0604020202020204"/>
              <a:buNone/>
            </a:pPr>
            <a:r>
              <a:rPr lang="en-US" altLang="en-GB" sz="3335" b="0" i="0" u="none" strike="noStrike" cap="none">
                <a:solidFill>
                  <a:srgbClr val="000000"/>
                </a:solidFill>
                <a:latin typeface="Calibri" panose="020F0502020204030204"/>
                <a:ea typeface="Calibri" panose="020F0502020204030204"/>
                <a:cs typeface="Calibri" panose="020F0502020204030204"/>
                <a:sym typeface="Calibri" panose="020F0502020204030204"/>
              </a:rPr>
              <a:t>By : </a:t>
            </a:r>
            <a:r>
              <a:rPr lang="en-IN" altLang="en-US" sz="3335" b="0" i="0" u="none" strike="noStrike" cap="none">
                <a:solidFill>
                  <a:srgbClr val="000000"/>
                </a:solidFill>
                <a:latin typeface="Calibri" panose="020F0502020204030204"/>
                <a:ea typeface="Calibri" panose="020F0502020204030204"/>
                <a:cs typeface="Calibri" panose="020F0502020204030204"/>
                <a:sym typeface="Calibri" panose="020F0502020204030204"/>
              </a:rPr>
              <a:t>Charles Dickens</a:t>
            </a:r>
          </a:p>
        </p:txBody>
      </p:sp>
      <p:sp>
        <p:nvSpPr>
          <p:cNvPr id="57" name="Google Shape;57;p13"/>
          <p:cNvSpPr txBox="1"/>
          <p:nvPr/>
        </p:nvSpPr>
        <p:spPr>
          <a:xfrm>
            <a:off x="7832367" y="131167"/>
            <a:ext cx="4234800" cy="1690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00"/>
          </a:p>
        </p:txBody>
      </p:sp>
      <p:sp>
        <p:nvSpPr>
          <p:cNvPr id="58" name="Google Shape;58;p13"/>
          <p:cNvSpPr txBox="1"/>
          <p:nvPr/>
        </p:nvSpPr>
        <p:spPr>
          <a:xfrm>
            <a:off x="2962910" y="3429000"/>
            <a:ext cx="7245985" cy="128905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400" b="1"/>
              <a:t>SUBJECT : </a:t>
            </a:r>
            <a:r>
              <a:rPr lang="en-US" altLang="en-GB" sz="2400" b="1"/>
              <a:t>English</a:t>
            </a:r>
            <a:r>
              <a:rPr lang="en-IN" altLang="en-US" sz="2400" b="1"/>
              <a:t> (Literature)</a:t>
            </a:r>
            <a:endParaRPr sz="2400" b="1"/>
          </a:p>
          <a:p>
            <a:pPr marL="0" lvl="0" indent="0" algn="l" rtl="0">
              <a:spcBef>
                <a:spcPts val="0"/>
              </a:spcBef>
              <a:spcAft>
                <a:spcPts val="0"/>
              </a:spcAft>
              <a:buNone/>
            </a:pPr>
            <a:r>
              <a:rPr lang="en-GB" sz="2400" b="1"/>
              <a:t>CHAPTER NUMBER:</a:t>
            </a:r>
            <a:r>
              <a:rPr lang="en-US" altLang="en-GB" sz="2400" b="1"/>
              <a:t> </a:t>
            </a:r>
            <a:r>
              <a:rPr lang="en-IN" altLang="en-US" sz="2400" b="1"/>
              <a:t>11</a:t>
            </a:r>
            <a:endParaRPr sz="2400" b="1"/>
          </a:p>
          <a:p>
            <a:pPr marL="0" lvl="0" indent="0" algn="l" rtl="0">
              <a:spcBef>
                <a:spcPts val="0"/>
              </a:spcBef>
              <a:spcAft>
                <a:spcPts val="0"/>
              </a:spcAft>
              <a:buNone/>
            </a:pPr>
            <a:r>
              <a:rPr lang="en-GB" sz="2400" b="1"/>
              <a:t>CHAPTER NAME :</a:t>
            </a:r>
            <a:r>
              <a:rPr lang="en-IN" altLang="en-GB" sz="2400" b="1"/>
              <a:t> </a:t>
            </a:r>
            <a:r>
              <a:rPr lang="en-IN" altLang="en-US" sz="2400" b="1">
                <a:solidFill>
                  <a:schemeClr val="tx1"/>
                </a:solidFill>
                <a:latin typeface="Calibri" panose="020F0502020204030204"/>
                <a:ea typeface="Calibri" panose="020F0502020204030204"/>
                <a:cs typeface="Calibri" panose="020F0502020204030204"/>
                <a:sym typeface="Calibri" panose="020F0502020204030204"/>
              </a:rPr>
              <a:t>The Footsteps Die Out For Ever</a:t>
            </a:r>
            <a:endParaRPr lang="en-IN" altLang="en-US" sz="2400" b="1" i="0" u="none" strike="noStrike" cap="none">
              <a:solidFill>
                <a:schemeClr val="tx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endParaRPr lang="en-IN" altLang="en-US" sz="2400" b="1" i="0" u="none" strike="noStrike" cap="none">
              <a:solidFill>
                <a:schemeClr val="tx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rgbClr val="FF0000"/>
                </a:solidFill>
                <a:latin typeface="Calibri" panose="020F0502020204030204" charset="0"/>
                <a:cs typeface="Calibri" panose="020F0502020204030204" charset="0"/>
                <a:sym typeface="+mn-ea"/>
              </a:rPr>
              <a:t>EXPECTED LEARNING OUTCOMES</a:t>
            </a:r>
            <a:r>
              <a:rPr b="1" dirty="0">
                <a:solidFill>
                  <a:srgbClr val="FF0000"/>
                </a:solidFill>
                <a:latin typeface="Calibri" panose="020F0502020204030204" charset="0"/>
                <a:cs typeface="Calibri" panose="020F0502020204030204" charset="0"/>
                <a:sym typeface="Arial" panose="020B0604020202020204"/>
              </a:rPr>
              <a:t/>
            </a:r>
            <a:br>
              <a:rPr b="1" dirty="0">
                <a:solidFill>
                  <a:srgbClr val="FF0000"/>
                </a:solidFill>
                <a:latin typeface="Calibri" panose="020F0502020204030204" charset="0"/>
                <a:cs typeface="Calibri" panose="020F0502020204030204" charset="0"/>
                <a:sym typeface="Arial" panose="020B0604020202020204"/>
              </a:rPr>
            </a:br>
            <a:endParaRPr lang="en-IN" altLang="en-US"/>
          </a:p>
        </p:txBody>
      </p:sp>
      <p:sp>
        <p:nvSpPr>
          <p:cNvPr id="8" name="Content Placeholder 7"/>
          <p:cNvSpPr>
            <a:spLocks noGrp="1"/>
          </p:cNvSpPr>
          <p:nvPr>
            <p:ph sz="half" idx="1"/>
          </p:nvPr>
        </p:nvSpPr>
        <p:spPr>
          <a:xfrm>
            <a:off x="838200" y="1825625"/>
            <a:ext cx="9903460" cy="4351655"/>
          </a:xfrm>
        </p:spPr>
        <p:txBody>
          <a:bodyPr>
            <a:normAutofit fontScale="90000" lnSpcReduction="10000"/>
          </a:bodyPr>
          <a:lstStyle/>
          <a:p>
            <a:pPr marL="0" indent="0">
              <a:lnSpc>
                <a:spcPct val="115000"/>
              </a:lnSpc>
              <a:buNone/>
            </a:pPr>
            <a:r>
              <a:rPr lang="en-GB" sz="2220" b="1" dirty="0">
                <a:latin typeface="Calibri" panose="020F0502020204030204" charset="0"/>
                <a:cs typeface="Calibri" panose="020F0502020204030204" charset="0"/>
                <a:sym typeface="+mn-ea"/>
              </a:rPr>
              <a:t>GENERAL OBJECTIVES</a:t>
            </a:r>
            <a:endParaRPr lang="en-US" sz="2220" b="1"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Reading Comprehension followed by questions</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Be acquainted with short story/Fiction</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Understanding the plot</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Understanding characters</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Developing LSRW Skills</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Know how to write a story- Beginning, middle and end</a:t>
            </a:r>
          </a:p>
          <a:p>
            <a:pPr marL="0" indent="0">
              <a:lnSpc>
                <a:spcPct val="65000"/>
              </a:lnSpc>
              <a:buFont typeface="+mj-lt"/>
              <a:buNone/>
            </a:pPr>
            <a:endParaRPr lang="en-GB" sz="1800" dirty="0">
              <a:latin typeface="Calibri" panose="020F0502020204030204" charset="0"/>
              <a:cs typeface="Calibri" panose="020F0502020204030204" charset="0"/>
            </a:endParaRPr>
          </a:p>
          <a:p>
            <a:pPr marL="0" indent="0">
              <a:lnSpc>
                <a:spcPct val="115000"/>
              </a:lnSpc>
              <a:buNone/>
            </a:pPr>
            <a:r>
              <a:rPr lang="en-GB" sz="2220" b="1" dirty="0">
                <a:latin typeface="Calibri" panose="020F0502020204030204" charset="0"/>
                <a:cs typeface="Calibri" panose="020F0502020204030204" charset="0"/>
                <a:sym typeface="+mn-ea"/>
              </a:rPr>
              <a:t>SPECIFIC OBJECTIVES/ EXTENDED OBJECTIVES</a:t>
            </a:r>
            <a:endParaRPr lang="en-US" sz="2220" b="1"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Develop LSRW</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Appreciating the story, plot, characters</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 Developing skill of  Critical appreciation</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Be acquainted with typical vocabulary meant for story writing</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US" sz="1800" dirty="0">
                <a:latin typeface="Calibri" panose="020F0502020204030204" charset="0"/>
                <a:cs typeface="Calibri" panose="020F0502020204030204" charset="0"/>
                <a:sym typeface="+mn-ea"/>
              </a:rPr>
              <a:t>Appreciating the joys of childhood </a:t>
            </a:r>
            <a:endParaRPr lang="en-US" sz="1800" dirty="0">
              <a:latin typeface="Calibri" panose="020F0502020204030204" charset="0"/>
              <a:cs typeface="Calibri" panose="020F0502020204030204" charset="0"/>
            </a:endParaRPr>
          </a:p>
          <a:p>
            <a:pPr marL="457200" indent="-457200">
              <a:lnSpc>
                <a:spcPct val="65000"/>
              </a:lnSpc>
              <a:buFont typeface="+mj-lt"/>
              <a:buAutoNum type="romanLcParenBoth"/>
            </a:pPr>
            <a:r>
              <a:rPr lang="en-GB" sz="1800" dirty="0">
                <a:latin typeface="Calibri" panose="020F0502020204030204" charset="0"/>
                <a:cs typeface="Calibri" panose="020F0502020204030204" charset="0"/>
                <a:sym typeface="+mn-ea"/>
              </a:rPr>
              <a:t>Appreciating varieties of style and diction in literary writing</a:t>
            </a:r>
            <a:endParaRPr lang="en-US" sz="1800" dirty="0">
              <a:latin typeface="Calibri" panose="020F0502020204030204" charset="0"/>
              <a:ea typeface="Arial" panose="020B0604020202020204" pitchFamily="34" charset="0"/>
              <a:cs typeface="Calibri" panose="020F0502020204030204" charset="0"/>
            </a:endParaRPr>
          </a:p>
          <a:p>
            <a:pPr marL="0" indent="0">
              <a:lnSpc>
                <a:spcPct val="65000"/>
              </a:lnSpc>
              <a:buFont typeface="+mj-lt"/>
              <a:buNone/>
            </a:pPr>
            <a:endParaRPr lang="en-GB" sz="1800" dirty="0">
              <a:latin typeface="Calibri" panose="020F0502020204030204" charset="0"/>
              <a:cs typeface="Calibri" panose="020F0502020204030204" charset="0"/>
            </a:endParaRPr>
          </a:p>
          <a:p>
            <a:endParaRPr lang="en-US" sz="1800"/>
          </a:p>
        </p:txBody>
      </p:sp>
      <p:pic>
        <p:nvPicPr>
          <p:cNvPr id="77" name="Google Shape;77;p16"/>
          <p:cNvPicPr preferRelativeResize="0">
            <a:picLocks noGrp="1" noChangeAspect="1"/>
          </p:cNvPicPr>
          <p:nvPr>
            <p:ph sz="half" idx="2"/>
          </p:nvPr>
        </p:nvPicPr>
        <p:blipFill rotWithShape="1">
          <a:blip r:embed="rId2" cstate="print"/>
          <a:srcRect/>
          <a:stretch>
            <a:fillRect/>
          </a:stretch>
        </p:blipFill>
        <p:spPr>
          <a:xfrm>
            <a:off x="10077088" y="0"/>
            <a:ext cx="1868170" cy="927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b="1" dirty="0">
                <a:solidFill>
                  <a:srgbClr val="FF0000"/>
                </a:solidFill>
                <a:latin typeface="Calibri" panose="020F0502020204030204" charset="0"/>
                <a:cs typeface="Calibri" panose="020F0502020204030204" charset="0"/>
                <a:sym typeface="+mn-ea"/>
              </a:rPr>
              <a:t>INTRODUCTION TO THE AUTHOR </a:t>
            </a:r>
            <a:br>
              <a:rPr lang="en-IN" sz="2400" b="1" dirty="0">
                <a:solidFill>
                  <a:srgbClr val="FF0000"/>
                </a:solidFill>
                <a:latin typeface="Calibri" panose="020F0502020204030204" charset="0"/>
                <a:cs typeface="Calibri" panose="020F0502020204030204" charset="0"/>
                <a:sym typeface="+mn-ea"/>
              </a:rPr>
            </a:br>
            <a:r>
              <a:rPr lang="en-IN" sz="2400" b="1" dirty="0">
                <a:solidFill>
                  <a:schemeClr val="tx1"/>
                </a:solidFill>
                <a:latin typeface="Calibri" panose="020F0502020204030204" charset="0"/>
                <a:cs typeface="Calibri" panose="020F0502020204030204" charset="0"/>
                <a:sym typeface="+mn-ea"/>
              </a:rPr>
              <a:t>Charles Dickens</a:t>
            </a:r>
          </a:p>
        </p:txBody>
      </p:sp>
      <p:sp>
        <p:nvSpPr>
          <p:cNvPr id="4" name="Content Placeholder 3"/>
          <p:cNvSpPr>
            <a:spLocks noGrp="1"/>
          </p:cNvSpPr>
          <p:nvPr>
            <p:ph sz="half" idx="1"/>
          </p:nvPr>
        </p:nvSpPr>
        <p:spPr/>
        <p:txBody>
          <a:bodyPr>
            <a:normAutofit/>
          </a:bodyPr>
          <a:lstStyle/>
          <a:p>
            <a:r>
              <a:rPr lang="en-US" sz="2220"/>
              <a:t>Dickens, Charles John Huffam (1812-1870),  the greatest English novelist of the 19th century. </a:t>
            </a:r>
          </a:p>
          <a:p>
            <a:r>
              <a:rPr lang="en-US" sz="2220"/>
              <a:t>A moralist, satirist, and social reformer</a:t>
            </a:r>
            <a:r>
              <a:rPr lang="en-IN" altLang="en-US" sz="2220"/>
              <a:t>.</a:t>
            </a:r>
          </a:p>
          <a:p>
            <a:r>
              <a:rPr lang="en-US" sz="2220"/>
              <a:t>Dickens crafted complex plots and striking characters</a:t>
            </a:r>
            <a:r>
              <a:rPr lang="en-IN" altLang="en-US" sz="2220"/>
              <a:t>.</a:t>
            </a:r>
            <a:endParaRPr lang="en-US" sz="2220"/>
          </a:p>
          <a:p>
            <a:r>
              <a:rPr lang="en-US" sz="2220"/>
              <a:t>Dickens's </a:t>
            </a:r>
            <a:r>
              <a:rPr lang="en-IN" altLang="en-US" sz="2220"/>
              <a:t>n</a:t>
            </a:r>
            <a:r>
              <a:rPr lang="en-US" sz="2220"/>
              <a:t>ovels criticize the injustices of his time, especially the brutal treatment of the poor in a society sharply divided by differences of wealth. </a:t>
            </a:r>
          </a:p>
        </p:txBody>
      </p:sp>
      <p:pic>
        <p:nvPicPr>
          <p:cNvPr id="6" name="Content Placeholder 5"/>
          <p:cNvPicPr>
            <a:picLocks noGrp="1" noChangeAspect="1"/>
          </p:cNvPicPr>
          <p:nvPr>
            <p:ph sz="half" idx="2"/>
          </p:nvPr>
        </p:nvPicPr>
        <p:blipFill>
          <a:blip r:embed="rId2"/>
          <a:stretch>
            <a:fillRect/>
          </a:stretch>
        </p:blipFill>
        <p:spPr>
          <a:xfrm>
            <a:off x="6693535" y="770255"/>
            <a:ext cx="4559935" cy="5407025"/>
          </a:xfrm>
          <a:prstGeom prst="rect">
            <a:avLst/>
          </a:prstGeom>
        </p:spPr>
      </p:pic>
      <p:pic>
        <p:nvPicPr>
          <p:cNvPr id="77" name="Google Shape;77;p16"/>
          <p:cNvPicPr preferRelativeResize="0"/>
          <p:nvPr/>
        </p:nvPicPr>
        <p:blipFill rotWithShape="1">
          <a:blip r:embed="rId3" cstate="print"/>
          <a:srcRect/>
          <a:stretch>
            <a:fillRect/>
          </a:stretch>
        </p:blipFill>
        <p:spPr>
          <a:xfrm>
            <a:off x="10344245" y="0"/>
            <a:ext cx="1643368" cy="8158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000" b="1">
                <a:solidFill>
                  <a:srgbClr val="FF0000"/>
                </a:solidFill>
                <a:latin typeface="Calibri" panose="020F0502020204030204" charset="0"/>
                <a:cs typeface="Calibri" panose="020F0502020204030204" charset="0"/>
              </a:rPr>
              <a:t>PRE-READING</a:t>
            </a:r>
          </a:p>
        </p:txBody>
      </p:sp>
      <p:sp>
        <p:nvSpPr>
          <p:cNvPr id="3" name="Content Placeholder 2"/>
          <p:cNvSpPr>
            <a:spLocks noGrp="1"/>
          </p:cNvSpPr>
          <p:nvPr>
            <p:ph sz="half" idx="1"/>
          </p:nvPr>
        </p:nvSpPr>
        <p:spPr/>
        <p:txBody>
          <a:bodyPr>
            <a:normAutofit/>
          </a:bodyPr>
          <a:lstStyle/>
          <a:p>
            <a:r>
              <a:rPr lang="en-US" sz="2220"/>
              <a:t>Two men, Charles Darnay and Sydney Carton, look strangely alike. </a:t>
            </a:r>
          </a:p>
          <a:p>
            <a:r>
              <a:rPr lang="en-US" sz="2220"/>
              <a:t>They also love the same woman—Lucie Manette. </a:t>
            </a:r>
          </a:p>
          <a:p>
            <a:r>
              <a:rPr lang="en-US" sz="2220"/>
              <a:t>Charles marries Lucie, but he is arrested and sentenced to death for belonging to the cruel, aristocratic family of Evremonde. </a:t>
            </a:r>
          </a:p>
          <a:p>
            <a:r>
              <a:rPr lang="en-US" sz="2220"/>
              <a:t>Sydney, who wants to save Lucie's family, takes Charles's place in prison and walks to the Guillotine, pretending to be Charles Darnay.</a:t>
            </a:r>
          </a:p>
        </p:txBody>
      </p:sp>
      <p:pic>
        <p:nvPicPr>
          <p:cNvPr id="6" name="Content Placeholder 5"/>
          <p:cNvPicPr>
            <a:picLocks noGrp="1" noChangeAspect="1"/>
          </p:cNvPicPr>
          <p:nvPr>
            <p:ph sz="half" idx="2"/>
          </p:nvPr>
        </p:nvPicPr>
        <p:blipFill>
          <a:blip r:embed="rId2" cstate="print"/>
          <a:stretch>
            <a:fillRect/>
          </a:stretch>
        </p:blipFill>
        <p:spPr>
          <a:xfrm>
            <a:off x="7538085" y="1825625"/>
            <a:ext cx="2449195" cy="4351655"/>
          </a:xfrm>
          <a:prstGeom prst="rect">
            <a:avLst/>
          </a:prstGeom>
        </p:spPr>
      </p:pic>
      <p:pic>
        <p:nvPicPr>
          <p:cNvPr id="77" name="Google Shape;77;p16"/>
          <p:cNvPicPr preferRelativeResize="0"/>
          <p:nvPr/>
        </p:nvPicPr>
        <p:blipFill rotWithShape="1">
          <a:blip r:embed="rId3" cstate="print"/>
          <a:srcRect/>
          <a:stretch>
            <a:fillRect/>
          </a:stretch>
        </p:blipFill>
        <p:spPr>
          <a:xfrm>
            <a:off x="10370371" y="182283"/>
            <a:ext cx="1643368" cy="8158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altLang="en-US" sz="2665" b="1">
                <a:solidFill>
                  <a:srgbClr val="FF0000"/>
                </a:solidFill>
                <a:sym typeface="+mn-ea"/>
              </a:rPr>
              <a:t>SUMMARY</a:t>
            </a:r>
            <a:r>
              <a:rPr lang="en-IN" altLang="en-US">
                <a:sym typeface="+mn-ea"/>
              </a:rPr>
              <a:t/>
            </a:r>
            <a:br>
              <a:rPr lang="en-IN" altLang="en-US">
                <a:sym typeface="+mn-ea"/>
              </a:rPr>
            </a:br>
            <a:r>
              <a:rPr lang="en-IN" altLang="en-US" sz="2000" b="1">
                <a:sym typeface="+mn-ea"/>
              </a:rPr>
              <a:t>Pg- 83</a:t>
            </a:r>
            <a:r>
              <a:rPr lang="en-IN" altLang="en-US" b="1"/>
              <a:t/>
            </a:r>
            <a:br>
              <a:rPr lang="en-IN" altLang="en-US" b="1"/>
            </a:br>
            <a:endParaRPr lang="en-US"/>
          </a:p>
        </p:txBody>
      </p:sp>
      <p:sp>
        <p:nvSpPr>
          <p:cNvPr id="6" name="Content Placeholder 5"/>
          <p:cNvSpPr>
            <a:spLocks noGrp="1"/>
          </p:cNvSpPr>
          <p:nvPr>
            <p:ph sz="half" idx="1"/>
          </p:nvPr>
        </p:nvSpPr>
        <p:spPr/>
        <p:txBody>
          <a:bodyPr>
            <a:normAutofit/>
          </a:bodyPr>
          <a:lstStyle/>
          <a:p>
            <a:r>
              <a:rPr lang="en-US" sz="2400"/>
              <a:t>The clocks are on the stroke of three</a:t>
            </a:r>
            <a:r>
              <a:rPr lang="en-IN" altLang="en-US" sz="2400"/>
              <a:t>, the people is turning round to come to the place of execution.</a:t>
            </a:r>
          </a:p>
          <a:p>
            <a:r>
              <a:rPr lang="en-IN" altLang="en-US" sz="2400"/>
              <a:t>The tumbrils begin to discharge their loads(prisoners).The executioners are robed and ready.</a:t>
            </a:r>
          </a:p>
          <a:p>
            <a:r>
              <a:rPr lang="en-IN" altLang="en-US" sz="2400"/>
              <a:t>Evremonde has not let go of her patient hand as he steps out of the tumbril, but still holds it as he promised.</a:t>
            </a:r>
          </a:p>
          <a:p>
            <a:endParaRPr lang="en-IN" altLang="en-US" sz="2400"/>
          </a:p>
          <a:p>
            <a:endParaRPr lang="en-IN" altLang="en-US" sz="2400"/>
          </a:p>
          <a:p>
            <a:endParaRPr lang="en-US" sz="2400"/>
          </a:p>
        </p:txBody>
      </p:sp>
      <p:pic>
        <p:nvPicPr>
          <p:cNvPr id="77" name="Google Shape;77;p16"/>
          <p:cNvPicPr preferRelativeResize="0"/>
          <p:nvPr/>
        </p:nvPicPr>
        <p:blipFill rotWithShape="1">
          <a:blip r:embed="rId2" cstate="print"/>
          <a:srcRect/>
          <a:stretch>
            <a:fillRect/>
          </a:stretch>
        </p:blipFill>
        <p:spPr>
          <a:xfrm>
            <a:off x="10318118" y="0"/>
            <a:ext cx="1643368" cy="8158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400" b="1">
                <a:solidFill>
                  <a:srgbClr val="FF0000"/>
                </a:solidFill>
                <a:sym typeface="+mn-ea"/>
              </a:rPr>
              <a:t>SUMMARY</a:t>
            </a:r>
            <a:r>
              <a:rPr lang="en-IN" altLang="en-US" sz="2400">
                <a:sym typeface="+mn-ea"/>
              </a:rPr>
              <a:t/>
            </a:r>
            <a:br>
              <a:rPr lang="en-IN" altLang="en-US" sz="2400">
                <a:sym typeface="+mn-ea"/>
              </a:rPr>
            </a:br>
            <a:r>
              <a:rPr lang="en-IN" altLang="en-US" sz="2400" b="1">
                <a:sym typeface="+mn-ea"/>
              </a:rPr>
              <a:t>Pg- 84</a:t>
            </a:r>
            <a:endParaRPr lang="en-US" sz="2400">
              <a:latin typeface="Calibri" panose="020F0502020204030204" charset="0"/>
              <a:cs typeface="Calibri" panose="020F0502020204030204" charset="0"/>
            </a:endParaRPr>
          </a:p>
        </p:txBody>
      </p:sp>
      <p:sp>
        <p:nvSpPr>
          <p:cNvPr id="4" name="Content Placeholder 3"/>
          <p:cNvSpPr>
            <a:spLocks noGrp="1"/>
          </p:cNvSpPr>
          <p:nvPr>
            <p:ph sz="half" idx="1"/>
          </p:nvPr>
        </p:nvSpPr>
        <p:spPr/>
        <p:txBody>
          <a:bodyPr>
            <a:normAutofit/>
          </a:bodyPr>
          <a:lstStyle/>
          <a:p>
            <a:r>
              <a:rPr lang="en-IN" altLang="en-US" sz="2400">
                <a:sym typeface="+mn-ea"/>
              </a:rPr>
              <a:t>Evremonde and the seamtress exchange words of comfort.</a:t>
            </a:r>
          </a:p>
          <a:p>
            <a:r>
              <a:rPr lang="en-US" sz="2400"/>
              <a:t>They kiss and bless each other.</a:t>
            </a:r>
          </a:p>
          <a:p>
            <a:r>
              <a:rPr lang="en-IN" altLang="en-US" sz="2400"/>
              <a:t>Evermonde is hanged to death.</a:t>
            </a:r>
          </a:p>
          <a:p>
            <a:r>
              <a:rPr lang="en-IN" altLang="en-US" sz="2400"/>
              <a:t>The crowd claims </a:t>
            </a:r>
            <a:r>
              <a:rPr lang="en-IN" altLang="en-US" sz="2400" i="1"/>
              <a:t>“ ... it was the peacefullest man's face ever seen there, Many added that he looked sublime and prophetic.”</a:t>
            </a:r>
          </a:p>
        </p:txBody>
      </p:sp>
      <p:graphicFrame>
        <p:nvGraphicFramePr>
          <p:cNvPr id="7" name="Table 6"/>
          <p:cNvGraphicFramePr/>
          <p:nvPr/>
        </p:nvGraphicFramePr>
        <p:xfrm>
          <a:off x="1179195" y="5300345"/>
          <a:ext cx="5005070" cy="421640"/>
        </p:xfrm>
        <a:graphic>
          <a:graphicData uri="http://schemas.openxmlformats.org/drawingml/2006/table">
            <a:tbl>
              <a:tblPr firstRow="1" bandRow="1">
                <a:tableStyleId>{5C22544A-7EE6-4342-B048-85BDC9FD1C3A}</a:tableStyleId>
              </a:tblPr>
              <a:tblGrid>
                <a:gridCol w="5005070"/>
              </a:tblGrid>
              <a:tr h="421640">
                <a:tc>
                  <a:txBody>
                    <a:bodyPr/>
                    <a:lstStyle/>
                    <a:p>
                      <a:pPr indent="0">
                        <a:buNone/>
                      </a:pPr>
                      <a:r>
                        <a:rPr lang="en-IN" altLang="en-US" sz="1800" b="1">
                          <a:solidFill>
                            <a:srgbClr val="000000"/>
                          </a:solidFill>
                          <a:latin typeface="Arial" panose="020B0604020202020204" charset="-122"/>
                        </a:rPr>
                        <a:t>H.W- </a:t>
                      </a:r>
                      <a:r>
                        <a:rPr lang="en-US" sz="1800" b="1">
                          <a:solidFill>
                            <a:srgbClr val="000000"/>
                          </a:solidFill>
                          <a:latin typeface="Arial" panose="020B0604020202020204" charset="-122"/>
                        </a:rPr>
                        <a:t>Exercise, Reading B- Page 88</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9" name="Content Placeholder 8"/>
          <p:cNvPicPr>
            <a:picLocks noGrp="1" noChangeAspect="1"/>
          </p:cNvPicPr>
          <p:nvPr>
            <p:ph sz="half" idx="2"/>
          </p:nvPr>
        </p:nvPicPr>
        <p:blipFill>
          <a:blip r:embed="rId2"/>
          <a:srcRect l="2114" t="37531"/>
          <a:stretch>
            <a:fillRect/>
          </a:stretch>
        </p:blipFill>
        <p:spPr>
          <a:xfrm>
            <a:off x="5854700" y="1030605"/>
            <a:ext cx="4347391" cy="5146675"/>
          </a:xfrm>
          <a:prstGeom prst="rect">
            <a:avLst/>
          </a:prstGeom>
        </p:spPr>
      </p:pic>
      <p:pic>
        <p:nvPicPr>
          <p:cNvPr id="77" name="Google Shape;77;p16"/>
          <p:cNvPicPr preferRelativeResize="0"/>
          <p:nvPr/>
        </p:nvPicPr>
        <p:blipFill rotWithShape="1">
          <a:blip r:embed="rId3" cstate="print"/>
          <a:srcRect/>
          <a:stretch>
            <a:fillRect/>
          </a:stretch>
        </p:blipFill>
        <p:spPr>
          <a:xfrm>
            <a:off x="10331182" y="182283"/>
            <a:ext cx="1643368" cy="8158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sz="2665" b="1">
                <a:solidFill>
                  <a:srgbClr val="FF0000"/>
                </a:solidFill>
                <a:latin typeface="Calibri" panose="020F0502020204030204" charset="0"/>
                <a:cs typeface="Calibri" panose="020F0502020204030204" charset="0"/>
                <a:sym typeface="+mn-ea"/>
              </a:rPr>
              <a:t>SUMMARY</a:t>
            </a:r>
            <a:r>
              <a:rPr lang="en-IN" altLang="en-US" sz="2665">
                <a:latin typeface="Calibri" panose="020F0502020204030204" charset="0"/>
                <a:cs typeface="Calibri" panose="020F0502020204030204" charset="0"/>
                <a:sym typeface="+mn-ea"/>
              </a:rPr>
              <a:t/>
            </a:r>
            <a:br>
              <a:rPr lang="en-IN" altLang="en-US" sz="2665">
                <a:latin typeface="Calibri" panose="020F0502020204030204" charset="0"/>
                <a:cs typeface="Calibri" panose="020F0502020204030204" charset="0"/>
                <a:sym typeface="+mn-ea"/>
              </a:rPr>
            </a:br>
            <a:r>
              <a:rPr lang="en-IN" altLang="en-US" sz="2665" b="1">
                <a:latin typeface="Calibri" panose="020F0502020204030204" charset="0"/>
                <a:cs typeface="Calibri" panose="020F0502020204030204" charset="0"/>
                <a:sym typeface="+mn-ea"/>
              </a:rPr>
              <a:t>Pg- 85</a:t>
            </a:r>
            <a:r>
              <a:rPr lang="en-US">
                <a:latin typeface="Calibri" panose="020F0502020204030204" charset="0"/>
                <a:cs typeface="Calibri" panose="020F0502020204030204" charset="0"/>
              </a:rPr>
              <a:t/>
            </a:r>
            <a:br>
              <a:rPr lang="en-US">
                <a:latin typeface="Calibri" panose="020F0502020204030204" charset="0"/>
                <a:cs typeface="Calibri" panose="020F0502020204030204" charset="0"/>
              </a:rPr>
            </a:br>
            <a:endParaRPr lang="en-US"/>
          </a:p>
        </p:txBody>
      </p:sp>
      <p:sp>
        <p:nvSpPr>
          <p:cNvPr id="3" name="Content Placeholder 2"/>
          <p:cNvSpPr>
            <a:spLocks noGrp="1"/>
          </p:cNvSpPr>
          <p:nvPr>
            <p:ph sz="half" idx="1"/>
          </p:nvPr>
        </p:nvSpPr>
        <p:spPr/>
        <p:txBody>
          <a:bodyPr>
            <a:normAutofit/>
          </a:bodyPr>
          <a:lstStyle/>
          <a:p>
            <a:pPr marL="0" indent="0">
              <a:buNone/>
            </a:pPr>
            <a:r>
              <a:rPr lang="en-IN" altLang="en-US" sz="2000"/>
              <a:t>Sydney Carton’s thoughts-</a:t>
            </a:r>
          </a:p>
          <a:p>
            <a:pPr marL="0" indent="0">
              <a:buNone/>
            </a:pPr>
            <a:r>
              <a:rPr lang="en-IN" altLang="en-US" sz="2000"/>
              <a:t>“... I see the evil of this time and of the previous time, gradually making amends for itself and wearing out.</a:t>
            </a:r>
          </a:p>
          <a:p>
            <a:pPr marL="0" indent="0">
              <a:buNone/>
            </a:pPr>
            <a:r>
              <a:rPr lang="en-IN" altLang="en-US" sz="2000"/>
              <a:t>I see Her with a child upon her bosom, who bears my name.</a:t>
            </a:r>
          </a:p>
          <a:p>
            <a:pPr marL="0" indent="0">
              <a:buNone/>
            </a:pPr>
            <a:r>
              <a:rPr lang="en-IN" altLang="en-US" sz="2000"/>
              <a:t>I see her child who bore my name, a man winning his way up in that path of life which once was mine... my name is made illustrious there by the light of his”</a:t>
            </a:r>
          </a:p>
        </p:txBody>
      </p:sp>
      <p:pic>
        <p:nvPicPr>
          <p:cNvPr id="6" name="Content Placeholder 5"/>
          <p:cNvPicPr>
            <a:picLocks noGrp="1" noChangeAspect="1"/>
          </p:cNvPicPr>
          <p:nvPr>
            <p:ph sz="half" idx="2"/>
          </p:nvPr>
        </p:nvPicPr>
        <p:blipFill>
          <a:blip r:embed="rId2"/>
          <a:stretch>
            <a:fillRect/>
          </a:stretch>
        </p:blipFill>
        <p:spPr>
          <a:xfrm>
            <a:off x="6609806" y="1136469"/>
            <a:ext cx="4754880" cy="5016137"/>
          </a:xfrm>
          <a:prstGeom prst="rect">
            <a:avLst/>
          </a:prstGeom>
          <a:noFill/>
          <a:ln>
            <a:noFill/>
          </a:ln>
        </p:spPr>
      </p:pic>
      <p:pic>
        <p:nvPicPr>
          <p:cNvPr id="77" name="Google Shape;77;p16"/>
          <p:cNvPicPr preferRelativeResize="0"/>
          <p:nvPr/>
        </p:nvPicPr>
        <p:blipFill rotWithShape="1">
          <a:blip r:embed="rId3" cstate="print"/>
          <a:srcRect/>
          <a:stretch>
            <a:fillRect/>
          </a:stretch>
        </p:blipFill>
        <p:spPr>
          <a:xfrm>
            <a:off x="10331182" y="182282"/>
            <a:ext cx="1643368" cy="8158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2665" b="1">
                <a:solidFill>
                  <a:srgbClr val="FF0000"/>
                </a:solidFill>
              </a:rPr>
              <a:t>A stranger’s act of kindness saves a family’s fate</a:t>
            </a:r>
          </a:p>
        </p:txBody>
      </p:sp>
      <p:sp>
        <p:nvSpPr>
          <p:cNvPr id="3" name="Content Placeholder 2"/>
          <p:cNvSpPr>
            <a:spLocks noGrp="1"/>
          </p:cNvSpPr>
          <p:nvPr>
            <p:ph sz="half" idx="1"/>
          </p:nvPr>
        </p:nvSpPr>
        <p:spPr>
          <a:xfrm>
            <a:off x="838200" y="1825625"/>
            <a:ext cx="9934575" cy="4351655"/>
          </a:xfrm>
        </p:spPr>
        <p:txBody>
          <a:bodyPr/>
          <a:lstStyle/>
          <a:p>
            <a:pPr marL="0" indent="0">
              <a:buNone/>
            </a:pPr>
            <a:r>
              <a:rPr lang="en-IN" altLang="en-US" sz="2000"/>
              <a:t>"It is a far, far better thing that I do, than I have ever done; it is a far, far better rest that I go to than I have ever known.”</a:t>
            </a:r>
          </a:p>
          <a:p>
            <a:pPr marL="0" indent="0">
              <a:buNone/>
            </a:pPr>
            <a:r>
              <a:rPr lang="en-IN" altLang="en-US" sz="2000"/>
              <a:t>As he goes to his death, Carton has a vision that all the revolutionaries will follow him to the guillotine. He also envisions the Darnay family living happily, making the sacrifice of his wasted life very worthwhile. Carton is also pleased to think that he will always be remembered and honored by the Darnays. His last thought comes to full fruition when Lucie and Darnay name their son in honor Carton.</a:t>
            </a:r>
          </a:p>
          <a:p>
            <a:pPr marL="0" indent="0">
              <a:buNone/>
            </a:pPr>
            <a:endParaRPr lang="en-IN" altLang="en-US" sz="2000"/>
          </a:p>
          <a:p>
            <a:pPr marL="0" indent="0">
              <a:buNone/>
            </a:pPr>
            <a:r>
              <a:rPr lang="en-IN" altLang="en-US" sz="2000"/>
              <a:t>Evermonde(Sidney Carton) lays down his life without any regrets for the love of his life - Lucie Manette.</a:t>
            </a:r>
          </a:p>
        </p:txBody>
      </p:sp>
      <p:pic>
        <p:nvPicPr>
          <p:cNvPr id="77" name="Google Shape;77;p16"/>
          <p:cNvPicPr preferRelativeResize="0">
            <a:picLocks noGrp="1" noChangeAspect="1"/>
          </p:cNvPicPr>
          <p:nvPr>
            <p:ph sz="half" idx="2"/>
          </p:nvPr>
        </p:nvPicPr>
        <p:blipFill rotWithShape="1">
          <a:blip r:embed="rId2" cstate="print"/>
          <a:srcRect/>
          <a:stretch>
            <a:fillRect/>
          </a:stretch>
        </p:blipFill>
        <p:spPr>
          <a:xfrm>
            <a:off x="10706282" y="202203"/>
            <a:ext cx="1289685" cy="640080"/>
          </a:xfrm>
          <a:prstGeom prst="rect">
            <a:avLst/>
          </a:prstGeom>
          <a:noFill/>
          <a:ln>
            <a:noFill/>
          </a:ln>
        </p:spPr>
      </p:pic>
      <p:graphicFrame>
        <p:nvGraphicFramePr>
          <p:cNvPr id="5" name="Table 4"/>
          <p:cNvGraphicFramePr/>
          <p:nvPr/>
        </p:nvGraphicFramePr>
        <p:xfrm>
          <a:off x="3096260" y="5044440"/>
          <a:ext cx="4447540" cy="466725"/>
        </p:xfrm>
        <a:graphic>
          <a:graphicData uri="http://schemas.openxmlformats.org/drawingml/2006/table">
            <a:tbl>
              <a:tblPr firstRow="1" bandRow="1">
                <a:tableStyleId>{5C22544A-7EE6-4342-B048-85BDC9FD1C3A}</a:tableStyleId>
              </a:tblPr>
              <a:tblGrid>
                <a:gridCol w="4447540"/>
              </a:tblGrid>
              <a:tr h="466725">
                <a:tc>
                  <a:txBody>
                    <a:bodyPr/>
                    <a:lstStyle/>
                    <a:p>
                      <a:pPr indent="0">
                        <a:buNone/>
                      </a:pPr>
                      <a:r>
                        <a:rPr lang="en-IN" altLang="en-US" sz="2000" b="1">
                          <a:solidFill>
                            <a:srgbClr val="000000"/>
                          </a:solidFill>
                          <a:latin typeface="Arial" panose="020B0604020202020204" charset="-122"/>
                        </a:rPr>
                        <a:t>H.W- </a:t>
                      </a:r>
                      <a:r>
                        <a:rPr lang="en-US" sz="2000" b="1">
                          <a:solidFill>
                            <a:srgbClr val="000000"/>
                          </a:solidFill>
                          <a:latin typeface="Arial" panose="020B0604020202020204" charset="-122"/>
                        </a:rPr>
                        <a:t>Exercise, Reading C- 88</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cstate="print"/>
          <a:srcRect/>
          <a:stretch>
            <a:fillRect/>
          </a:stretch>
        </p:blipFill>
        <p:spPr>
          <a:xfrm>
            <a:off x="10305056" y="169220"/>
            <a:ext cx="1643368" cy="815833"/>
          </a:xfrm>
          <a:prstGeom prst="rect">
            <a:avLst/>
          </a:prstGeom>
          <a:noFill/>
          <a:ln>
            <a:noFill/>
          </a:ln>
        </p:spPr>
      </p:pic>
      <p:sp>
        <p:nvSpPr>
          <p:cNvPr id="78" name="Google Shape;78;p16"/>
          <p:cNvSpPr txBox="1"/>
          <p:nvPr/>
        </p:nvSpPr>
        <p:spPr>
          <a:xfrm>
            <a:off x="828567" y="991333"/>
            <a:ext cx="10401600" cy="4749600"/>
          </a:xfrm>
          <a:prstGeom prst="rect">
            <a:avLst/>
          </a:prstGeom>
          <a:noFill/>
          <a:ln>
            <a:noFill/>
          </a:ln>
        </p:spPr>
        <p:txBody>
          <a:bodyPr spcFirstLastPara="1" wrap="square" lIns="121900" tIns="121900" rIns="121900" bIns="121900"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5335"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5335"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5335"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5335"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xmlns="" Requires="p14">
      <p:transition p14:dur="500">
        <p:wedge/>
      </p:transition>
    </mc:Choice>
    <mc:Fallback>
      <p:transition>
        <p:wedg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592</Words>
  <Application>WPS Presentation</Application>
  <PresentationFormat>Custom</PresentationFormat>
  <Paragraphs>55</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EXPECTED LEARNING OUTCOMES </vt:lpstr>
      <vt:lpstr>INTRODUCTION TO THE AUTHOR  Charles Dickens</vt:lpstr>
      <vt:lpstr>PRE-READING</vt:lpstr>
      <vt:lpstr>SUMMARY Pg- 83 </vt:lpstr>
      <vt:lpstr>SUMMARY Pg- 84</vt:lpstr>
      <vt:lpstr>SUMMARY Pg- 85 </vt:lpstr>
      <vt:lpstr>A stranger’s act of kindness saves a family’s fate</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HP</cp:lastModifiedBy>
  <cp:revision>18</cp:revision>
  <dcterms:created xsi:type="dcterms:W3CDTF">2021-07-18T05:20:15Z</dcterms:created>
  <dcterms:modified xsi:type="dcterms:W3CDTF">2022-04-01T05:17:56Z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1033-11.2.0.10200</vt:lpwstr>
  </property>
</Properties>
</file>