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56" r:id="rId2"/>
    <p:sldId id="260" r:id="rId3"/>
    <p:sldId id="261" r:id="rId4"/>
    <p:sldId id="267" r:id="rId5"/>
    <p:sldId id="257" r:id="rId6"/>
    <p:sldId id="258" r:id="rId7"/>
    <p:sldId id="265" r:id="rId8"/>
    <p:sldId id="259"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2" name="cga-6"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panose="020B0604020202020204"/>
              <a:buChar char="●"/>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15000"/>
              </a:lnSpc>
              <a:spcBef>
                <a:spcPts val="1600"/>
              </a:spcBef>
              <a:spcAft>
                <a:spcPts val="160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srcRect/>
          <a:stretch>
            <a:fill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srcRect/>
          <a:stretch>
            <a:fillRect/>
          </a:stretch>
        </p:blipFill>
        <p:spPr>
          <a:xfrm>
            <a:off x="7306647" y="130142"/>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panose="020B0604020202020204"/>
              <a:buNone/>
            </a:pPr>
            <a:r>
              <a:rPr lang="en-GB" sz="3000" b="1" i="0" u="none" strike="noStrike" cap="none">
                <a:solidFill>
                  <a:srgbClr val="FF0000"/>
                </a:solidFill>
                <a:latin typeface="Calibri" panose="020F0502020204030204"/>
                <a:ea typeface="Calibri" panose="020F0502020204030204"/>
                <a:cs typeface="Calibri" panose="020F0502020204030204"/>
                <a:sym typeface="Calibri" panose="020F0502020204030204"/>
              </a:rPr>
              <a:t>The Footsteps Die Out Forever</a:t>
            </a:r>
          </a:p>
          <a:p>
            <a:pPr marL="0" marR="0" lvl="0" indent="0" algn="ctr" rtl="0">
              <a:lnSpc>
                <a:spcPct val="100000"/>
              </a:lnSpc>
              <a:spcBef>
                <a:spcPts val="0"/>
              </a:spcBef>
              <a:spcAft>
                <a:spcPts val="0"/>
              </a:spcAft>
              <a:buClr>
                <a:srgbClr val="000000"/>
              </a:buClr>
              <a:buSzPts val="3100"/>
              <a:buFont typeface="Arial" panose="020B0604020202020204"/>
              <a:buNone/>
            </a:pPr>
            <a:r>
              <a:rPr lang="en-US" altLang="en-GB" sz="2500" b="0" i="0" u="none" strike="noStrike" cap="none">
                <a:solidFill>
                  <a:srgbClr val="000000"/>
                </a:solidFill>
                <a:latin typeface="Calibri" panose="020F0502020204030204"/>
                <a:ea typeface="Calibri" panose="020F0502020204030204"/>
                <a:cs typeface="Calibri" panose="020F0502020204030204"/>
                <a:sym typeface="Calibri" panose="020F0502020204030204"/>
              </a:rPr>
              <a:t>By: Charles Dickens</a:t>
            </a: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SUBJECT : (E</a:t>
            </a:r>
            <a:r>
              <a:rPr lang="en-US" altLang="en-GB" b="1"/>
              <a:t>nglish</a:t>
            </a:r>
            <a:r>
              <a:rPr lang="en-GB" b="1"/>
              <a:t>)</a:t>
            </a:r>
            <a:endParaRPr b="1"/>
          </a:p>
          <a:p>
            <a:pPr marL="0" lvl="0" indent="0" algn="l" rtl="0">
              <a:spcBef>
                <a:spcPts val="0"/>
              </a:spcBef>
              <a:spcAft>
                <a:spcPts val="0"/>
              </a:spcAft>
              <a:buNone/>
            </a:pPr>
            <a:r>
              <a:rPr lang="en-GB" b="1"/>
              <a:t>CHAPTER NUMBER:</a:t>
            </a:r>
            <a:r>
              <a:rPr lang="en-US" altLang="en-GB" b="1"/>
              <a:t> 11</a:t>
            </a:r>
            <a:endParaRPr b="1"/>
          </a:p>
          <a:p>
            <a:pPr marL="0" lvl="0" indent="0" algn="l" rtl="0">
              <a:spcBef>
                <a:spcPts val="0"/>
              </a:spcBef>
              <a:spcAft>
                <a:spcPts val="0"/>
              </a:spcAft>
              <a:buNone/>
            </a:pPr>
            <a:r>
              <a:rPr lang="en-GB" b="1"/>
              <a:t>CHAPTER NAME :</a:t>
            </a:r>
            <a:r>
              <a:rPr b="1"/>
              <a:t>The Footsteps Die Out Forever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2"/>
          <p:cNvPicPr preferRelativeResize="0"/>
          <p:nvPr/>
        </p:nvPicPr>
        <p:blipFill rotWithShape="1">
          <a:blip r:embed="rId3"/>
          <a:srcRect/>
          <a:stretch>
            <a:fillRect/>
          </a:stretch>
        </p:blipFill>
        <p:spPr>
          <a:xfrm>
            <a:off x="7745534" y="195758"/>
            <a:ext cx="1232526" cy="611875"/>
          </a:xfrm>
          <a:prstGeom prst="rect">
            <a:avLst/>
          </a:prstGeom>
          <a:noFill/>
          <a:ln>
            <a:noFill/>
          </a:ln>
        </p:spPr>
      </p:pic>
      <p:sp>
        <p:nvSpPr>
          <p:cNvPr id="64" name="Google Shape;64;p2"/>
          <p:cNvSpPr txBox="1"/>
          <p:nvPr/>
        </p:nvSpPr>
        <p:spPr>
          <a:xfrm>
            <a:off x="272675" y="266515"/>
            <a:ext cx="8688300" cy="780900"/>
          </a:xfrm>
          <a:prstGeom prst="rect">
            <a:avLst/>
          </a:prstGeom>
          <a:noFill/>
          <a:ln>
            <a:noFill/>
          </a:ln>
        </p:spPr>
        <p:txBody>
          <a:bodyPr spcFirstLastPara="1" wrap="square" lIns="91425" tIns="91425" rIns="91425" bIns="91425" anchor="t" anchorCtr="0">
            <a:noAutofit/>
          </a:bodyPr>
          <a:lstStyle/>
          <a:p>
            <a:pPr lvl="0">
              <a:buSzPts val="2200"/>
            </a:pPr>
            <a:r>
              <a:rPr lang="en-US" sz="3200" b="1" dirty="0">
                <a:solidFill>
                  <a:srgbClr val="FF0000"/>
                </a:solidFill>
                <a:latin typeface="Calibri" panose="020F0502020204030204" pitchFamily="34" charset="0"/>
                <a:cs typeface="Calibri" panose="020F0502020204030204" pitchFamily="34" charset="0"/>
              </a:rPr>
              <a:t>EXPECTED LEARNING OUTCOMES</a:t>
            </a:r>
            <a:endParaRPr sz="3200" b="1" i="0" u="none" strike="noStrike" cap="none" dirty="0">
              <a:solidFill>
                <a:srgbClr val="FF0000"/>
              </a:solidFill>
              <a:latin typeface="Calibri" panose="020F0502020204030204" pitchFamily="34" charset="0"/>
              <a:cs typeface="Calibri" panose="020F0502020204030204" pitchFamily="34" charset="0"/>
              <a:sym typeface="Arial" panose="020B0604020202020204"/>
            </a:endParaRPr>
          </a:p>
        </p:txBody>
      </p:sp>
      <p:sp>
        <p:nvSpPr>
          <p:cNvPr id="65" name="Google Shape;65;p2"/>
          <p:cNvSpPr txBox="1"/>
          <p:nvPr/>
        </p:nvSpPr>
        <p:spPr>
          <a:xfrm>
            <a:off x="448496" y="881281"/>
            <a:ext cx="8512479" cy="4109469"/>
          </a:xfrm>
          <a:prstGeom prst="rect">
            <a:avLst/>
          </a:prstGeom>
          <a:noFill/>
          <a:ln>
            <a:noFill/>
          </a:ln>
        </p:spPr>
        <p:txBody>
          <a:bodyPr spcFirstLastPara="1" wrap="square" lIns="91425" tIns="91425" rIns="91425" bIns="91425" anchor="t" anchorCtr="0">
            <a:noAutofit/>
          </a:bodyPr>
          <a:lstStyle/>
          <a:p>
            <a:pPr>
              <a:lnSpc>
                <a:spcPct val="115000"/>
              </a:lnSpc>
            </a:pPr>
            <a:r>
              <a:rPr lang="en-GB" b="1" dirty="0">
                <a:latin typeface="Calibri" panose="020F0502020204030204" pitchFamily="34" charset="0"/>
                <a:cs typeface="Calibri" panose="020F0502020204030204" pitchFamily="34" charset="0"/>
              </a:rPr>
              <a:t>GENERAL OBJECTIVES</a:t>
            </a:r>
            <a:endParaRPr lang="en-US" b="1"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Reading Comprehension followed by questions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acquainted with short story/Fiction</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Understanding the plot</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Understanding characters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Developing LSRW Skills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Know how to write a story- Beginning, middle and end</a:t>
            </a:r>
          </a:p>
          <a:p>
            <a:pPr marL="342900" lvl="0" indent="-342900">
              <a:lnSpc>
                <a:spcPct val="115000"/>
              </a:lnSpc>
            </a:pPr>
            <a:endParaRPr lang="en-GB" dirty="0">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b="1" dirty="0">
                <a:latin typeface="Calibri" panose="020F0502020204030204" pitchFamily="34" charset="0"/>
                <a:cs typeface="Calibri" panose="020F0502020204030204" pitchFamily="34" charset="0"/>
              </a:rPr>
              <a:t>SPECIFIC OBJECTIVES/ EXTENDED OBJECTIVES</a:t>
            </a:r>
            <a:endParaRPr lang="en-US" b="1"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Develop LSRW</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Appreciating the story, plot, characters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 Developing skill of  Critical appreciation</a:t>
            </a: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Focus on the underprivileged tribal of India</a:t>
            </a: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aware of the importance of asking questions</a:t>
            </a: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acquainted with typical vocabulary meant for story writing</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Appreciating varieties of style and diction in literary writing</a:t>
            </a:r>
            <a:endParaRPr lang="en-US" dirty="0">
              <a:latin typeface="Calibri" panose="020F0502020204030204" pitchFamily="34" charset="0"/>
              <a:ea typeface="Arial" panose="020B0604020202020204" pitchFamily="34" charset="0"/>
              <a:cs typeface="Calibri" panose="020F0502020204030204" pitchFamily="34" charset="0"/>
            </a:endParaRP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srcRect/>
          <a:stretch>
            <a:fillRect/>
          </a:stretch>
        </p:blipFill>
        <p:spPr>
          <a:xfrm>
            <a:off x="7735023" y="153716"/>
            <a:ext cx="1232526" cy="611875"/>
          </a:xfrm>
          <a:prstGeom prst="rect">
            <a:avLst/>
          </a:prstGeom>
          <a:noFill/>
          <a:ln>
            <a:noFill/>
          </a:ln>
        </p:spPr>
      </p:pic>
      <p:sp>
        <p:nvSpPr>
          <p:cNvPr id="64" name="Google Shape;64;p14"/>
          <p:cNvSpPr txBox="1"/>
          <p:nvPr/>
        </p:nvSpPr>
        <p:spPr>
          <a:xfrm>
            <a:off x="0" y="0"/>
            <a:ext cx="8688070" cy="69151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panose="020B0604020202020204"/>
              <a:buNone/>
            </a:pPr>
            <a:r>
              <a:rPr lang="en-IN" sz="2800" b="1" dirty="0">
                <a:solidFill>
                  <a:srgbClr val="FF0000"/>
                </a:solidFill>
                <a:latin typeface="Calibri" panose="020F0502020204030204" pitchFamily="34" charset="0"/>
                <a:cs typeface="Calibri" panose="020F0502020204030204" pitchFamily="34" charset="0"/>
                <a:sym typeface="Arial" panose="020B0604020202020204"/>
              </a:rPr>
              <a:t>INTRODUCTION TO THE AUTHOR</a:t>
            </a:r>
            <a:endParaRPr lang="en-IN" sz="2800" b="1" i="0" u="none" strike="noStrike" cap="none"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65" name="Google Shape;65;p14"/>
          <p:cNvSpPr txBox="1"/>
          <p:nvPr/>
        </p:nvSpPr>
        <p:spPr>
          <a:xfrm>
            <a:off x="213995" y="858520"/>
            <a:ext cx="5481320" cy="41319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rPr>
              <a:t>Charles Dickens</a:t>
            </a:r>
            <a:r>
              <a:rPr sz="1800" i="0" u="none" strike="noStrike" cap="none">
                <a:solidFill>
                  <a:srgbClr val="000000"/>
                </a:solidFill>
                <a:latin typeface="Calibri" panose="020F0502020204030204"/>
                <a:ea typeface="Calibri" panose="020F0502020204030204"/>
                <a:cs typeface="Calibri" panose="020F0502020204030204"/>
                <a:sym typeface="Calibri" panose="020F0502020204030204"/>
              </a:rPr>
              <a:t> was a British novelist, journalist, editor, illustrator and social commentator who wrote such beloved classic novels as Oliver Twist, A Christmas Carol, Nicholas Nickleby, David Copperfield, A Tale of Two Cities and Great Expectations. </a:t>
            </a:r>
            <a:endParaRPr lang="en-US" sz="1800" dirty="0" smtClean="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lang="en-US" sz="180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US" sz="1800" i="0" u="none" strike="noStrike" cap="none" dirty="0" smtClean="0">
                <a:solidFill>
                  <a:srgbClr val="000000"/>
                </a:solidFill>
                <a:latin typeface="Calibri" panose="020F0502020204030204"/>
                <a:ea typeface="Calibri" panose="020F0502020204030204"/>
                <a:cs typeface="Calibri" panose="020F0502020204030204"/>
                <a:sym typeface="Calibri" panose="020F0502020204030204"/>
              </a:rPr>
              <a:t>His </a:t>
            </a:r>
            <a:r>
              <a:rPr lang="en-US" sz="180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most well-known works include:</a:t>
            </a:r>
          </a:p>
          <a:p>
            <a:pPr marL="0" marR="0" lvl="0" indent="0" algn="l" rtl="0">
              <a:lnSpc>
                <a:spcPct val="100000"/>
              </a:lnSpc>
              <a:spcBef>
                <a:spcPts val="0"/>
              </a:spcBef>
              <a:spcAft>
                <a:spcPts val="0"/>
              </a:spcAft>
              <a:buClr>
                <a:srgbClr val="000000"/>
              </a:buClr>
              <a:buSzPts val="1400"/>
              <a:buFont typeface="Arial" panose="020B0604020202020204"/>
              <a:buNone/>
            </a:pPr>
            <a:r>
              <a:rPr lang="en-US" sz="180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'Oliver Twist' (1837-1838)</a:t>
            </a:r>
          </a:p>
          <a:p>
            <a:pPr marL="0" marR="0" lvl="0" indent="0" algn="l" rtl="0">
              <a:lnSpc>
                <a:spcPct val="100000"/>
              </a:lnSpc>
              <a:spcBef>
                <a:spcPts val="0"/>
              </a:spcBef>
              <a:spcAft>
                <a:spcPts val="0"/>
              </a:spcAft>
              <a:buClr>
                <a:srgbClr val="000000"/>
              </a:buClr>
              <a:buSzPts val="1400"/>
              <a:buFont typeface="Arial" panose="020B0604020202020204"/>
              <a:buNone/>
            </a:pPr>
            <a:r>
              <a:rPr lang="en-IN" altLang="en-US" sz="180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‘A Tale of Two Cities’</a:t>
            </a:r>
          </a:p>
        </p:txBody>
      </p:sp>
      <p:pic>
        <p:nvPicPr>
          <p:cNvPr id="2" name="Picture 1"/>
          <p:cNvPicPr>
            <a:picLocks noChangeAspect="1"/>
          </p:cNvPicPr>
          <p:nvPr/>
        </p:nvPicPr>
        <p:blipFill>
          <a:blip r:embed="rId4"/>
          <a:stretch>
            <a:fillRect/>
          </a:stretch>
        </p:blipFill>
        <p:spPr>
          <a:xfrm>
            <a:off x="6232634" y="1053597"/>
            <a:ext cx="2342406" cy="37046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a:p>
            <a:endParaRPr lang="en-US"/>
          </a:p>
        </p:txBody>
      </p:sp>
      <p:pic>
        <p:nvPicPr>
          <p:cNvPr id="4" name="Picture 3"/>
          <p:cNvPicPr>
            <a:picLocks noChangeAspect="1"/>
          </p:cNvPicPr>
          <p:nvPr/>
        </p:nvPicPr>
        <p:blipFill>
          <a:blip r:embed="rId2"/>
          <a:srcRect l="5287" t="5168" r="3306" b="13158"/>
          <a:stretch>
            <a:fillRect/>
          </a:stretch>
        </p:blipFill>
        <p:spPr>
          <a:xfrm>
            <a:off x="238125" y="231775"/>
            <a:ext cx="8689340" cy="47180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srcRect/>
          <a:stretch>
            <a:fillRect/>
          </a:stretch>
        </p:blipFill>
        <p:spPr>
          <a:xfrm>
            <a:off x="7911474" y="0"/>
            <a:ext cx="1232526" cy="611875"/>
          </a:xfrm>
          <a:prstGeom prst="rect">
            <a:avLst/>
          </a:prstGeom>
          <a:noFill/>
          <a:ln>
            <a:noFill/>
          </a:ln>
        </p:spPr>
      </p:pic>
      <p:sp>
        <p:nvSpPr>
          <p:cNvPr id="65" name="Google Shape;65;p14"/>
          <p:cNvSpPr txBox="1"/>
          <p:nvPr/>
        </p:nvSpPr>
        <p:spPr>
          <a:xfrm>
            <a:off x="329565" y="389890"/>
            <a:ext cx="6095365" cy="4079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2000" b="1" i="0" u="none" strike="noStrike" cap="none">
                <a:solidFill>
                  <a:srgbClr val="FF0000"/>
                </a:solidFill>
                <a:latin typeface="Calibri" panose="020F0502020204030204"/>
                <a:ea typeface="Calibri" panose="020F0502020204030204"/>
                <a:cs typeface="Calibri" panose="020F0502020204030204"/>
                <a:sym typeface="Calibri" panose="020F0502020204030204"/>
              </a:rPr>
              <a:t>Along the Paris streets , the death carts... his arms being bound.</a:t>
            </a:r>
          </a:p>
          <a:p>
            <a:pPr marL="0" marR="0" lvl="0" indent="0" algn="l" rtl="0">
              <a:lnSpc>
                <a:spcPct val="100000"/>
              </a:lnSpc>
              <a:spcBef>
                <a:spcPts val="0"/>
              </a:spcBef>
              <a:spcAft>
                <a:spcPts val="0"/>
              </a:spcAft>
              <a:buClr>
                <a:srgbClr val="000000"/>
              </a:buClr>
              <a:buSzPts val="1400"/>
              <a:buFont typeface="Arial" panose="020B0604020202020204"/>
              <a:buNone/>
            </a:pPr>
            <a:r>
              <a:rPr lang="en-IN" altLang="en-US" sz="2000" b="1" i="0" u="none" strike="noStrike" cap="none">
                <a:solidFill>
                  <a:schemeClr val="tx1"/>
                </a:solidFill>
                <a:latin typeface="Calibri" panose="020F0502020204030204"/>
                <a:ea typeface="Calibri" panose="020F0502020204030204"/>
                <a:cs typeface="Calibri" panose="020F0502020204030204"/>
                <a:sym typeface="Calibri" panose="020F0502020204030204"/>
              </a:rPr>
              <a:t>(Pg-81,82)</a:t>
            </a:r>
            <a:endParaRPr lang="en-US" sz="2000" b="1" i="0" u="none" strike="noStrike" cap="none">
              <a:solidFill>
                <a:schemeClr val="tx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lang="en-US"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lang="en-US"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US" sz="1800" b="1">
                <a:latin typeface="Calibri" panose="020F0502020204030204" pitchFamily="34" charset="0"/>
                <a:cs typeface="Calibri" panose="020F0502020204030204" pitchFamily="34" charset="0"/>
                <a:sym typeface="+mn-ea"/>
              </a:rPr>
              <a:t>Summary:</a:t>
            </a:r>
            <a:r>
              <a:rPr lang="en-US" sz="1800">
                <a:latin typeface="Calibri" panose="020F0502020204030204" pitchFamily="34" charset="0"/>
                <a:cs typeface="Calibri" panose="020F0502020204030204" pitchFamily="34" charset="0"/>
                <a:sym typeface="+mn-ea"/>
              </a:rPr>
              <a:t> Most of the commoners on the street of Paris hardly notice the wealthy people being taken in carts to be guillotined; it has become a common sight. The condemned aristocrats in the cart too, are disinterested in their surroundings, too occupied with their impending death. Only one of them sings while trying to dance-- he seems overwhelmed by his situation. But none of them expect any sympathy from the people. </a:t>
            </a:r>
            <a:endParaRPr lang="en-US" sz="1800" b="0" i="0" u="none" strike="noStrike" cap="none">
              <a:solidFill>
                <a:srgbClr val="000000"/>
              </a:solidFill>
              <a:latin typeface="Calibri" panose="020F0502020204030204" pitchFamily="34" charset="0"/>
              <a:ea typeface="Calibri" panose="020F0502020204030204"/>
              <a:cs typeface="Calibri" panose="020F0502020204030204" pitchFamily="34" charset="0"/>
              <a:sym typeface="Calibri" panose="020F0502020204030204"/>
            </a:endParaRPr>
          </a:p>
        </p:txBody>
      </p:sp>
      <p:pic>
        <p:nvPicPr>
          <p:cNvPr id="3" name="Picture 2"/>
          <p:cNvPicPr>
            <a:picLocks noChangeAspect="1"/>
          </p:cNvPicPr>
          <p:nvPr/>
        </p:nvPicPr>
        <p:blipFill>
          <a:blip r:embed="rId4"/>
          <a:stretch>
            <a:fillRect/>
          </a:stretch>
        </p:blipFill>
        <p:spPr>
          <a:xfrm>
            <a:off x="6598285" y="935355"/>
            <a:ext cx="2362835" cy="31870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srcRect/>
          <a:stretch>
            <a:fillRect/>
          </a:stretch>
        </p:blipFill>
        <p:spPr>
          <a:xfrm>
            <a:off x="7911474" y="0"/>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indent="0">
              <a:buClr>
                <a:srgbClr val="000000"/>
              </a:buClr>
              <a:buSzPts val="2200"/>
              <a:buFont typeface="Arial" panose="020B0604020202020204"/>
              <a:buNone/>
            </a:pPr>
            <a:r>
              <a:rPr lang="en-IN" sz="2000" b="1" cap="none">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On the steps of the church.........  prophetic.</a:t>
            </a:r>
          </a:p>
          <a:p>
            <a:pPr marL="0" indent="0">
              <a:buClr>
                <a:srgbClr val="000000"/>
              </a:buClr>
              <a:buSzPts val="2200"/>
              <a:buFont typeface="Arial" panose="020B0604020202020204"/>
              <a:buNone/>
            </a:pPr>
            <a:r>
              <a:rPr lang="en-IN" sz="1800" b="1" cap="none">
                <a:solidFill>
                  <a:schemeClr val="tx1"/>
                </a:solidFill>
                <a:latin typeface="Calibri" panose="020F0502020204030204" pitchFamily="34" charset="0"/>
                <a:ea typeface="Arial" panose="020B0604020202020204"/>
                <a:cs typeface="Calibri" panose="020F0502020204030204" pitchFamily="34" charset="0"/>
                <a:sym typeface="Arial" panose="020B0604020202020204"/>
              </a:rPr>
              <a:t>(Pg-83,84)</a:t>
            </a:r>
          </a:p>
        </p:txBody>
      </p:sp>
      <p:sp>
        <p:nvSpPr>
          <p:cNvPr id="72" name="Google Shape;72;p15"/>
          <p:cNvSpPr txBox="1"/>
          <p:nvPr/>
        </p:nvSpPr>
        <p:spPr>
          <a:xfrm>
            <a:off x="272415" y="1437640"/>
            <a:ext cx="6221730" cy="2889885"/>
          </a:xfrm>
          <a:prstGeom prst="rect">
            <a:avLst/>
          </a:prstGeom>
          <a:noFill/>
          <a:ln>
            <a:noFill/>
          </a:ln>
        </p:spPr>
        <p:txBody>
          <a:bodyPr spcFirstLastPara="1" wrap="square" lIns="91425" tIns="91425" rIns="91425" bIns="91425" anchor="t" anchorCtr="0">
            <a:noAutofit/>
          </a:bodyPr>
          <a:lstStyle/>
          <a:p>
            <a:pPr marL="0" indent="0">
              <a:buClr>
                <a:srgbClr val="000000"/>
              </a:buClr>
              <a:buSzPts val="1400"/>
              <a:buFont typeface="Arial" panose="020B0604020202020204"/>
              <a:buNone/>
            </a:pPr>
            <a:r>
              <a:rPr lang="en-IN" sz="1800" cap="none">
                <a:latin typeface="Calibri" panose="020F0502020204030204"/>
                <a:ea typeface="Calibri" panose="020F0502020204030204"/>
                <a:cs typeface="Calibri" panose="020F0502020204030204"/>
                <a:sym typeface="Calibri" panose="020F0502020204030204"/>
              </a:rPr>
              <a:t>A</a:t>
            </a:r>
            <a:r>
              <a:rPr sz="1800" cap="none">
                <a:latin typeface="Calibri" panose="020F0502020204030204"/>
                <a:ea typeface="Calibri" panose="020F0502020204030204"/>
                <a:cs typeface="Calibri" panose="020F0502020204030204"/>
                <a:sym typeface="Calibri" panose="020F0502020204030204"/>
              </a:rPr>
              <a:t>s the carts carrying the fifty-two prisoners roll through the Paris streets, people crowd to see Evrémonde go to his death. In his cart, Carton ignores the yelling crowds, focusing instead on the seamstress. When they reach the guillotine, they discuss the afterlife, taking no notice of prisoners steadily being executed ahead of them. They exchange a kiss before she ascends the guillotine, and he then follows her in a tranquil mood, remembering the resurrection passage from the Bible. Meanwhile, The Vengeance wonders why Madame Defarge is not there to witness Evrémonde's execution.</a:t>
            </a:r>
          </a:p>
        </p:txBody>
      </p:sp>
      <p:graphicFrame>
        <p:nvGraphicFramePr>
          <p:cNvPr id="2" name="Table 1"/>
          <p:cNvGraphicFramePr/>
          <p:nvPr/>
        </p:nvGraphicFramePr>
        <p:xfrm>
          <a:off x="2122805" y="4556125"/>
          <a:ext cx="2805430" cy="256540"/>
        </p:xfrm>
        <a:graphic>
          <a:graphicData uri="http://schemas.openxmlformats.org/drawingml/2006/table">
            <a:tbl>
              <a:tblPr firstRow="1" bandRow="1">
                <a:tableStyleId>{5C22544A-7EE6-4342-B048-85BDC9FD1C3A}</a:tableStyleId>
              </a:tblPr>
              <a:tblGrid>
                <a:gridCol w="2805430"/>
              </a:tblGrid>
              <a:tr h="256540">
                <a:tc>
                  <a:txBody>
                    <a:bodyPr/>
                    <a:lstStyle/>
                    <a:p>
                      <a:pPr marL="0" indent="0">
                        <a:buNone/>
                      </a:pPr>
                      <a:r>
                        <a:rPr lang="en-US" sz="1000">
                          <a:solidFill>
                            <a:srgbClr val="000000"/>
                          </a:solidFill>
                          <a:latin typeface="Arial" panose="020B0604020202020204" charset="-122"/>
                        </a:rPr>
                        <a:t>Exercise, Reading A- Page 88</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4" name="Picture 3"/>
          <p:cNvPicPr>
            <a:picLocks noChangeAspect="1"/>
          </p:cNvPicPr>
          <p:nvPr/>
        </p:nvPicPr>
        <p:blipFill>
          <a:blip r:embed="rId4"/>
          <a:stretch>
            <a:fillRect/>
          </a:stretch>
        </p:blipFill>
        <p:spPr>
          <a:xfrm>
            <a:off x="6607810" y="1216836"/>
            <a:ext cx="2536190" cy="37795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85" y="344170"/>
            <a:ext cx="7897495" cy="673735"/>
          </a:xfrm>
        </p:spPr>
        <p:txBody>
          <a:bodyPr/>
          <a:lstStyle/>
          <a:p>
            <a:r>
              <a:rPr lang="en-IN" altLang="en-US">
                <a:solidFill>
                  <a:srgbClr val="FF0000"/>
                </a:solidFill>
              </a:rPr>
              <a:t>“</a:t>
            </a:r>
            <a:r>
              <a:rPr lang="en-IN" altLang="en-US" sz="1800" b="1">
                <a:solidFill>
                  <a:srgbClr val="FF0000"/>
                </a:solidFill>
                <a:latin typeface="Calibri" panose="020F0502020204030204" pitchFamily="34" charset="0"/>
                <a:cs typeface="Calibri" panose="020F0502020204030204" pitchFamily="34" charset="0"/>
              </a:rPr>
              <a:t>Not long...... I have ever known”</a:t>
            </a:r>
            <a:br>
              <a:rPr lang="en-IN" altLang="en-US" sz="1800" b="1">
                <a:solidFill>
                  <a:srgbClr val="FF0000"/>
                </a:solidFill>
                <a:latin typeface="Calibri" panose="020F0502020204030204" pitchFamily="34" charset="0"/>
                <a:cs typeface="Calibri" panose="020F0502020204030204" pitchFamily="34" charset="0"/>
              </a:rPr>
            </a:br>
            <a:r>
              <a:rPr lang="en-IN" altLang="en-US" sz="1800" b="1">
                <a:solidFill>
                  <a:schemeClr val="tx1"/>
                </a:solidFill>
                <a:latin typeface="Calibri" panose="020F0502020204030204" pitchFamily="34" charset="0"/>
                <a:cs typeface="Calibri" panose="020F0502020204030204" pitchFamily="34" charset="0"/>
              </a:rPr>
              <a:t>(Pg-86,87)</a:t>
            </a:r>
          </a:p>
        </p:txBody>
      </p:sp>
      <p:sp>
        <p:nvSpPr>
          <p:cNvPr id="3" name="Text Placeholder 2"/>
          <p:cNvSpPr>
            <a:spLocks noGrp="1"/>
          </p:cNvSpPr>
          <p:nvPr>
            <p:ph type="body" idx="1"/>
          </p:nvPr>
        </p:nvSpPr>
        <p:spPr>
          <a:xfrm>
            <a:off x="311785" y="1152525"/>
            <a:ext cx="5668645" cy="3416300"/>
          </a:xfrm>
        </p:spPr>
        <p:txBody>
          <a:bodyPr/>
          <a:lstStyle/>
          <a:p>
            <a:pPr marL="114300" indent="0">
              <a:buNone/>
            </a:pPr>
            <a:r>
              <a:rPr lang="en-US" sz="1600">
                <a:latin typeface="Calibri" panose="020F0502020204030204" pitchFamily="34" charset="0"/>
                <a:cs typeface="Calibri" panose="020F0502020204030204" pitchFamily="34" charset="0"/>
              </a:rPr>
              <a:t>Before he dies, Carton has a vision of the future in which many of the revolutionaries go to the guillotine and the evil of the Revolution gives way to goodness and true freedom. In his vision, he foresees long and happy lives for Mr. Lorry, Doctor Alexandre Manette, and the Darnay family, all of whom remember him lovingly. He also pictures Lucie and Darnay having a son, whom they name after him and who will become the man Carton always wanted to be. With this vision in mind, Carton goes to his death thinking, "It is a far, far better thing that I do, than I have ever done; it is a far, far better rest that I go to than I have ever known."</a:t>
            </a:r>
          </a:p>
        </p:txBody>
      </p:sp>
      <p:graphicFrame>
        <p:nvGraphicFramePr>
          <p:cNvPr id="4" name="Table 3"/>
          <p:cNvGraphicFramePr/>
          <p:nvPr/>
        </p:nvGraphicFramePr>
        <p:xfrm>
          <a:off x="2360295" y="4185920"/>
          <a:ext cx="3134360" cy="370840"/>
        </p:xfrm>
        <a:graphic>
          <a:graphicData uri="http://schemas.openxmlformats.org/drawingml/2006/table">
            <a:tbl>
              <a:tblPr firstRow="1" bandRow="1">
                <a:tableStyleId>{5C22544A-7EE6-4342-B048-85BDC9FD1C3A}</a:tableStyleId>
              </a:tblPr>
              <a:tblGrid>
                <a:gridCol w="3134360"/>
              </a:tblGrid>
              <a:tr h="370840">
                <a:tc>
                  <a:txBody>
                    <a:bodyPr/>
                    <a:lstStyle/>
                    <a:p>
                      <a:pPr marL="0" indent="0">
                        <a:buNone/>
                      </a:pPr>
                      <a:r>
                        <a:rPr lang="en-US" sz="1800">
                          <a:solidFill>
                            <a:srgbClr val="000000"/>
                          </a:solidFill>
                          <a:latin typeface="Calibri" panose="020F0502020204030204" pitchFamily="34" charset="0"/>
                          <a:cs typeface="Calibri" panose="020F0502020204030204" pitchFamily="34" charset="0"/>
                        </a:rPr>
                        <a:t>Exercise, Reading B</a:t>
                      </a:r>
                      <a:r>
                        <a:rPr lang="en-IN" altLang="en-US" sz="1800">
                          <a:solidFill>
                            <a:srgbClr val="000000"/>
                          </a:solidFill>
                          <a:latin typeface="Calibri" panose="020F0502020204030204" pitchFamily="34" charset="0"/>
                          <a:cs typeface="Calibri" panose="020F0502020204030204" pitchFamily="34" charset="0"/>
                        </a:rPr>
                        <a:t>,C</a:t>
                      </a:r>
                      <a:r>
                        <a:rPr lang="en-US" sz="1800">
                          <a:solidFill>
                            <a:srgbClr val="000000"/>
                          </a:solidFill>
                          <a:latin typeface="Calibri" panose="020F0502020204030204" pitchFamily="34" charset="0"/>
                          <a:cs typeface="Calibri" panose="020F0502020204030204" pitchFamily="34" charset="0"/>
                        </a:rPr>
                        <a:t>- Page 88</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77" name="Google Shape;77;p16"/>
          <p:cNvPicPr preferRelativeResize="0"/>
          <p:nvPr/>
        </p:nvPicPr>
        <p:blipFill rotWithShape="1">
          <a:blip r:embed="rId2"/>
          <a:srcRect/>
          <a:stretch>
            <a:fillRect/>
          </a:stretch>
        </p:blipFill>
        <p:spPr>
          <a:xfrm>
            <a:off x="7777065" y="0"/>
            <a:ext cx="1232526" cy="611875"/>
          </a:xfrm>
          <a:prstGeom prst="rect">
            <a:avLst/>
          </a:prstGeom>
          <a:noFill/>
          <a:ln>
            <a:noFill/>
          </a:ln>
        </p:spPr>
      </p:pic>
      <p:pic>
        <p:nvPicPr>
          <p:cNvPr id="5" name="Picture 4"/>
          <p:cNvPicPr>
            <a:picLocks noChangeAspect="1"/>
          </p:cNvPicPr>
          <p:nvPr/>
        </p:nvPicPr>
        <p:blipFill>
          <a:blip r:embed="rId3"/>
          <a:stretch>
            <a:fillRect/>
          </a:stretch>
        </p:blipFill>
        <p:spPr>
          <a:xfrm>
            <a:off x="5979795" y="904875"/>
            <a:ext cx="2846070" cy="34747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srcRect/>
          <a:stretch>
            <a:fillRect/>
          </a:stretch>
        </p:blipFill>
        <p:spPr>
          <a:xfrm>
            <a:off x="7745533" y="258819"/>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000000"/>
                </a:solidFill>
                <a:latin typeface="Arial" panose="020B0604020202020204"/>
                <a:ea typeface="Arial" panose="020B0604020202020204"/>
                <a:cs typeface="Arial" panose="020B0604020202020204"/>
                <a:sym typeface="Arial" panose="020B0604020202020204"/>
              </a:rPr>
              <a:t>THANKING YOU</a:t>
            </a:r>
            <a:endParaRPr sz="4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568</Words>
  <Application>WPS Presentation</Application>
  <PresentationFormat>On-screen Show (16:9)</PresentationFormat>
  <Paragraphs>42</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Simple Light</vt:lpstr>
      <vt:lpstr>Slide 1</vt:lpstr>
      <vt:lpstr>Slide 2</vt:lpstr>
      <vt:lpstr>Slide 3</vt:lpstr>
      <vt:lpstr>Slide 4</vt:lpstr>
      <vt:lpstr>Slide 5</vt:lpstr>
      <vt:lpstr>Slide 6</vt:lpstr>
      <vt:lpstr>“Not long...... I have ever known” (Pg-86,87)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HP</cp:lastModifiedBy>
  <cp:revision>24</cp:revision>
  <dcterms:created xsi:type="dcterms:W3CDTF">2021-06-26T17:00:00Z</dcterms:created>
  <dcterms:modified xsi:type="dcterms:W3CDTF">2022-04-01T04:56:16Z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