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260" r:id="rId3"/>
    <p:sldId id="258" r:id="rId4"/>
    <p:sldId id="261" r:id="rId5"/>
    <p:sldId id="259"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20">
          <p15:clr>
            <a:srgbClr val="A4A3A4"/>
          </p15:clr>
        </p15:guide>
        <p15:guide id="2" pos="290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 id="2" name="cga-6" initials="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786" y="-96"/>
      </p:cViewPr>
      <p:guideLst>
        <p:guide orient="horz" pos="1620"/>
        <p:guide pos="290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 /><Relationship Id="rId3" Type="http://schemas.openxmlformats.org/officeDocument/2006/relationships/slide" Target="slides/slide2.xml" /><Relationship Id="rId7" Type="http://schemas.openxmlformats.org/officeDocument/2006/relationships/notesMaster" Target="notesMasters/notesMaster1.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xml" /><Relationship Id="rId1" Type="http://schemas.openxmlformats.org/officeDocument/2006/relationships/slideLayout" Target="../slideLayouts/slideLayout1.xml" /><Relationship Id="rId4" Type="http://schemas.openxmlformats.org/officeDocument/2006/relationships/image" Target="../media/image2.png" /></Relationships>
</file>

<file path=ppt/slides/_rels/slide2.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xml" /><Relationship Id="rId1" Type="http://schemas.openxmlformats.org/officeDocument/2006/relationships/slideLayout" Target="../slideLayouts/slideLayout2.xml" /><Relationship Id="rId4" Type="http://schemas.openxmlformats.org/officeDocument/2006/relationships/comments" Target="../comments/comment1.xml" /></Relationships>
</file>

<file path=ppt/slides/_rels/slide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srcRect/>
          <a:stretch>
            <a:fill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srcRect/>
          <a:stretch>
            <a:fill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r>
              <a:rPr lang="en-GB" sz="3000" b="1" i="0" u="none" strike="noStrike" cap="none">
                <a:solidFill>
                  <a:srgbClr val="FF0000"/>
                </a:solidFill>
                <a:latin typeface="Calibri" panose="020F0502020204030204"/>
                <a:ea typeface="Calibri" panose="020F0502020204030204"/>
                <a:cs typeface="Calibri" panose="020F0502020204030204"/>
                <a:sym typeface="Calibri" panose="020F0502020204030204"/>
              </a:rPr>
              <a:t>The Firebringer</a:t>
            </a: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b="1"/>
              <a:t>SUBJECT : (E</a:t>
            </a:r>
            <a:r>
              <a:rPr lang="en-US" altLang="en-GB" b="1"/>
              <a:t>nglish</a:t>
            </a:r>
            <a:r>
              <a:rPr lang="en-GB" b="1"/>
              <a:t>)</a:t>
            </a:r>
            <a:endParaRPr b="1"/>
          </a:p>
          <a:p>
            <a:pPr marL="0" lvl="0" indent="0" algn="l" rtl="0">
              <a:spcBef>
                <a:spcPts val="0"/>
              </a:spcBef>
              <a:spcAft>
                <a:spcPts val="0"/>
              </a:spcAft>
              <a:buNone/>
            </a:pPr>
            <a:r>
              <a:rPr lang="en-GB" b="1"/>
              <a:t>CHAPTER NUMBER:</a:t>
            </a:r>
            <a:r>
              <a:rPr lang="en-US" altLang="en-GB" b="1"/>
              <a:t> 5</a:t>
            </a:r>
            <a:endParaRPr b="1"/>
          </a:p>
          <a:p>
            <a:pPr marL="0" lvl="0" indent="0" algn="l" rtl="0">
              <a:spcBef>
                <a:spcPts val="0"/>
              </a:spcBef>
              <a:spcAft>
                <a:spcPts val="0"/>
              </a:spcAft>
              <a:buNone/>
            </a:pPr>
            <a:r>
              <a:rPr lang="en-GB" b="1"/>
              <a:t>CHAPTER NAME :The Firebringer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a:srcRect/>
          <a:stretch>
            <a:fillRect/>
          </a:stretch>
        </p:blipFill>
        <p:spPr>
          <a:xfrm>
            <a:off x="7787575" y="4378875"/>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anose="020F0502020204030204" pitchFamily="34" charset="0"/>
                <a:cs typeface="Calibri" panose="020F0502020204030204" pitchFamily="34" charset="0"/>
              </a:rPr>
              <a:t>EXPECTED LEARNING OUTCOMES</a:t>
            </a:r>
            <a:endParaRPr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448496" y="881281"/>
            <a:ext cx="8512479" cy="4109469"/>
          </a:xfrm>
          <a:prstGeom prst="rect">
            <a:avLst/>
          </a:prstGeom>
          <a:noFill/>
          <a:ln>
            <a:noFill/>
          </a:ln>
        </p:spPr>
        <p:txBody>
          <a:bodyPr spcFirstLastPara="1" wrap="square" lIns="91425" tIns="91425" rIns="91425" bIns="91425" anchor="t" anchorCtr="0">
            <a:noAutofit/>
          </a:bodyPr>
          <a:lstStyle/>
          <a:p>
            <a:pPr>
              <a:lnSpc>
                <a:spcPct val="115000"/>
              </a:lnSpc>
            </a:pPr>
            <a:r>
              <a:rPr lang="en-GB" b="1" dirty="0">
                <a:latin typeface="Calibri" panose="020F0502020204030204" pitchFamily="34" charset="0"/>
                <a:cs typeface="Calibri" panose="020F0502020204030204" pitchFamily="34" charset="0"/>
              </a:rPr>
              <a:t>GENERAL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Reading Comprehension followed by questions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short story/Fiction</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the plot</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Developing LSRW Skills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Know how to write a story- Beginning, middle and end</a:t>
            </a:r>
          </a:p>
          <a:p>
            <a:pPr marL="342900" lvl="0" indent="-342900">
              <a:lnSpc>
                <a:spcPct val="115000"/>
              </a:lnSpc>
            </a:pPr>
            <a:endParaRPr lang="en-GB" dirty="0">
              <a:latin typeface="Calibri" panose="020F0502020204030204" pitchFamily="34" charset="0"/>
              <a:ea typeface="Arial" panose="020B0604020202020204" pitchFamily="34" charset="0"/>
              <a:cs typeface="Calibri" panose="020F0502020204030204" pitchFamily="34" charset="0"/>
            </a:endParaRPr>
          </a:p>
          <a:p>
            <a:pPr>
              <a:lnSpc>
                <a:spcPct val="115000"/>
              </a:lnSpc>
            </a:pPr>
            <a:r>
              <a:rPr lang="en-GB" b="1" dirty="0">
                <a:latin typeface="Calibri" panose="020F0502020204030204" pitchFamily="34" charset="0"/>
                <a:cs typeface="Calibri" panose="020F0502020204030204" pitchFamily="34" charset="0"/>
              </a:rPr>
              <a:t>SPECIFIC OBJECTIVES/ EXTENDED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 LSRW</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the story, plot,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 Developing skill of  Critical appreciation</a:t>
            </a: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Focus on the underprivileged tribal of India</a:t>
            </a: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aware of the importance of asking questions</a:t>
            </a: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typical vocabulary meant for story writing</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varieties of style and diction in literary writing</a:t>
            </a:r>
            <a:endParaRPr lang="en-US" dirty="0">
              <a:latin typeface="Calibri" panose="020F0502020204030204" pitchFamily="34" charset="0"/>
              <a:ea typeface="Arial" panose="020B0604020202020204" pitchFamily="34" charset="0"/>
              <a:cs typeface="Calibri" panose="020F0502020204030204" pitchFamily="34" charset="0"/>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srcRect/>
          <a:stretch>
            <a:fillRect/>
          </a:stretch>
        </p:blipFill>
        <p:spPr>
          <a:xfrm>
            <a:off x="7787575" y="4378875"/>
            <a:ext cx="1232526" cy="611875"/>
          </a:xfrm>
          <a:prstGeom prst="rect">
            <a:avLst/>
          </a:prstGeom>
          <a:noFill/>
          <a:ln>
            <a:noFill/>
          </a:ln>
        </p:spPr>
      </p:pic>
      <p:sp>
        <p:nvSpPr>
          <p:cNvPr id="72" name="Google Shape;72;p15"/>
          <p:cNvSpPr txBox="1"/>
          <p:nvPr/>
        </p:nvSpPr>
        <p:spPr>
          <a:xfrm>
            <a:off x="635" y="-635"/>
            <a:ext cx="6679565" cy="514413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US" sz="2400" b="0" i="0" u="none" strike="noStrike" cap="none">
                <a:solidFill>
                  <a:srgbClr val="000000"/>
                </a:solidFill>
                <a:latin typeface="Calibri" panose="020F0502020204030204"/>
                <a:ea typeface="Calibri" panose="020F0502020204030204"/>
                <a:cs typeface="Calibri" panose="020F0502020204030204"/>
                <a:sym typeface="Calibri" panose="020F0502020204030204"/>
              </a:rPr>
              <a:t>Brother don’t you....... It’s better to get rid of them.</a:t>
            </a:r>
          </a:p>
          <a:p>
            <a:pPr marL="0" marR="0" lvl="0" indent="0" algn="l" rtl="0">
              <a:lnSpc>
                <a:spcPct val="100000"/>
              </a:lnSpc>
              <a:spcBef>
                <a:spcPts val="0"/>
              </a:spcBef>
              <a:spcAft>
                <a:spcPts val="0"/>
              </a:spcAft>
              <a:buClr>
                <a:srgbClr val="000000"/>
              </a:buClr>
              <a:buSzPts val="1400"/>
              <a:buFont typeface="Arial" panose="020B0604020202020204"/>
              <a:buNone/>
            </a:pPr>
            <a:r>
              <a:rPr lang="en-US" sz="2400" b="1" i="0" u="none" strike="noStrike" cap="none">
                <a:solidFill>
                  <a:srgbClr val="000000"/>
                </a:solidFill>
                <a:latin typeface="Calibri" panose="020F0502020204030204"/>
                <a:ea typeface="Calibri" panose="020F0502020204030204"/>
                <a:cs typeface="Calibri" panose="020F0502020204030204"/>
                <a:sym typeface="Calibri" panose="020F0502020204030204"/>
              </a:rPr>
              <a:t>Summary </a:t>
            </a:r>
            <a:r>
              <a:rPr lang="en-US" sz="2400" b="0" i="0" u="none" strike="noStrike" cap="none">
                <a:solidFill>
                  <a:srgbClr val="000000"/>
                </a:solidFill>
                <a:latin typeface="Calibri" panose="020F0502020204030204"/>
                <a:ea typeface="Calibri" panose="020F0502020204030204"/>
                <a:cs typeface="Calibri" panose="020F0502020204030204"/>
                <a:sym typeface="Calibri" panose="020F0502020204030204"/>
              </a:rPr>
              <a:t>: Prometheus always had a soft corner for human beings. He could not see them suffering. Human beings were not able to protect themselves from cold, hunger and beasts. Thus </a:t>
            </a:r>
            <a:r>
              <a:rPr lang="en-US" sz="2400">
                <a:latin typeface="Calibri" panose="020F0502020204030204"/>
                <a:ea typeface="Calibri" panose="020F0502020204030204"/>
                <a:cs typeface="Calibri" panose="020F0502020204030204"/>
                <a:sym typeface="Calibri" panose="020F0502020204030204"/>
              </a:rPr>
              <a:t>Prometheus requested Zeus to give them the knowledge of fire. However, Zues had other intentions and denied Prometheus to share the knowledge of fire with human beings.</a:t>
            </a:r>
            <a:endParaRPr lang="en-US" sz="2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5" y="0"/>
            <a:ext cx="8180070" cy="5143500"/>
          </a:xfrm>
        </p:spPr>
        <p:txBody>
          <a:bodyPr/>
          <a:lstStyle/>
          <a:p>
            <a:pPr marL="114300" indent="0">
              <a:buNone/>
            </a:pPr>
            <a:r>
              <a:rPr lang="en-US" sz="2000">
                <a:solidFill>
                  <a:schemeClr val="tx1"/>
                </a:solidFill>
              </a:rPr>
              <a:t>But... What should we do then......Let him suffer till the end of the time.</a:t>
            </a:r>
          </a:p>
          <a:p>
            <a:pPr marL="114300" indent="0">
              <a:buNone/>
            </a:pPr>
            <a:endParaRPr lang="en-US" sz="2000">
              <a:solidFill>
                <a:schemeClr val="tx1"/>
              </a:solidFill>
            </a:endParaRPr>
          </a:p>
          <a:p>
            <a:pPr marL="114300" indent="0">
              <a:buNone/>
            </a:pPr>
            <a:r>
              <a:rPr lang="en-US" sz="2000" b="1">
                <a:solidFill>
                  <a:schemeClr val="tx1"/>
                </a:solidFill>
                <a:latin typeface="Calibri" panose="020F0502020204030204"/>
                <a:ea typeface="Calibri" panose="020F0502020204030204"/>
                <a:cs typeface="Calibri" panose="020F0502020204030204"/>
                <a:sym typeface="Calibri" panose="020F0502020204030204"/>
              </a:rPr>
              <a:t>Summary </a:t>
            </a:r>
            <a:r>
              <a:rPr lang="en-US" sz="2000">
                <a:solidFill>
                  <a:schemeClr val="tx1"/>
                </a:solidFill>
                <a:latin typeface="Calibri" panose="020F0502020204030204"/>
                <a:ea typeface="Calibri" panose="020F0502020204030204"/>
                <a:cs typeface="Calibri" panose="020F0502020204030204"/>
                <a:sym typeface="Calibri" panose="020F0502020204030204"/>
              </a:rPr>
              <a:t>: Prometheus  was not happy with the decision taken by Zues. He decided to help human beings at any cost. Once, he was walking by the seashore, he found a tall stalk of fennel. He broke it off and saw that its hollow center was filled with  a dry substance, which could burn slowly and stay alight for a long time. He went back to Mt. Olympus with the stalk and got the fire and met humans. He then taught them how to use the fire. Human beings were happy for the wonderful gift Prometheus had brought for them.  Soon Zeus came to know about the deed of Prometheus and he was so mad at Prometheus that he ordered his soldiers to tie Prometheus with the chain to the highest mountain and let him suffer till the end of the time.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srcRect/>
          <a:stretch>
            <a:fill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1922</Words>
  <Application>Microsoft Office PowerPoint</Application>
  <PresentationFormat>On-screen Show (16:9)</PresentationFormat>
  <Paragraphs>36</Paragraphs>
  <Slides>5</Slides>
  <Notes>4</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Simple Light</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Unknown User</cp:lastModifiedBy>
  <cp:revision>12</cp:revision>
  <dcterms:created xsi:type="dcterms:W3CDTF">2021-07-01T16:50:32Z</dcterms:created>
  <dcterms:modified xsi:type="dcterms:W3CDTF">2021-07-04T03:03:11Z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1033-11.2.0.10176</vt:lpwstr>
  </property>
</Properties>
</file>