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256" r:id="rId3"/>
    <p:sldId id="260" r:id="rId5"/>
    <p:sldId id="258" r:id="rId6"/>
    <p:sldId id="261" r:id="rId7"/>
    <p:sldId id="259"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 id="2" name="cga-6" initials="c"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786" y="-96"/>
      </p:cViewPr>
      <p:guideLst>
        <p:guide orient="horz" pos="1620"/>
        <p:guide pos="290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commentAuthors" Target="commentAuthors.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4" Type="http://schemas.openxmlformats.org/officeDocument/2006/relationships/comments" Target="../comments/comment1.xml"/><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1"/>
          <a:srcRect/>
          <a:stretch>
            <a:fill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2"/>
          <a:srcRect/>
          <a:stretch>
            <a:fillRect/>
          </a:stretch>
        </p:blipFill>
        <p:spPr>
          <a:xfrm>
            <a:off x="222675" y="21422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r>
              <a:rPr lang="en-GB" sz="3000" b="1" i="0" u="none" strike="noStrike" cap="none">
                <a:solidFill>
                  <a:srgbClr val="FF0000"/>
                </a:solidFill>
                <a:latin typeface="Calibri" panose="020F0502020204030204"/>
                <a:ea typeface="Calibri" panose="020F0502020204030204"/>
                <a:cs typeface="Calibri" panose="020F0502020204030204"/>
                <a:sym typeface="Calibri" panose="020F0502020204030204"/>
              </a:rPr>
              <a:t>The Firebringer</a:t>
            </a:r>
            <a:endParaRPr lang="en-GB" sz="3000" b="1" i="0" u="none" strike="noStrike" cap="none">
              <a:solidFill>
                <a:srgbClr val="FF0000"/>
              </a:solidFill>
              <a:latin typeface="Calibri" panose="020F0502020204030204"/>
              <a:ea typeface="Calibri" panose="020F0502020204030204"/>
              <a:cs typeface="Calibri" panose="020F0502020204030204"/>
              <a:sym typeface="Calibri" panose="020F0502020204030204"/>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p>
        </p:txBody>
      </p:sp>
      <p:sp>
        <p:nvSpPr>
          <p:cNvPr id="58" name="Google Shape;58;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b="1"/>
              <a:t>SUBJECT : (E</a:t>
            </a:r>
            <a:r>
              <a:rPr lang="en-US" altLang="en-GB" b="1"/>
              <a:t>nglish</a:t>
            </a:r>
            <a:r>
              <a:rPr lang="en-GB" b="1"/>
              <a:t>)</a:t>
            </a:r>
            <a:endParaRPr b="1"/>
          </a:p>
          <a:p>
            <a:pPr marL="0" lvl="0" indent="0" algn="l" rtl="0">
              <a:spcBef>
                <a:spcPts val="0"/>
              </a:spcBef>
              <a:spcAft>
                <a:spcPts val="0"/>
              </a:spcAft>
              <a:buNone/>
            </a:pPr>
            <a:r>
              <a:rPr lang="en-GB" b="1"/>
              <a:t>CHAPTER NUMBER:</a:t>
            </a:r>
            <a:r>
              <a:rPr lang="en-US" altLang="en-GB" b="1"/>
              <a:t> 5</a:t>
            </a:r>
            <a:endParaRPr b="1"/>
          </a:p>
          <a:p>
            <a:pPr marL="0" lvl="0" indent="0" algn="l" rtl="0">
              <a:spcBef>
                <a:spcPts val="0"/>
              </a:spcBef>
              <a:spcAft>
                <a:spcPts val="0"/>
              </a:spcAft>
              <a:buNone/>
            </a:pPr>
            <a:r>
              <a:rPr lang="en-GB" b="1"/>
              <a:t>CHAPTER NAME :The Firebringer</a:t>
            </a:r>
            <a:endParaRPr lang="en-GB"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64" name="Google Shape;64;p2"/>
          <p:cNvSpPr txBox="1"/>
          <p:nvPr/>
        </p:nvSpPr>
        <p:spPr>
          <a:xfrm>
            <a:off x="272675" y="266515"/>
            <a:ext cx="8688300" cy="780900"/>
          </a:xfrm>
          <a:prstGeom prst="rect">
            <a:avLst/>
          </a:prstGeom>
          <a:noFill/>
          <a:ln>
            <a:noFill/>
          </a:ln>
        </p:spPr>
        <p:txBody>
          <a:bodyPr spcFirstLastPara="1" wrap="square" lIns="91425" tIns="91425" rIns="91425" bIns="91425" anchor="t" anchorCtr="0">
            <a:noAutofit/>
          </a:bodyPr>
          <a:lstStyle/>
          <a:p>
            <a:pPr lvl="0">
              <a:buSzPts val="2200"/>
            </a:pPr>
            <a:r>
              <a:rPr lang="en-US" sz="3200" b="1" dirty="0">
                <a:solidFill>
                  <a:srgbClr val="FF0000"/>
                </a:solidFill>
                <a:latin typeface="Calibri" panose="020F0502020204030204" pitchFamily="34" charset="0"/>
                <a:cs typeface="Calibri" panose="020F0502020204030204" pitchFamily="34" charset="0"/>
              </a:rPr>
              <a:t>EXPECTED LEARNING OUTCOMES</a:t>
            </a:r>
            <a:endParaRPr sz="3200"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p:txBody>
      </p:sp>
      <p:sp>
        <p:nvSpPr>
          <p:cNvPr id="65" name="Google Shape;65;p2"/>
          <p:cNvSpPr txBox="1"/>
          <p:nvPr/>
        </p:nvSpPr>
        <p:spPr>
          <a:xfrm>
            <a:off x="448496" y="881281"/>
            <a:ext cx="8512479" cy="4109469"/>
          </a:xfrm>
          <a:prstGeom prst="rect">
            <a:avLst/>
          </a:prstGeom>
          <a:noFill/>
          <a:ln>
            <a:noFill/>
          </a:ln>
        </p:spPr>
        <p:txBody>
          <a:bodyPr spcFirstLastPara="1" wrap="square" lIns="91425" tIns="91425" rIns="91425" bIns="91425" anchor="t" anchorCtr="0">
            <a:noAutofit/>
          </a:bodyPr>
          <a:lstStyle/>
          <a:p>
            <a:pPr>
              <a:lnSpc>
                <a:spcPct val="115000"/>
              </a:lnSpc>
            </a:pPr>
            <a:r>
              <a:rPr lang="en-GB" b="1" dirty="0">
                <a:latin typeface="Calibri" panose="020F0502020204030204" pitchFamily="34" charset="0"/>
                <a:cs typeface="Calibri" panose="020F0502020204030204" pitchFamily="34" charset="0"/>
              </a:rPr>
              <a:t>GENERAL OBJECTIVES</a:t>
            </a:r>
            <a:endParaRPr lang="en-US" b="1"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Reading Comprehension followed by questions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acquainted with short story/Fiction</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Understanding the plot</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Understanding characters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Developing LSRW Skills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Know how to write a </a:t>
            </a:r>
            <a:r>
              <a:rPr lang="en-IN" altLang="en-GB" dirty="0">
                <a:latin typeface="Calibri" panose="020F0502020204030204" pitchFamily="34" charset="0"/>
                <a:cs typeface="Calibri" panose="020F0502020204030204" pitchFamily="34" charset="0"/>
              </a:rPr>
              <a:t>dialogue</a:t>
            </a:r>
            <a:endParaRPr lang="en-IN" altLang="en-GB" dirty="0">
              <a:latin typeface="Calibri" panose="020F0502020204030204" pitchFamily="34" charset="0"/>
              <a:cs typeface="Calibri" panose="020F0502020204030204" pitchFamily="34" charset="0"/>
            </a:endParaRPr>
          </a:p>
          <a:p>
            <a:pPr marL="0" lvl="0" indent="0">
              <a:lnSpc>
                <a:spcPct val="115000"/>
              </a:lnSpc>
              <a:buFont typeface="+mj-lt"/>
              <a:buNone/>
            </a:pPr>
            <a:endParaRPr lang="en-GB" dirty="0">
              <a:latin typeface="Calibri" panose="020F0502020204030204" pitchFamily="34" charset="0"/>
              <a:ea typeface="Arial" panose="020B0604020202020204" pitchFamily="34" charset="0"/>
              <a:cs typeface="Calibri" panose="020F0502020204030204" pitchFamily="34" charset="0"/>
            </a:endParaRPr>
          </a:p>
          <a:p>
            <a:pPr>
              <a:lnSpc>
                <a:spcPct val="115000"/>
              </a:lnSpc>
            </a:pPr>
            <a:r>
              <a:rPr lang="en-GB" b="1" dirty="0">
                <a:latin typeface="Calibri" panose="020F0502020204030204" pitchFamily="34" charset="0"/>
                <a:cs typeface="Calibri" panose="020F0502020204030204" pitchFamily="34" charset="0"/>
              </a:rPr>
              <a:t>SPECIFIC OBJECTIVES/ EXTENDED OBJECTIVES</a:t>
            </a:r>
            <a:endParaRPr lang="en-US" b="1"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Develop LSRW</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Appreciating the story, plot, characters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 Developing skill of  Critical appreciation</a:t>
            </a:r>
            <a:endParaRPr lang="en-GB"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aware of the importance of asking questions</a:t>
            </a:r>
            <a:endParaRPr lang="en-GB"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acquainted with typical vocabulary meant for </a:t>
            </a:r>
            <a:r>
              <a:rPr lang="en-IN" altLang="en-GB" dirty="0">
                <a:latin typeface="Calibri" panose="020F0502020204030204" pitchFamily="34" charset="0"/>
                <a:cs typeface="Calibri" panose="020F0502020204030204" pitchFamily="34" charset="0"/>
              </a:rPr>
              <a:t>picture story</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Appreciating varieties of style and diction in literary writing</a:t>
            </a:r>
            <a:endParaRPr lang="en-US" dirty="0">
              <a:latin typeface="Calibri" panose="020F0502020204030204" pitchFamily="34" charset="0"/>
              <a:ea typeface="Arial" panose="020B0604020202020204" pitchFamily="34" charset="0"/>
              <a:cs typeface="Calibri" panose="020F0502020204030204" pitchFamily="34" charset="0"/>
            </a:endParaRPr>
          </a:p>
        </p:txBody>
      </p:sp>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72" name="Google Shape;72;p15"/>
          <p:cNvSpPr txBox="1"/>
          <p:nvPr/>
        </p:nvSpPr>
        <p:spPr>
          <a:xfrm>
            <a:off x="635" y="-635"/>
            <a:ext cx="6679565" cy="514413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lang="en-US" sz="24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4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400" b="0" i="0" u="none" strike="noStrike" cap="none">
                <a:solidFill>
                  <a:srgbClr val="FF0000"/>
                </a:solidFill>
                <a:latin typeface="Calibri" panose="020F0502020204030204"/>
                <a:ea typeface="Calibri" panose="020F0502020204030204"/>
                <a:cs typeface="Calibri" panose="020F0502020204030204"/>
                <a:sym typeface="Calibri" panose="020F0502020204030204"/>
              </a:rPr>
              <a:t>Brother don’t you....... It’s better to get rid of them.</a:t>
            </a:r>
            <a:endParaRPr lang="en-US" sz="2400" b="0" i="0" u="none" strike="noStrike" cap="none">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400" b="1" i="0" u="none" strike="noStrike" cap="none">
                <a:solidFill>
                  <a:srgbClr val="000000"/>
                </a:solidFill>
                <a:latin typeface="Calibri" panose="020F0502020204030204"/>
                <a:ea typeface="Calibri" panose="020F0502020204030204"/>
                <a:cs typeface="Calibri" panose="020F0502020204030204"/>
                <a:sym typeface="Calibri" panose="020F0502020204030204"/>
              </a:rPr>
              <a:t>Summary </a:t>
            </a:r>
            <a:r>
              <a:rPr lang="en-US" sz="2400" b="0" i="0" u="none" strike="noStrike" cap="none">
                <a:solidFill>
                  <a:srgbClr val="000000"/>
                </a:solidFill>
                <a:latin typeface="Calibri" panose="020F0502020204030204"/>
                <a:ea typeface="Calibri" panose="020F0502020204030204"/>
                <a:cs typeface="Calibri" panose="020F0502020204030204"/>
                <a:sym typeface="Calibri" panose="020F0502020204030204"/>
              </a:rPr>
              <a:t>: Prometheus always had a soft corner for human beings. He could not see them suffering. Human beings were not able to protect themselves from cold, hunger and beasts. Thus </a:t>
            </a:r>
            <a:r>
              <a:rPr lang="en-US" sz="2400">
                <a:latin typeface="Calibri" panose="020F0502020204030204"/>
                <a:ea typeface="Calibri" panose="020F0502020204030204"/>
                <a:cs typeface="Calibri" panose="020F0502020204030204"/>
                <a:sym typeface="Calibri" panose="020F0502020204030204"/>
              </a:rPr>
              <a:t>Prometheus requested Zeus to give them the knowledge of fire. However, Zues had other intentions and denied Prometheus to share the knowledge of fire with human beings.</a:t>
            </a:r>
            <a:endParaRPr lang="en-US" sz="24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5" y="0"/>
            <a:ext cx="8180070" cy="5143500"/>
          </a:xfrm>
        </p:spPr>
        <p:txBody>
          <a:bodyPr/>
          <a:lstStyle/>
          <a:p>
            <a:pPr marL="114300" indent="0">
              <a:buNone/>
            </a:pPr>
            <a:r>
              <a:rPr lang="en-US" sz="2000">
                <a:solidFill>
                  <a:srgbClr val="FF0000"/>
                </a:solidFill>
              </a:rPr>
              <a:t>But... What should we do then......Let him suffer till the end of the time</a:t>
            </a:r>
            <a:r>
              <a:rPr lang="en-US" sz="2000">
                <a:solidFill>
                  <a:schemeClr val="tx1"/>
                </a:solidFill>
              </a:rPr>
              <a:t>.</a:t>
            </a:r>
            <a:endParaRPr lang="en-US" sz="2000">
              <a:solidFill>
                <a:schemeClr val="tx1"/>
              </a:solidFill>
            </a:endParaRPr>
          </a:p>
          <a:p>
            <a:pPr marL="114300" indent="0">
              <a:buNone/>
            </a:pPr>
            <a:endParaRPr lang="en-US" sz="2000">
              <a:solidFill>
                <a:schemeClr val="tx1"/>
              </a:solidFill>
            </a:endParaRPr>
          </a:p>
          <a:p>
            <a:pPr marL="114300" indent="0">
              <a:buNone/>
            </a:pPr>
            <a:r>
              <a:rPr lang="en-US" sz="2000" b="1">
                <a:solidFill>
                  <a:schemeClr val="tx1"/>
                </a:solidFill>
                <a:latin typeface="Calibri" panose="020F0502020204030204"/>
                <a:ea typeface="Calibri" panose="020F0502020204030204"/>
                <a:cs typeface="Calibri" panose="020F0502020204030204"/>
                <a:sym typeface="Calibri" panose="020F0502020204030204"/>
              </a:rPr>
              <a:t>Summary </a:t>
            </a:r>
            <a:r>
              <a:rPr lang="en-US" sz="2000">
                <a:solidFill>
                  <a:schemeClr val="tx1"/>
                </a:solidFill>
                <a:latin typeface="Calibri" panose="020F0502020204030204"/>
                <a:ea typeface="Calibri" panose="020F0502020204030204"/>
                <a:cs typeface="Calibri" panose="020F0502020204030204"/>
                <a:sym typeface="Calibri" panose="020F0502020204030204"/>
              </a:rPr>
              <a:t>: Prometheus  was not happy with the decision taken by Zues. He decided to help human beings at any cost. Once, he was walking by the seashore, he found a tall stalk of fennel. He broke it off and saw that its hollow center was filled with  a dry substance, which could burn slowly and stay alight for a long time. He went back to Mt. Olympus with the stalk and got the fire and met humans. He then taught them how to use the fire. Human beings were happy for the wonderful gift Prometheus had brought for them.  Soon Zeus came to know about the deed of Prometheus and he was so mad at Prometheus that he ordered his soldiers to tie Prometheus with the chain to the highest mountain and let him suffer till the end of the time.</a:t>
            </a:r>
            <a:endParaRPr lang="en-US" sz="2000">
              <a:solidFill>
                <a:schemeClr val="tx1"/>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1855</Words>
  <Application>WPS Presentation</Application>
  <PresentationFormat>On-screen Show (16:9)</PresentationFormat>
  <Paragraphs>36</Paragraphs>
  <Slides>5</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5</vt:i4>
      </vt:variant>
    </vt:vector>
  </HeadingPairs>
  <TitlesOfParts>
    <vt:vector size="14" baseType="lpstr">
      <vt:lpstr>Arial</vt:lpstr>
      <vt:lpstr>SimSun</vt:lpstr>
      <vt:lpstr>Wingdings</vt:lpstr>
      <vt:lpstr>Arial</vt:lpstr>
      <vt:lpstr>Calibri</vt:lpstr>
      <vt:lpstr>Calibri</vt:lpstr>
      <vt:lpstr>Microsoft YaHei</vt:lpstr>
      <vt:lpstr>Arial Unicode MS</vt:lpstr>
      <vt:lpstr>Simple Light</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Sujata</dc:creator>
  <cp:lastModifiedBy>Ankit Mishra</cp:lastModifiedBy>
  <cp:revision>17</cp:revision>
  <dcterms:created xsi:type="dcterms:W3CDTF">2021-07-01T16:50:00Z</dcterms:created>
  <dcterms:modified xsi:type="dcterms:W3CDTF">2021-07-27T17:00:29Z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1033-11.2.0.10223</vt:lpwstr>
  </property>
</Properties>
</file>