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6" r:id="rId3"/>
    <p:sldId id="263" r:id="rId4"/>
    <p:sldId id="259" r:id="rId5"/>
    <p:sldId id="261" r:id="rId6"/>
    <p:sldId id="260" r:id="rId7"/>
    <p:sldId id="264" r:id="rId8"/>
    <p:sldId id="262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3504C-0A64-4C2C-9FDE-C6AF3B637CD7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CE4F8-A2A1-49A6-9C80-90B4E392BA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D37D-693D-494F-B60B-FE62B675DF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D815-DBFC-40D5-9E93-A25B5FCB00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D37D-693D-494F-B60B-FE62B675DF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D815-DBFC-40D5-9E93-A25B5FCB00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D37D-693D-494F-B60B-FE62B675DF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D815-DBFC-40D5-9E93-A25B5FCB00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200" lvl="1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○"/>
              <a:defRPr/>
            </a:lvl2pPr>
            <a:lvl3pPr marL="1828800" lvl="2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■"/>
              <a:defRPr/>
            </a:lvl3pPr>
            <a:lvl4pPr marL="2438400" lvl="3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●"/>
              <a:defRPr/>
            </a:lvl4pPr>
            <a:lvl5pPr marL="3048000" lvl="4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○"/>
              <a:defRPr/>
            </a:lvl5pPr>
            <a:lvl6pPr marL="3657600" lvl="5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■"/>
              <a:defRPr/>
            </a:lvl6pPr>
            <a:lvl7pPr marL="4267200" lvl="6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●"/>
              <a:defRPr/>
            </a:lvl7pPr>
            <a:lvl8pPr marL="4876800" lvl="7" indent="-423545" algn="l">
              <a:lnSpc>
                <a:spcPct val="115000"/>
              </a:lnSpc>
              <a:spcBef>
                <a:spcPct val="427000"/>
              </a:spcBef>
              <a:spcAft>
                <a:spcPts val="0"/>
              </a:spcAft>
              <a:buSzPts val="1400"/>
              <a:buChar char="○"/>
              <a:defRPr/>
            </a:lvl8pPr>
            <a:lvl9pPr marL="5486400" lvl="8" indent="-423545" algn="l">
              <a:lnSpc>
                <a:spcPct val="115000"/>
              </a:lnSpc>
              <a:spcBef>
                <a:spcPct val="4270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D37D-693D-494F-B60B-FE62B675DF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D815-DBFC-40D5-9E93-A25B5FCB00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D37D-693D-494F-B60B-FE62B675DF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D815-DBFC-40D5-9E93-A25B5FCB00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D37D-693D-494F-B60B-FE62B675DF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D815-DBFC-40D5-9E93-A25B5FCB00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D37D-693D-494F-B60B-FE62B675DF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D815-DBFC-40D5-9E93-A25B5FCB00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D37D-693D-494F-B60B-FE62B675DF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D815-DBFC-40D5-9E93-A25B5FCB00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D37D-693D-494F-B60B-FE62B675DF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D815-DBFC-40D5-9E93-A25B5FCB00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D37D-693D-494F-B60B-FE62B675DF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D815-DBFC-40D5-9E93-A25B5FCB00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8D37D-693D-494F-B60B-FE62B675DF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FD815-DBFC-40D5-9E93-A25B5FCB00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8D37D-693D-494F-B60B-FE62B675DF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FD815-DBFC-40D5-9E93-A25B5FCB00A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5036854"/>
            <a:ext cx="9144000" cy="1821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 cstate="print"/>
          <a:srcRect/>
          <a:stretch>
            <a:fillRect/>
          </a:stretch>
        </p:blipFill>
        <p:spPr>
          <a:xfrm>
            <a:off x="7384387" y="168069"/>
            <a:ext cx="1578401" cy="903477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90290" y="2141800"/>
            <a:ext cx="8763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r>
              <a:rPr lang="en-IN" altLang="en-US" sz="4000" b="1" dirty="0" smtClean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Eagle</a:t>
            </a:r>
            <a:endParaRPr lang="en-IN" altLang="en-US" sz="4000" b="1" i="0" u="none" strike="noStrike" cap="none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r>
              <a:rPr lang="en-US" altLang="en-GB" sz="3335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By </a:t>
            </a:r>
            <a:r>
              <a:rPr lang="en-US" altLang="en-GB" sz="3335" b="0" i="0" u="none" strike="noStrike" cap="none" dirty="0" smtClean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:Alfred Lord Tennyson </a:t>
            </a:r>
            <a:endParaRPr lang="en-US" altLang="en-GB" sz="3335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131167"/>
            <a:ext cx="3176100" cy="16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8" name="Google Shape;58;p13"/>
          <p:cNvSpPr txBox="1"/>
          <p:nvPr/>
        </p:nvSpPr>
        <p:spPr>
          <a:xfrm>
            <a:off x="2222174" y="3428984"/>
            <a:ext cx="5635973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/>
              <a:t>SUBJECT : </a:t>
            </a:r>
            <a:r>
              <a:rPr lang="en-US" altLang="en-GB" sz="2400" b="1" dirty="0" smtClean="0"/>
              <a:t>English</a:t>
            </a:r>
            <a:endParaRPr sz="24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/>
              <a:t>CHAPTER NUMBER</a:t>
            </a:r>
            <a:r>
              <a:rPr lang="en-GB" sz="2400" b="1" dirty="0" smtClean="0"/>
              <a:t>: 2</a:t>
            </a:r>
            <a:r>
              <a:rPr lang="en-US" altLang="en-GB" sz="2400" b="1" dirty="0" smtClean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/>
              <a:t>PERIOD: 1</a:t>
            </a:r>
            <a:endParaRPr sz="2400" b="1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+mn-lt"/>
              </a:rPr>
              <a:t>Learning Objectives</a:t>
            </a: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Define and identify theme and meaning in Tennyson's poem.</a:t>
            </a:r>
          </a:p>
          <a:p>
            <a:r>
              <a:rPr lang="en-US" sz="2400" dirty="0"/>
              <a:t>Explain Tennyson's use of figurative language in the poem.</a:t>
            </a:r>
          </a:p>
          <a:p>
            <a:r>
              <a:rPr lang="en-US" sz="2400" dirty="0"/>
              <a:t>Create an extension of this poem continuing Tennyson's style.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Google Shape;77;p16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7650415" y="195346"/>
            <a:ext cx="1232526" cy="8158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+mn-lt"/>
              </a:rPr>
              <a:t>About the Poet</a:t>
            </a: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'The Eagle' is a poem written by the Englishman Alfred, Lord Tennyson. Tennyson lived during the Victorian Era, during the 1800s. </a:t>
            </a:r>
          </a:p>
        </p:txBody>
      </p:sp>
      <p:pic>
        <p:nvPicPr>
          <p:cNvPr id="8" name="Content Placeholder 7" descr="c0422616-800px-wm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3438" y="1600200"/>
            <a:ext cx="3857652" cy="4525963"/>
          </a:xfrm>
        </p:spPr>
      </p:pic>
      <p:pic>
        <p:nvPicPr>
          <p:cNvPr id="4" name="Google Shape;77;p16"/>
          <p:cNvPicPr preferRelativeResize="0"/>
          <p:nvPr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7650415" y="195346"/>
            <a:ext cx="1232526" cy="8158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+mn-lt"/>
              </a:rPr>
              <a:t>Stanza 1</a:t>
            </a: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</a:t>
            </a:r>
            <a:r>
              <a:rPr lang="en-US" dirty="0"/>
              <a:t>eagle grasps the rocky cliff with his gnarled talons, standing on a remote mountaintop so high that it almost seems to touch the sun. He stands there at the center of the wide blue world.</a:t>
            </a:r>
          </a:p>
        </p:txBody>
      </p:sp>
      <p:pic>
        <p:nvPicPr>
          <p:cNvPr id="8" name="Content Placeholder 7" descr="tmp93142_thumb_thumb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14876" y="1357298"/>
            <a:ext cx="4214841" cy="4500593"/>
          </a:xfrm>
        </p:spPr>
      </p:pic>
      <p:pic>
        <p:nvPicPr>
          <p:cNvPr id="4" name="Google Shape;77;p16"/>
          <p:cNvPicPr preferRelativeResize="0"/>
          <p:nvPr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7650415" y="195346"/>
            <a:ext cx="1232526" cy="8158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descr="download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8662" y="1142984"/>
            <a:ext cx="7215238" cy="5143536"/>
          </a:xfrm>
        </p:spPr>
      </p:pic>
      <p:pic>
        <p:nvPicPr>
          <p:cNvPr id="4" name="Google Shape;77;p16"/>
          <p:cNvPicPr preferRelativeResize="0"/>
          <p:nvPr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7650415" y="195346"/>
            <a:ext cx="1232526" cy="8158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+mn-lt"/>
              </a:rPr>
              <a:t>Stanza 2</a:t>
            </a: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Far below him, the waves of the ocean look like wrinkles in cloth. He observes the world from his fortress-like mountain—and then swoops down as fast as a bolt of lightning.</a:t>
            </a:r>
          </a:p>
        </p:txBody>
      </p:sp>
      <p:pic>
        <p:nvPicPr>
          <p:cNvPr id="8" name="Content Placeholder 7" descr="approach-BaldEagle-Lock-Dam14-7011byPaulDacko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357686" y="1643050"/>
            <a:ext cx="4429156" cy="4071966"/>
          </a:xfrm>
        </p:spPr>
      </p:pic>
      <p:pic>
        <p:nvPicPr>
          <p:cNvPr id="4" name="Google Shape;77;p16"/>
          <p:cNvPicPr preferRelativeResize="0"/>
          <p:nvPr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7650415" y="195346"/>
            <a:ext cx="1232526" cy="8158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+mn-lt"/>
              </a:rPr>
              <a:t>Summary</a:t>
            </a: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214282" y="1571612"/>
            <a:ext cx="8686800" cy="4525963"/>
          </a:xfrm>
        </p:spPr>
        <p:txBody>
          <a:bodyPr/>
          <a:lstStyle/>
          <a:p>
            <a:pPr>
              <a:buNone/>
            </a:pPr>
            <a:r>
              <a:rPr lang="en-US" dirty="0"/>
              <a:t>This short poem describes an eagle perched watchfully above a grand landscape, ready to hunt. When at last the bird spots its prey and attacks, it descends like a “thunderbolt,” a figure of awe-inspiring </a:t>
            </a:r>
            <a:r>
              <a:rPr lang="en-US" dirty="0" smtClean="0"/>
              <a:t>power. </a:t>
            </a:r>
            <a:r>
              <a:rPr lang="en-US" dirty="0"/>
              <a:t>Through its depiction of this astonishing eagle, the poem illustrates the power, beauty, and ruthlessness of the natural world</a:t>
            </a:r>
            <a:r>
              <a:rPr lang="en-US" dirty="0" smtClean="0"/>
              <a:t>. As </a:t>
            </a:r>
            <a:r>
              <a:rPr lang="en-US" dirty="0"/>
              <a:t>the king of this mountainous landscape, the eagle seems to represent all the might of the natural world.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Google Shape;77;p16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7650415" y="195346"/>
            <a:ext cx="1232526" cy="8158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+mn-lt"/>
              </a:rPr>
              <a:t>Vocabulary</a:t>
            </a: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Crag</a:t>
            </a:r>
          </a:p>
          <a:p>
            <a:pPr marL="514350" indent="-514350">
              <a:buAutoNum type="arabicPeriod"/>
            </a:pPr>
            <a:r>
              <a:rPr lang="en-US" dirty="0" smtClean="0"/>
              <a:t>Crooked- </a:t>
            </a:r>
            <a:r>
              <a:rPr lang="en-US" dirty="0"/>
              <a:t>bent or twisted out of shape or out of place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Azure- </a:t>
            </a:r>
            <a:r>
              <a:rPr lang="en-US" dirty="0"/>
              <a:t>bright blue in </a:t>
            </a:r>
            <a:r>
              <a:rPr lang="en-US" dirty="0" smtClean="0"/>
              <a:t>color </a:t>
            </a:r>
            <a:r>
              <a:rPr lang="en-US" dirty="0"/>
              <a:t>like a cloudless sky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thunderbolt</a:t>
            </a:r>
            <a:endParaRPr lang="en-US" dirty="0"/>
          </a:p>
        </p:txBody>
      </p:sp>
      <p:pic>
        <p:nvPicPr>
          <p:cNvPr id="4" name="Google Shape;77;p16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7650415" y="195346"/>
            <a:ext cx="1232526" cy="81583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Content Placeholder 8" descr="images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071934" y="4357694"/>
            <a:ext cx="3553334" cy="2214578"/>
          </a:xfrm>
        </p:spPr>
      </p:pic>
      <p:pic>
        <p:nvPicPr>
          <p:cNvPr id="10" name="Picture 9" descr="summit-helm-crag-1917535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9190" y="1428736"/>
            <a:ext cx="3500462" cy="232343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214942" y="2143116"/>
            <a:ext cx="135732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Crag</a:t>
            </a:r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357818" y="5857892"/>
            <a:ext cx="19992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Thunderbolt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7650415" y="195346"/>
            <a:ext cx="1232526" cy="815833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2800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28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2800" b="1" i="0" u="none" strike="noStrike" cap="none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28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865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224</Words>
  <Application>Microsoft Office PowerPoint</Application>
  <PresentationFormat>On-screen Show (4:3)</PresentationFormat>
  <Paragraphs>26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Learning Objectives</vt:lpstr>
      <vt:lpstr>About the Poet</vt:lpstr>
      <vt:lpstr>Stanza 1</vt:lpstr>
      <vt:lpstr>Slide 5</vt:lpstr>
      <vt:lpstr>Stanza 2</vt:lpstr>
      <vt:lpstr>Summary</vt:lpstr>
      <vt:lpstr>Vocabulary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14</cp:revision>
  <dcterms:created xsi:type="dcterms:W3CDTF">2022-08-01T13:50:42Z</dcterms:created>
  <dcterms:modified xsi:type="dcterms:W3CDTF">2022-08-01T14:45:56Z</dcterms:modified>
</cp:coreProperties>
</file>