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7" r:id="rId2"/>
    <p:sldId id="265" r:id="rId3"/>
    <p:sldId id="264" r:id="rId4"/>
    <p:sldId id="269" r:id="rId5"/>
    <p:sldId id="259" r:id="rId6"/>
    <p:sldId id="266" r:id="rId7"/>
    <p:sldId id="260" r:id="rId8"/>
    <p:sldId id="267" r:id="rId9"/>
    <p:sldId id="261" r:id="rId10"/>
    <p:sldId id="263"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600" lvl="0" indent="-457200" algn="l">
              <a:lnSpc>
                <a:spcPct val="115000"/>
              </a:lnSpc>
              <a:spcBef>
                <a:spcPts val="0"/>
              </a:spcBef>
              <a:spcAft>
                <a:spcPts val="0"/>
              </a:spcAft>
              <a:buSzPts val="1800"/>
              <a:buChar char="●"/>
              <a:defRPr/>
            </a:lvl1pPr>
            <a:lvl2pPr marL="1219200" lvl="1" indent="-423545" algn="l">
              <a:lnSpc>
                <a:spcPct val="115000"/>
              </a:lnSpc>
              <a:spcBef>
                <a:spcPct val="427000"/>
              </a:spcBef>
              <a:spcAft>
                <a:spcPts val="0"/>
              </a:spcAft>
              <a:buSzPts val="1400"/>
              <a:buChar char="○"/>
              <a:defRPr/>
            </a:lvl2pPr>
            <a:lvl3pPr marL="1828800" lvl="2" indent="-423545" algn="l">
              <a:lnSpc>
                <a:spcPct val="115000"/>
              </a:lnSpc>
              <a:spcBef>
                <a:spcPct val="427000"/>
              </a:spcBef>
              <a:spcAft>
                <a:spcPts val="0"/>
              </a:spcAft>
              <a:buSzPts val="1400"/>
              <a:buChar char="■"/>
              <a:defRPr/>
            </a:lvl3pPr>
            <a:lvl4pPr marL="2438400" lvl="3" indent="-423545" algn="l">
              <a:lnSpc>
                <a:spcPct val="115000"/>
              </a:lnSpc>
              <a:spcBef>
                <a:spcPct val="427000"/>
              </a:spcBef>
              <a:spcAft>
                <a:spcPts val="0"/>
              </a:spcAft>
              <a:buSzPts val="1400"/>
              <a:buChar char="●"/>
              <a:defRPr/>
            </a:lvl4pPr>
            <a:lvl5pPr marL="3048000" lvl="4" indent="-423545" algn="l">
              <a:lnSpc>
                <a:spcPct val="115000"/>
              </a:lnSpc>
              <a:spcBef>
                <a:spcPct val="427000"/>
              </a:spcBef>
              <a:spcAft>
                <a:spcPts val="0"/>
              </a:spcAft>
              <a:buSzPts val="1400"/>
              <a:buChar char="○"/>
              <a:defRPr/>
            </a:lvl5pPr>
            <a:lvl6pPr marL="3657600" lvl="5" indent="-423545" algn="l">
              <a:lnSpc>
                <a:spcPct val="115000"/>
              </a:lnSpc>
              <a:spcBef>
                <a:spcPct val="427000"/>
              </a:spcBef>
              <a:spcAft>
                <a:spcPts val="0"/>
              </a:spcAft>
              <a:buSzPts val="1400"/>
              <a:buChar char="■"/>
              <a:defRPr/>
            </a:lvl6pPr>
            <a:lvl7pPr marL="4267200" lvl="6" indent="-423545" algn="l">
              <a:lnSpc>
                <a:spcPct val="115000"/>
              </a:lnSpc>
              <a:spcBef>
                <a:spcPct val="427000"/>
              </a:spcBef>
              <a:spcAft>
                <a:spcPts val="0"/>
              </a:spcAft>
              <a:buSzPts val="1400"/>
              <a:buChar char="●"/>
              <a:defRPr/>
            </a:lvl7pPr>
            <a:lvl8pPr marL="4876800" lvl="7" indent="-423545" algn="l">
              <a:lnSpc>
                <a:spcPct val="115000"/>
              </a:lnSpc>
              <a:spcBef>
                <a:spcPct val="427000"/>
              </a:spcBef>
              <a:spcAft>
                <a:spcPts val="0"/>
              </a:spcAft>
              <a:buSzPts val="1400"/>
              <a:buChar char="○"/>
              <a:defRPr/>
            </a:lvl8pPr>
            <a:lvl9pPr marL="5486400" lvl="8" indent="-423545" algn="l">
              <a:lnSpc>
                <a:spcPct val="115000"/>
              </a:lnSpc>
              <a:spcBef>
                <a:spcPct val="427000"/>
              </a:spcBef>
              <a:spcAft>
                <a:spcPts val="160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12/18/2021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HP\Downloads\videoplayback%20(1).mp4"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5036853"/>
            <a:ext cx="12192000" cy="1821147"/>
          </a:xfrm>
          <a:prstGeom prst="rect">
            <a:avLst/>
          </a:prstGeom>
          <a:noFill/>
          <a:ln>
            <a:noFill/>
          </a:ln>
        </p:spPr>
      </p:pic>
      <p:pic>
        <p:nvPicPr>
          <p:cNvPr id="55" name="Google Shape;55;p13"/>
          <p:cNvPicPr preferRelativeResize="0"/>
          <p:nvPr/>
        </p:nvPicPr>
        <p:blipFill rotWithShape="1">
          <a:blip r:embed="rId4" cstate="print"/>
          <a:srcRect/>
          <a:stretch>
            <a:fillRect/>
          </a:stretch>
        </p:blipFill>
        <p:spPr>
          <a:xfrm>
            <a:off x="9728283" y="194193"/>
            <a:ext cx="2104535" cy="785521"/>
          </a:xfrm>
          <a:prstGeom prst="rect">
            <a:avLst/>
          </a:prstGeom>
          <a:noFill/>
          <a:ln>
            <a:noFill/>
          </a:ln>
        </p:spPr>
      </p:pic>
      <p:sp>
        <p:nvSpPr>
          <p:cNvPr id="56" name="Google Shape;56;p13"/>
          <p:cNvSpPr txBox="1"/>
          <p:nvPr/>
        </p:nvSpPr>
        <p:spPr>
          <a:xfrm>
            <a:off x="157200" y="1896690"/>
            <a:ext cx="11684000" cy="257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2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The </a:t>
            </a:r>
            <a:r>
              <a:rPr lang="en-IN" altLang="en-GB" sz="32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B</a:t>
            </a:r>
            <a:r>
              <a:rPr lang="en-GB" sz="3200" b="1" i="0" u="none" strike="noStrike" cap="none" dirty="0" err="1">
                <a:solidFill>
                  <a:srgbClr val="FF0000"/>
                </a:solidFill>
                <a:latin typeface="Calibri" panose="020F0502020204030204"/>
                <a:ea typeface="Calibri" panose="020F0502020204030204"/>
                <a:cs typeface="Calibri" panose="020F0502020204030204"/>
                <a:sym typeface="Calibri" panose="020F0502020204030204"/>
              </a:rPr>
              <a:t>lue</a:t>
            </a:r>
            <a:r>
              <a:rPr lang="en-GB" sz="32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 </a:t>
            </a:r>
            <a:r>
              <a:rPr lang="en-IN" altLang="en-GB" sz="32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U</a:t>
            </a:r>
            <a:r>
              <a:rPr lang="en-GB" sz="3200" b="1" i="0" u="none" strike="noStrike" cap="none" dirty="0" err="1">
                <a:solidFill>
                  <a:srgbClr val="FF0000"/>
                </a:solidFill>
                <a:latin typeface="Calibri" panose="020F0502020204030204"/>
                <a:ea typeface="Calibri" panose="020F0502020204030204"/>
                <a:cs typeface="Calibri" panose="020F0502020204030204"/>
                <a:sym typeface="Calibri" panose="020F0502020204030204"/>
              </a:rPr>
              <a:t>mbrella</a:t>
            </a:r>
            <a:endParaRPr lang="en-GB" sz="32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altLang="en-GB" sz="32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By Ruskin Bond</a:t>
            </a:r>
          </a:p>
        </p:txBody>
      </p:sp>
      <p:sp>
        <p:nvSpPr>
          <p:cNvPr id="57" name="Google Shape;57;p13"/>
          <p:cNvSpPr txBox="1"/>
          <p:nvPr/>
        </p:nvSpPr>
        <p:spPr>
          <a:xfrm>
            <a:off x="7832367" y="131167"/>
            <a:ext cx="4234800" cy="169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p>
        </p:txBody>
      </p:sp>
      <p:sp>
        <p:nvSpPr>
          <p:cNvPr id="58" name="Google Shape;58;p13"/>
          <p:cNvSpPr txBox="1"/>
          <p:nvPr/>
        </p:nvSpPr>
        <p:spPr>
          <a:xfrm>
            <a:off x="2962910" y="3429000"/>
            <a:ext cx="6351905" cy="186245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000" b="1" dirty="0"/>
              <a:t>SUBJECT : </a:t>
            </a:r>
            <a:r>
              <a:rPr lang="en-IN" altLang="en-GB" sz="2000" b="1" dirty="0"/>
              <a:t> </a:t>
            </a:r>
            <a:r>
              <a:rPr lang="en-US" altLang="en-GB" sz="2000" b="1" dirty="0"/>
              <a:t>English</a:t>
            </a:r>
            <a:endParaRPr sz="2000" b="1"/>
          </a:p>
          <a:p>
            <a:pPr marL="0" lvl="0" indent="0" algn="l" rtl="0">
              <a:spcBef>
                <a:spcPts val="0"/>
              </a:spcBef>
              <a:spcAft>
                <a:spcPts val="0"/>
              </a:spcAft>
              <a:buNone/>
            </a:pPr>
            <a:r>
              <a:rPr lang="en-GB" sz="2000" b="1" dirty="0"/>
              <a:t>CHAPTER NUMBER:</a:t>
            </a:r>
            <a:r>
              <a:rPr lang="en-US" altLang="en-GB" sz="2000" b="1" dirty="0"/>
              <a:t> 6</a:t>
            </a:r>
            <a:endParaRPr sz="2000" b="1"/>
          </a:p>
          <a:p>
            <a:pPr marL="0" lvl="0" indent="0" algn="l" rtl="0">
              <a:spcBef>
                <a:spcPts val="0"/>
              </a:spcBef>
              <a:spcAft>
                <a:spcPts val="0"/>
              </a:spcAft>
              <a:buNone/>
            </a:pPr>
            <a:r>
              <a:rPr lang="en-GB" sz="2000" b="1" dirty="0"/>
              <a:t>CHAPTER NAME :The </a:t>
            </a:r>
            <a:r>
              <a:rPr lang="en-IN" altLang="en-GB" sz="2000" b="1" dirty="0"/>
              <a:t>B</a:t>
            </a:r>
            <a:r>
              <a:rPr lang="en-GB" sz="2000" b="1" dirty="0" err="1"/>
              <a:t>lue</a:t>
            </a:r>
            <a:r>
              <a:rPr lang="en-GB" sz="2000" b="1" dirty="0"/>
              <a:t> </a:t>
            </a:r>
            <a:r>
              <a:rPr lang="en-IN" altLang="en-GB" sz="2000" b="1" dirty="0"/>
              <a:t>U</a:t>
            </a:r>
            <a:r>
              <a:rPr lang="en-GB" sz="2000" b="1" dirty="0" err="1"/>
              <a:t>mbrella</a:t>
            </a:r>
            <a:endParaRPr lang="en-GB" sz="2000" b="1" dirty="0"/>
          </a:p>
          <a:p>
            <a:pPr marL="0" lvl="0" indent="0" algn="l" rtl="0">
              <a:spcBef>
                <a:spcPts val="0"/>
              </a:spcBef>
              <a:spcAft>
                <a:spcPts val="0"/>
              </a:spcAft>
              <a:buNone/>
            </a:pPr>
            <a:r>
              <a:rPr lang="en-IN" altLang="en-GB" sz="2000" b="1" dirty="0"/>
              <a:t>PERIOD: 2</a:t>
            </a:r>
          </a:p>
        </p:txBody>
      </p:sp>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063630"/>
            <a:ext cx="11360800" cy="763600"/>
          </a:xfrm>
        </p:spPr>
        <p:txBody>
          <a:bodyPr/>
          <a:lstStyle/>
          <a:p>
            <a:r>
              <a:rPr lang="en-IN" altLang="en-US" sz="2400" b="1" dirty="0">
                <a:solidFill>
                  <a:srgbClr val="FF0000"/>
                </a:solidFill>
              </a:rPr>
              <a:t>TEST YOUR UNDERSTANDNG</a:t>
            </a:r>
          </a:p>
        </p:txBody>
      </p:sp>
      <p:sp>
        <p:nvSpPr>
          <p:cNvPr id="3" name="Text Placeholder 2"/>
          <p:cNvSpPr>
            <a:spLocks noGrp="1"/>
          </p:cNvSpPr>
          <p:nvPr>
            <p:ph type="body" idx="1"/>
          </p:nvPr>
        </p:nvSpPr>
        <p:spPr/>
        <p:txBody>
          <a:bodyPr/>
          <a:lstStyle/>
          <a:p>
            <a:pPr marL="666750" indent="-514350">
              <a:lnSpc>
                <a:spcPct val="145000"/>
              </a:lnSpc>
              <a:buFont typeface="+mj-lt"/>
              <a:buAutoNum type="arabicPeriod"/>
            </a:pPr>
            <a:r>
              <a:rPr lang="en-IN" altLang="en-US" dirty="0"/>
              <a:t>Why is </a:t>
            </a:r>
            <a:r>
              <a:rPr lang="en-IN" altLang="en-US" dirty="0" err="1"/>
              <a:t>Binya</a:t>
            </a:r>
            <a:r>
              <a:rPr lang="en-IN" altLang="en-US" dirty="0"/>
              <a:t> left in two minds?</a:t>
            </a:r>
          </a:p>
          <a:p>
            <a:pPr marL="666750" indent="-514350">
              <a:lnSpc>
                <a:spcPct val="145000"/>
              </a:lnSpc>
              <a:buFont typeface="+mj-lt"/>
              <a:buAutoNum type="arabicPeriod"/>
            </a:pPr>
            <a:r>
              <a:rPr lang="en-IN" altLang="en-US" dirty="0"/>
              <a:t>How does Ram </a:t>
            </a:r>
            <a:r>
              <a:rPr lang="en-IN" altLang="en-US" dirty="0" err="1"/>
              <a:t>Bharosa</a:t>
            </a:r>
            <a:r>
              <a:rPr lang="en-IN" altLang="en-US" dirty="0"/>
              <a:t> feel after his attempt to steal </a:t>
            </a:r>
            <a:r>
              <a:rPr lang="en-IN" altLang="en-US" dirty="0" err="1"/>
              <a:t>Binya’s</a:t>
            </a:r>
            <a:r>
              <a:rPr lang="en-IN" altLang="en-US" dirty="0"/>
              <a:t> umbrella?</a:t>
            </a:r>
          </a:p>
          <a:p>
            <a:pPr marL="666750" indent="-514350">
              <a:lnSpc>
                <a:spcPct val="145000"/>
              </a:lnSpc>
              <a:buFont typeface="+mj-lt"/>
              <a:buAutoNum type="arabicPeriod"/>
            </a:pPr>
            <a:r>
              <a:rPr lang="en-IN" altLang="en-US" dirty="0"/>
              <a:t>How does </a:t>
            </a:r>
            <a:r>
              <a:rPr lang="en-IN" altLang="en-US" dirty="0" err="1"/>
              <a:t>Binya</a:t>
            </a:r>
            <a:r>
              <a:rPr lang="en-IN" altLang="en-US" dirty="0"/>
              <a:t> plan to give the umbrella to Ram </a:t>
            </a:r>
            <a:r>
              <a:rPr lang="en-IN" altLang="en-US" dirty="0" err="1"/>
              <a:t>Bharosa</a:t>
            </a:r>
            <a:r>
              <a:rPr lang="en-IN" altLang="en-US" dirty="0"/>
              <a:t>?</a:t>
            </a:r>
          </a:p>
          <a:p>
            <a:pPr marL="666750" indent="-514350">
              <a:lnSpc>
                <a:spcPct val="145000"/>
              </a:lnSpc>
              <a:buFont typeface="+mj-lt"/>
              <a:buAutoNum type="arabicPeriod"/>
            </a:pPr>
            <a:r>
              <a:rPr lang="en-IN" altLang="en-US" dirty="0"/>
              <a:t>What does </a:t>
            </a:r>
            <a:r>
              <a:rPr lang="en-IN" altLang="en-US" dirty="0" err="1"/>
              <a:t>Binya</a:t>
            </a:r>
            <a:r>
              <a:rPr lang="en-IN" altLang="en-US" dirty="0"/>
              <a:t> reply when Ram </a:t>
            </a:r>
            <a:r>
              <a:rPr lang="en-IN" altLang="en-US" dirty="0" err="1"/>
              <a:t>Bharosa</a:t>
            </a:r>
            <a:r>
              <a:rPr lang="en-IN" altLang="en-US" dirty="0"/>
              <a:t> goes to return the umbrella to </a:t>
            </a:r>
            <a:r>
              <a:rPr lang="en-IN" altLang="en-US" dirty="0" err="1"/>
              <a:t>Binya</a:t>
            </a:r>
            <a:r>
              <a:rPr lang="en-IN" altLang="en-US" dirty="0"/>
              <a:t>?</a:t>
            </a:r>
          </a:p>
          <a:p>
            <a:pPr marL="666750" indent="-514350">
              <a:buFont typeface="+mj-lt"/>
              <a:buAutoNum type="arabicPeriod"/>
            </a:pPr>
            <a:endParaRPr lang="en-IN" altLang="en-US" dirty="0"/>
          </a:p>
          <a:p>
            <a:pPr marL="666750" indent="-514350">
              <a:buFont typeface="+mj-lt"/>
              <a:buAutoNum type="arabicPeriod"/>
            </a:pPr>
            <a:endParaRPr lang="en-IN" altLang="en-US" dirty="0"/>
          </a:p>
          <a:p>
            <a:pPr marL="666750" indent="-514350">
              <a:buFont typeface="+mj-lt"/>
              <a:buAutoNum type="arabicPeriod"/>
            </a:pPr>
            <a:endParaRPr lang="en-IN" altLang="en-US" dirty="0"/>
          </a:p>
          <a:p>
            <a:pPr marL="666750" indent="-514350">
              <a:buFont typeface="+mj-lt"/>
              <a:buAutoNum type="arabicPeriod"/>
            </a:pPr>
            <a:endParaRPr lang="en-IN" altLang="en-US" dirty="0"/>
          </a:p>
        </p:txBody>
      </p:sp>
      <p:pic>
        <p:nvPicPr>
          <p:cNvPr id="4" name="Google Shape;77;p16"/>
          <p:cNvPicPr preferRelativeResize="0"/>
          <p:nvPr/>
        </p:nvPicPr>
        <p:blipFill rotWithShape="1">
          <a:blip r:embed="rId2" cstate="print"/>
          <a:srcRect/>
          <a:stretch>
            <a:fillRect/>
          </a:stretch>
        </p:blipFill>
        <p:spPr>
          <a:xfrm>
            <a:off x="10287639" y="177929"/>
            <a:ext cx="1643368" cy="815833"/>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p:nvPr/>
        </p:nvSpPr>
        <p:spPr>
          <a:xfrm>
            <a:off x="828567" y="991333"/>
            <a:ext cx="10401600" cy="4749600"/>
          </a:xfrm>
          <a:prstGeom prst="rect">
            <a:avLst/>
          </a:prstGeom>
          <a:noFill/>
          <a:ln>
            <a:noFill/>
          </a:ln>
        </p:spPr>
        <p:txBody>
          <a:bodyPr spcFirstLastPara="1" wrap="square" lIns="121900" tIns="121900" rIns="121900" bIns="121900"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5335"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5335"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5335"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5335"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77;p16"/>
          <p:cNvPicPr preferRelativeResize="0"/>
          <p:nvPr/>
        </p:nvPicPr>
        <p:blipFill rotWithShape="1">
          <a:blip r:embed="rId3" cstate="print"/>
          <a:srcRect/>
          <a:stretch>
            <a:fillRect/>
          </a:stretch>
        </p:blipFill>
        <p:spPr>
          <a:xfrm>
            <a:off x="10548632" y="177929"/>
            <a:ext cx="1643368" cy="815833"/>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65" b="1">
                <a:solidFill>
                  <a:srgbClr val="FF0000"/>
                </a:solidFill>
                <a:latin typeface="Calibri" panose="020F0502020204030204" charset="0"/>
                <a:cs typeface="Calibri" panose="020F0502020204030204" charset="0"/>
              </a:rPr>
              <a:t>Pre-existing knowledge</a:t>
            </a:r>
          </a:p>
        </p:txBody>
      </p:sp>
      <p:sp>
        <p:nvSpPr>
          <p:cNvPr id="3" name="Text Placeholder 2"/>
          <p:cNvSpPr>
            <a:spLocks noGrp="1"/>
          </p:cNvSpPr>
          <p:nvPr>
            <p:ph type="body" idx="1"/>
          </p:nvPr>
        </p:nvSpPr>
        <p:spPr>
          <a:xfrm>
            <a:off x="415600" y="1357140"/>
            <a:ext cx="11360800" cy="4555200"/>
          </a:xfrm>
        </p:spPr>
        <p:txBody>
          <a:bodyPr/>
          <a:lstStyle/>
          <a:p>
            <a:pPr marL="114300" indent="0">
              <a:buNone/>
            </a:pPr>
            <a:r>
              <a:rPr lang="en-US">
                <a:latin typeface="Calibri" panose="020F0502020204030204" charset="0"/>
                <a:cs typeface="Calibri" panose="020F0502020204030204" charset="0"/>
              </a:rPr>
              <a:t>Students are aware of </a:t>
            </a:r>
          </a:p>
          <a:p>
            <a:pPr>
              <a:buFont typeface="Arial" panose="020B0604020202020204" pitchFamily="34" charset="0"/>
              <a:buChar char="•"/>
            </a:pPr>
            <a:r>
              <a:rPr lang="en-US">
                <a:latin typeface="Calibri" panose="020F0502020204030204" charset="0"/>
                <a:cs typeface="Calibri" panose="020F0502020204030204" charset="0"/>
              </a:rPr>
              <a:t>rainy season</a:t>
            </a:r>
          </a:p>
          <a:p>
            <a:pPr>
              <a:buFont typeface="Arial" panose="020B0604020202020204" pitchFamily="34" charset="0"/>
              <a:buChar char="•"/>
            </a:pPr>
            <a:r>
              <a:rPr lang="en-US">
                <a:latin typeface="Calibri" panose="020F0502020204030204" charset="0"/>
                <a:cs typeface="Calibri" panose="020F0502020204030204" charset="0"/>
              </a:rPr>
              <a:t>use and importance of umbrellaand  </a:t>
            </a:r>
          </a:p>
          <a:p>
            <a:pPr>
              <a:buFont typeface="Arial" panose="020B0604020202020204" pitchFamily="34" charset="0"/>
              <a:buChar char="•"/>
            </a:pPr>
            <a:r>
              <a:rPr lang="en-US">
                <a:latin typeface="Calibri" panose="020F0502020204030204" charset="0"/>
                <a:cs typeface="Calibri" panose="020F0502020204030204" charset="0"/>
              </a:rPr>
              <a:t>difference between the life of village and city people</a:t>
            </a:r>
          </a:p>
          <a:p>
            <a:pPr>
              <a:buNone/>
            </a:pPr>
            <a:endParaRPr lang="en-US"/>
          </a:p>
          <a:p>
            <a:pPr marL="114300" indent="0">
              <a:buNone/>
            </a:pPr>
            <a:r>
              <a:rPr lang="en-GB" sz="2665" b="1" dirty="0">
                <a:solidFill>
                  <a:srgbClr val="FF0000"/>
                </a:solidFill>
                <a:latin typeface="Calibri" panose="020F0502020204030204" charset="0"/>
                <a:cs typeface="Calibri" panose="020F0502020204030204" charset="0"/>
                <a:sym typeface="+mn-ea"/>
              </a:rPr>
              <a:t>G</a:t>
            </a:r>
            <a:r>
              <a:rPr lang="en-IN" altLang="en-GB" sz="2665" b="1" dirty="0">
                <a:solidFill>
                  <a:srgbClr val="FF0000"/>
                </a:solidFill>
                <a:latin typeface="Calibri" panose="020F0502020204030204" charset="0"/>
                <a:cs typeface="Calibri" panose="020F0502020204030204" charset="0"/>
                <a:sym typeface="+mn-ea"/>
              </a:rPr>
              <a:t>eneral Objectives</a:t>
            </a:r>
          </a:p>
          <a:p>
            <a:pPr>
              <a:buFont typeface="Arial" panose="020B0604020202020204" pitchFamily="34" charset="0"/>
              <a:buChar char="•"/>
            </a:pPr>
            <a:r>
              <a:rPr lang="en-GB" dirty="0">
                <a:latin typeface="Calibri" panose="020F0502020204030204" charset="0"/>
                <a:cs typeface="Calibri" panose="020F0502020204030204" charset="0"/>
                <a:sym typeface="+mn-ea"/>
              </a:rPr>
              <a:t>Be acquainted with short story</a:t>
            </a:r>
            <a:endParaRPr lang="en-IN" altLang="en-GB" b="1" dirty="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dirty="0">
                <a:latin typeface="Calibri" panose="020F0502020204030204" charset="0"/>
                <a:cs typeface="Calibri" panose="020F0502020204030204" charset="0"/>
                <a:sym typeface="+mn-ea"/>
              </a:rPr>
              <a:t>Develop LSRW</a:t>
            </a:r>
            <a:endParaRPr lang="en-IN" altLang="en-GB" b="1" dirty="0">
              <a:solidFill>
                <a:srgbClr val="FF0000"/>
              </a:solidFill>
              <a:latin typeface="Calibri" panose="020F0502020204030204" charset="0"/>
              <a:cs typeface="Calibri" panose="020F0502020204030204" charset="0"/>
              <a:sym typeface="+mn-ea"/>
            </a:endParaRPr>
          </a:p>
          <a:p>
            <a:pPr>
              <a:buFont typeface="Arial" panose="020B0604020202020204" pitchFamily="34" charset="0"/>
              <a:buChar char="•"/>
            </a:pPr>
            <a:r>
              <a:rPr lang="en-GB" dirty="0">
                <a:latin typeface="Calibri" panose="020F0502020204030204" charset="0"/>
                <a:cs typeface="Calibri" panose="020F0502020204030204" charset="0"/>
                <a:sym typeface="+mn-ea"/>
              </a:rPr>
              <a:t>Apprecia</a:t>
            </a:r>
            <a:r>
              <a:rPr lang="en-IN" altLang="en-GB" dirty="0">
                <a:latin typeface="Calibri" panose="020F0502020204030204" charset="0"/>
                <a:cs typeface="Calibri" panose="020F0502020204030204" charset="0"/>
                <a:sym typeface="+mn-ea"/>
              </a:rPr>
              <a:t>te  the</a:t>
            </a:r>
            <a:r>
              <a:rPr lang="en-GB" dirty="0">
                <a:latin typeface="Calibri" panose="020F0502020204030204" charset="0"/>
                <a:cs typeface="Calibri" panose="020F0502020204030204" charset="0"/>
                <a:sym typeface="+mn-ea"/>
              </a:rPr>
              <a:t> varieties of style and diction in literary writing</a:t>
            </a:r>
          </a:p>
          <a:p>
            <a:pPr>
              <a:buFont typeface="Arial" panose="020B0604020202020204" pitchFamily="34" charset="0"/>
              <a:buChar char="•"/>
            </a:pPr>
            <a:r>
              <a:rPr lang="en-GB" dirty="0">
                <a:latin typeface="Calibri" panose="020F0502020204030204" charset="0"/>
                <a:cs typeface="Calibri" panose="020F0502020204030204" charset="0"/>
                <a:sym typeface="+mn-ea"/>
              </a:rPr>
              <a:t>Appreciating the story, plot, characters</a:t>
            </a:r>
            <a:endParaRPr lang="en-US" b="1" dirty="0">
              <a:solidFill>
                <a:srgbClr val="FF0000"/>
              </a:solidFill>
              <a:latin typeface="Calibri" panose="020F0502020204030204" charset="0"/>
              <a:cs typeface="Calibri" panose="020F0502020204030204" charset="0"/>
            </a:endParaRPr>
          </a:p>
          <a:p>
            <a:pPr>
              <a:buNone/>
            </a:pPr>
            <a:endParaRPr lang="en-US" b="1" dirty="0">
              <a:solidFill>
                <a:srgbClr val="FF0000"/>
              </a:solidFill>
              <a:latin typeface="Calibri" panose="020F0502020204030204" charset="0"/>
              <a:cs typeface="Calibri" panose="020F0502020204030204" charset="0"/>
            </a:endParaRPr>
          </a:p>
        </p:txBody>
      </p:sp>
      <p:pic>
        <p:nvPicPr>
          <p:cNvPr id="4" name="Google Shape;55;p13"/>
          <p:cNvPicPr preferRelativeResize="0"/>
          <p:nvPr/>
        </p:nvPicPr>
        <p:blipFill rotWithShape="1">
          <a:blip r:embed="rId2" cstate="print"/>
          <a:srcRect/>
          <a:stretch>
            <a:fillRect/>
          </a:stretch>
        </p:blipFill>
        <p:spPr>
          <a:xfrm>
            <a:off x="10058400" y="207255"/>
            <a:ext cx="1815737" cy="667956"/>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07" y="815436"/>
            <a:ext cx="11360800" cy="763600"/>
          </a:xfrm>
        </p:spPr>
        <p:txBody>
          <a:bodyPr/>
          <a:lstStyle/>
          <a:p>
            <a:r>
              <a:rPr lang="en-IN" altLang="en-US" sz="2665" b="1" dirty="0">
                <a:solidFill>
                  <a:srgbClr val="FF0000"/>
                </a:solidFill>
                <a:latin typeface="Calibri" panose="020F0502020204030204" charset="0"/>
                <a:cs typeface="Calibri" panose="020F0502020204030204" charset="0"/>
              </a:rPr>
              <a:t>Learning Outcomes</a:t>
            </a:r>
          </a:p>
        </p:txBody>
      </p:sp>
      <p:sp>
        <p:nvSpPr>
          <p:cNvPr id="4" name="Text Placeholder 3"/>
          <p:cNvSpPr>
            <a:spLocks noGrp="1"/>
          </p:cNvSpPr>
          <p:nvPr>
            <p:ph type="body" idx="1"/>
          </p:nvPr>
        </p:nvSpPr>
        <p:spPr/>
        <p:txBody>
          <a:bodyPr/>
          <a:lstStyle/>
          <a:p>
            <a:pPr marL="114300" indent="0">
              <a:buNone/>
            </a:pPr>
            <a:r>
              <a:rPr lang="en-IN" altLang="en-US" dirty="0">
                <a:latin typeface="Calibri" panose="020F0502020204030204" charset="0"/>
                <a:cs typeface="Calibri" panose="020F0502020204030204" charset="0"/>
              </a:rPr>
              <a:t>Students will be able to </a:t>
            </a:r>
          </a:p>
          <a:p>
            <a:pPr>
              <a:buFont typeface="Arial" panose="020B0604020202020204" pitchFamily="34" charset="0"/>
              <a:buChar char="•"/>
            </a:pPr>
            <a:r>
              <a:rPr lang="en-IN" altLang="en-US" dirty="0">
                <a:latin typeface="Calibri" panose="020F0502020204030204" charset="0"/>
                <a:cs typeface="Calibri" panose="020F0502020204030204" charset="0"/>
              </a:rPr>
              <a:t>paraphrase the story in their own words</a:t>
            </a:r>
          </a:p>
          <a:p>
            <a:pPr>
              <a:buFont typeface="Arial" panose="020B0604020202020204" pitchFamily="34" charset="0"/>
              <a:buChar char="•"/>
            </a:pPr>
            <a:r>
              <a:rPr lang="en-IN" altLang="en-US" dirty="0">
                <a:latin typeface="Calibri" panose="020F0502020204030204" charset="0"/>
                <a:cs typeface="Calibri" panose="020F0502020204030204" charset="0"/>
              </a:rPr>
              <a:t>criticize unethical </a:t>
            </a:r>
            <a:r>
              <a:rPr lang="en-IN" altLang="en-US" dirty="0" smtClean="0">
                <a:latin typeface="Calibri" panose="020F0502020204030204" charset="0"/>
                <a:cs typeface="Calibri" panose="020F0502020204030204" charset="0"/>
              </a:rPr>
              <a:t>behavioural </a:t>
            </a:r>
            <a:r>
              <a:rPr lang="en-IN" altLang="en-US" dirty="0">
                <a:latin typeface="Calibri" panose="020F0502020204030204" charset="0"/>
                <a:cs typeface="Calibri" panose="020F0502020204030204" charset="0"/>
              </a:rPr>
              <a:t>pattern through the different characters </a:t>
            </a:r>
          </a:p>
          <a:p>
            <a:pPr>
              <a:buFont typeface="Arial" panose="020B0604020202020204" pitchFamily="34" charset="0"/>
              <a:buChar char="•"/>
            </a:pPr>
            <a:r>
              <a:rPr lang="en-IN" altLang="en-US" dirty="0">
                <a:latin typeface="Calibri" panose="020F0502020204030204" charset="0"/>
                <a:cs typeface="Calibri" panose="020F0502020204030204" charset="0"/>
              </a:rPr>
              <a:t>judge personal interests of the characters</a:t>
            </a:r>
          </a:p>
          <a:p>
            <a:pPr>
              <a:buFont typeface="Arial" panose="020B0604020202020204" pitchFamily="34" charset="0"/>
              <a:buChar char="•"/>
            </a:pPr>
            <a:r>
              <a:rPr lang="en-IN" altLang="en-US" dirty="0">
                <a:latin typeface="Calibri" panose="020F0502020204030204" charset="0"/>
                <a:cs typeface="Calibri" panose="020F0502020204030204" charset="0"/>
              </a:rPr>
              <a:t>relate to the situation presented </a:t>
            </a:r>
          </a:p>
          <a:p>
            <a:pPr>
              <a:buFont typeface="Arial" panose="020B0604020202020204" pitchFamily="34" charset="0"/>
              <a:buChar char="•"/>
            </a:pPr>
            <a:r>
              <a:rPr lang="en-IN" altLang="en-US" dirty="0">
                <a:latin typeface="Calibri" panose="020F0502020204030204" charset="0"/>
                <a:cs typeface="Calibri" panose="020F0502020204030204" charset="0"/>
              </a:rPr>
              <a:t>compose a story on their own</a:t>
            </a:r>
          </a:p>
          <a:p>
            <a:pPr>
              <a:buFont typeface="Arial" panose="020B0604020202020204" pitchFamily="34" charset="0"/>
              <a:buChar char="•"/>
            </a:pPr>
            <a:r>
              <a:rPr lang="en-IN" altLang="en-US" dirty="0">
                <a:latin typeface="Calibri" panose="020F0502020204030204" charset="0"/>
                <a:cs typeface="Calibri" panose="020F0502020204030204" charset="0"/>
              </a:rPr>
              <a:t>develop the habit of letting go / giving away</a:t>
            </a:r>
          </a:p>
          <a:p>
            <a:pPr>
              <a:buFont typeface="Arial" panose="020B0604020202020204" pitchFamily="34" charset="0"/>
              <a:buChar char="•"/>
            </a:pPr>
            <a:r>
              <a:rPr lang="en-IN" altLang="en-US" dirty="0">
                <a:latin typeface="Calibri" panose="020F0502020204030204" charset="0"/>
                <a:cs typeface="Calibri" panose="020F0502020204030204" charset="0"/>
              </a:rPr>
              <a:t>inculcate generosity and sympathy</a:t>
            </a:r>
          </a:p>
        </p:txBody>
      </p:sp>
      <p:pic>
        <p:nvPicPr>
          <p:cNvPr id="5" name="Google Shape;55;p13"/>
          <p:cNvPicPr preferRelativeResize="0"/>
          <p:nvPr/>
        </p:nvPicPr>
        <p:blipFill rotWithShape="1">
          <a:blip r:embed="rId2" cstate="print"/>
          <a:srcRect/>
          <a:stretch>
            <a:fillRect/>
          </a:stretch>
        </p:blipFill>
        <p:spPr>
          <a:xfrm>
            <a:off x="10368363" y="246445"/>
            <a:ext cx="1492711" cy="576516"/>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8347" y="455507"/>
            <a:ext cx="8437033" cy="6040120"/>
          </a:xfrm>
          <a:prstGeom prst="rect">
            <a:avLst/>
          </a:prstGeom>
        </p:spPr>
      </p:pic>
      <p:pic>
        <p:nvPicPr>
          <p:cNvPr id="3" name="Google Shape;55;p13"/>
          <p:cNvPicPr preferRelativeResize="0"/>
          <p:nvPr/>
        </p:nvPicPr>
        <p:blipFill rotWithShape="1">
          <a:blip r:embed="rId3" cstate="print"/>
          <a:srcRect/>
          <a:stretch>
            <a:fillRect/>
          </a:stretch>
        </p:blipFill>
        <p:spPr>
          <a:xfrm>
            <a:off x="10355300" y="220319"/>
            <a:ext cx="1492711" cy="811647"/>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13" y="1129090"/>
            <a:ext cx="11360573" cy="839893"/>
          </a:xfrm>
        </p:spPr>
        <p:txBody>
          <a:bodyPr/>
          <a:lstStyle/>
          <a:p>
            <a:r>
              <a:rPr lang="en-IN" altLang="en-US" sz="2665" b="1" dirty="0">
                <a:solidFill>
                  <a:srgbClr val="FF0000"/>
                </a:solidFill>
                <a:latin typeface="+mj-lt"/>
                <a:cs typeface="+mj-lt"/>
              </a:rPr>
              <a:t>SUMMARY</a:t>
            </a:r>
            <a:r>
              <a:rPr lang="en-IN" altLang="en-US" sz="2665" dirty="0">
                <a:solidFill>
                  <a:srgbClr val="FF0000"/>
                </a:solidFill>
              </a:rPr>
              <a:t/>
            </a:r>
            <a:br>
              <a:rPr lang="en-IN" altLang="en-US" sz="2665" dirty="0">
                <a:solidFill>
                  <a:srgbClr val="FF0000"/>
                </a:solidFill>
              </a:rPr>
            </a:br>
            <a:r>
              <a:rPr lang="en-IN" altLang="en-US" sz="2665" dirty="0">
                <a:solidFill>
                  <a:schemeClr val="tx1"/>
                </a:solidFill>
              </a:rPr>
              <a:t>Pg- 46</a:t>
            </a:r>
          </a:p>
        </p:txBody>
      </p:sp>
      <p:sp>
        <p:nvSpPr>
          <p:cNvPr id="4" name="Text Box 3"/>
          <p:cNvSpPr txBox="1"/>
          <p:nvPr/>
        </p:nvSpPr>
        <p:spPr>
          <a:xfrm>
            <a:off x="667385" y="2162084"/>
            <a:ext cx="5655310" cy="3169285"/>
          </a:xfrm>
          <a:prstGeom prst="rect">
            <a:avLst/>
          </a:prstGeom>
          <a:noFill/>
        </p:spPr>
        <p:txBody>
          <a:bodyPr wrap="square" rtlCol="0">
            <a:spAutoFit/>
          </a:bodyPr>
          <a:lstStyle/>
          <a:p>
            <a:pPr algn="l"/>
            <a:r>
              <a:rPr lang="en-US" sz="2000" dirty="0">
                <a:sym typeface="+mn-ea"/>
              </a:rPr>
              <a:t>The umbrella teaches both </a:t>
            </a:r>
            <a:r>
              <a:rPr lang="en-US" sz="2000" dirty="0" err="1">
                <a:sym typeface="+mn-ea"/>
              </a:rPr>
              <a:t>Binya</a:t>
            </a:r>
            <a:r>
              <a:rPr lang="en-US" sz="2000" dirty="0">
                <a:sym typeface="+mn-ea"/>
              </a:rPr>
              <a:t> and Ram </a:t>
            </a:r>
            <a:r>
              <a:rPr lang="en-US" sz="2000" dirty="0" err="1">
                <a:sym typeface="+mn-ea"/>
              </a:rPr>
              <a:t>Bharosa</a:t>
            </a:r>
            <a:r>
              <a:rPr lang="en-US" sz="2000" dirty="0">
                <a:sym typeface="+mn-ea"/>
              </a:rPr>
              <a:t> </a:t>
            </a:r>
            <a:r>
              <a:rPr lang="en-IN" altLang="en-US" sz="2000" dirty="0">
                <a:sym typeface="+mn-ea"/>
              </a:rPr>
              <a:t>a</a:t>
            </a:r>
            <a:r>
              <a:rPr lang="en-US" sz="2000" dirty="0">
                <a:sym typeface="+mn-ea"/>
              </a:rPr>
              <a:t> lesson</a:t>
            </a:r>
            <a:r>
              <a:rPr lang="en-IN" altLang="en-US" sz="2000" dirty="0">
                <a:sym typeface="+mn-ea"/>
              </a:rPr>
              <a:t>. </a:t>
            </a:r>
          </a:p>
          <a:p>
            <a:pPr algn="l"/>
            <a:endParaRPr lang="en-US" sz="2000" dirty="0">
              <a:sym typeface="+mn-ea"/>
            </a:endParaRPr>
          </a:p>
          <a:p>
            <a:pPr algn="l"/>
            <a:r>
              <a:rPr lang="en-US" sz="2000" dirty="0">
                <a:sym typeface="+mn-ea"/>
              </a:rPr>
              <a:t>The most envious Ram </a:t>
            </a:r>
            <a:r>
              <a:rPr lang="en-US" sz="2000" dirty="0" err="1">
                <a:sym typeface="+mn-ea"/>
              </a:rPr>
              <a:t>Bharosa</a:t>
            </a:r>
            <a:r>
              <a:rPr lang="en-US" sz="2000" dirty="0">
                <a:sym typeface="+mn-ea"/>
              </a:rPr>
              <a:t> after his shameful act of stealing the umbrella started to feel adrift and disconcerting about his own mischievous act</a:t>
            </a:r>
            <a:r>
              <a:rPr lang="en-IN" altLang="en-US" sz="2000" dirty="0">
                <a:sym typeface="+mn-ea"/>
              </a:rPr>
              <a:t>.</a:t>
            </a:r>
          </a:p>
          <a:p>
            <a:pPr algn="l"/>
            <a:endParaRPr lang="en-IN" altLang="en-US" sz="2000" dirty="0"/>
          </a:p>
          <a:p>
            <a:pPr algn="l"/>
            <a:r>
              <a:rPr lang="en-IN" altLang="en-US" sz="2000" dirty="0">
                <a:sym typeface="+mn-ea"/>
              </a:rPr>
              <a:t>On the other hand little </a:t>
            </a:r>
            <a:r>
              <a:rPr lang="en-IN" altLang="en-US" sz="2000" dirty="0" err="1">
                <a:sym typeface="+mn-ea"/>
              </a:rPr>
              <a:t>Binya</a:t>
            </a:r>
            <a:r>
              <a:rPr lang="en-IN" altLang="en-US" sz="2000" dirty="0">
                <a:sym typeface="+mn-ea"/>
              </a:rPr>
              <a:t> is left in two minds. She started blaming herself for the plight of the shopkeeper Ram </a:t>
            </a:r>
            <a:r>
              <a:rPr lang="en-IN" altLang="en-US" sz="2000" dirty="0" err="1">
                <a:sym typeface="+mn-ea"/>
              </a:rPr>
              <a:t>Bharosa</a:t>
            </a:r>
            <a:r>
              <a:rPr lang="en-IN" altLang="en-US" sz="2000" dirty="0">
                <a:sym typeface="+mn-ea"/>
              </a:rPr>
              <a:t>.</a:t>
            </a:r>
            <a:endParaRPr lang="en-IN" altLang="en-US" sz="2000" dirty="0"/>
          </a:p>
        </p:txBody>
      </p:sp>
      <p:pic>
        <p:nvPicPr>
          <p:cNvPr id="5" name="Picture 4"/>
          <p:cNvPicPr>
            <a:picLocks noChangeAspect="1"/>
          </p:cNvPicPr>
          <p:nvPr/>
        </p:nvPicPr>
        <p:blipFill>
          <a:blip r:embed="rId2"/>
          <a:stretch>
            <a:fillRect/>
          </a:stretch>
        </p:blipFill>
        <p:spPr>
          <a:xfrm>
            <a:off x="7120890" y="917575"/>
            <a:ext cx="4092575" cy="4613275"/>
          </a:xfrm>
          <a:prstGeom prst="rect">
            <a:avLst/>
          </a:prstGeom>
        </p:spPr>
      </p:pic>
      <p:pic>
        <p:nvPicPr>
          <p:cNvPr id="6" name="Google Shape;77;p16"/>
          <p:cNvPicPr preferRelativeResize="0"/>
          <p:nvPr/>
        </p:nvPicPr>
        <p:blipFill rotWithShape="1">
          <a:blip r:embed="rId3" cstate="print"/>
          <a:srcRect/>
          <a:stretch>
            <a:fillRect/>
          </a:stretch>
        </p:blipFill>
        <p:spPr>
          <a:xfrm>
            <a:off x="10235387" y="204054"/>
            <a:ext cx="1643368" cy="815833"/>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playback (1).mp4">
            <a:hlinkClick r:id="" action="ppaction://media"/>
          </p:cNvPr>
          <p:cNvPicPr>
            <a:picLocks noRot="1" noChangeAspect="1"/>
          </p:cNvPicPr>
          <p:nvPr>
            <a:videoFile r:link="rId1"/>
          </p:nvPr>
        </p:nvPicPr>
        <p:blipFill>
          <a:blip r:embed="rId3"/>
          <a:stretch>
            <a:fillRect/>
          </a:stretch>
        </p:blipFill>
        <p:spPr>
          <a:xfrm>
            <a:off x="1959429" y="326571"/>
            <a:ext cx="7981405" cy="5986053"/>
          </a:xfrm>
          <a:prstGeom prst="rect">
            <a:avLst/>
          </a:prstGeom>
        </p:spPr>
      </p:pic>
      <p:sp>
        <p:nvSpPr>
          <p:cNvPr id="5" name="TextBox 4"/>
          <p:cNvSpPr txBox="1"/>
          <p:nvPr/>
        </p:nvSpPr>
        <p:spPr>
          <a:xfrm>
            <a:off x="1071155" y="6283234"/>
            <a:ext cx="5264331" cy="369332"/>
          </a:xfrm>
          <a:prstGeom prst="rect">
            <a:avLst/>
          </a:prstGeom>
          <a:noFill/>
        </p:spPr>
        <p:txBody>
          <a:bodyPr wrap="square" rtlCol="0">
            <a:spAutoFit/>
          </a:bodyPr>
          <a:lstStyle/>
          <a:p>
            <a:r>
              <a:rPr lang="en-US" dirty="0" smtClean="0"/>
              <a:t>https://www.youtube.com/watch?v=Sy7ybo68LDY</a:t>
            </a:r>
            <a:endParaRPr lang="en-US" dirty="0"/>
          </a:p>
        </p:txBody>
      </p:sp>
      <p:pic>
        <p:nvPicPr>
          <p:cNvPr id="6" name="Google Shape;77;p16"/>
          <p:cNvPicPr preferRelativeResize="0"/>
          <p:nvPr/>
        </p:nvPicPr>
        <p:blipFill rotWithShape="1">
          <a:blip r:embed="rId4" cstate="print"/>
          <a:srcRect/>
          <a:stretch>
            <a:fillRect/>
          </a:stretch>
        </p:blipFill>
        <p:spPr>
          <a:xfrm>
            <a:off x="10196198" y="256306"/>
            <a:ext cx="1643368" cy="815833"/>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sz="2800" b="1">
                <a:solidFill>
                  <a:srgbClr val="FF0000"/>
                </a:solidFill>
                <a:latin typeface="+mj-lt"/>
                <a:cs typeface="+mj-lt"/>
                <a:sym typeface="+mn-ea"/>
              </a:rPr>
              <a:t>SUMMARY</a:t>
            </a:r>
            <a:r>
              <a:rPr lang="en-IN" altLang="en-US">
                <a:solidFill>
                  <a:srgbClr val="FF0000"/>
                </a:solidFill>
                <a:sym typeface="+mn-ea"/>
              </a:rPr>
              <a:t/>
            </a:r>
            <a:br>
              <a:rPr lang="en-IN" altLang="en-US">
                <a:solidFill>
                  <a:srgbClr val="FF0000"/>
                </a:solidFill>
                <a:sym typeface="+mn-ea"/>
              </a:rPr>
            </a:br>
            <a:r>
              <a:rPr lang="en-IN" altLang="en-US" sz="2400">
                <a:solidFill>
                  <a:schemeClr val="tx1"/>
                </a:solidFill>
                <a:sym typeface="+mn-ea"/>
              </a:rPr>
              <a:t>Pg- 47-48</a:t>
            </a:r>
            <a:r>
              <a:rPr lang="en-IN" altLang="en-US">
                <a:solidFill>
                  <a:schemeClr val="tx1"/>
                </a:solidFill>
              </a:rPr>
              <a:t/>
            </a:r>
            <a:br>
              <a:rPr lang="en-IN" altLang="en-US">
                <a:solidFill>
                  <a:schemeClr val="tx1"/>
                </a:solidFill>
              </a:rPr>
            </a:br>
            <a:endParaRPr lang="en-US"/>
          </a:p>
        </p:txBody>
      </p:sp>
      <p:sp>
        <p:nvSpPr>
          <p:cNvPr id="3" name="Content Placeholder 2"/>
          <p:cNvSpPr>
            <a:spLocks noGrp="1"/>
          </p:cNvSpPr>
          <p:nvPr>
            <p:ph sz="half" idx="2"/>
          </p:nvPr>
        </p:nvSpPr>
        <p:spPr>
          <a:xfrm>
            <a:off x="6047740" y="786765"/>
            <a:ext cx="5181600" cy="5051425"/>
          </a:xfrm>
        </p:spPr>
        <p:txBody>
          <a:bodyPr>
            <a:normAutofit fontScale="92500" lnSpcReduction="20000"/>
          </a:bodyPr>
          <a:lstStyle/>
          <a:p>
            <a:pPr>
              <a:buFont typeface="Arial" panose="020B0604020202020204" pitchFamily="34" charset="0"/>
              <a:buChar char="•"/>
            </a:pPr>
            <a:endParaRPr lang="en-IN" altLang="en-US" sz="2135">
              <a:solidFill>
                <a:schemeClr val="tx1"/>
              </a:solidFill>
              <a:sym typeface="+mn-ea"/>
            </a:endParaRPr>
          </a:p>
          <a:p>
            <a:pPr>
              <a:buFont typeface="Arial" panose="020B0604020202020204" pitchFamily="34" charset="0"/>
              <a:buChar char="•"/>
            </a:pPr>
            <a:endParaRPr lang="en-IN" altLang="en-US" sz="2135">
              <a:solidFill>
                <a:schemeClr val="tx1"/>
              </a:solidFill>
              <a:sym typeface="+mn-ea"/>
            </a:endParaRPr>
          </a:p>
          <a:p>
            <a:pPr>
              <a:buFont typeface="Arial" panose="020B0604020202020204" pitchFamily="34" charset="0"/>
              <a:buChar char="•"/>
            </a:pPr>
            <a:r>
              <a:rPr lang="en-IN" altLang="en-US" sz="2135">
                <a:solidFill>
                  <a:schemeClr val="tx1"/>
                </a:solidFill>
                <a:sym typeface="+mn-ea"/>
              </a:rPr>
              <a:t>Ram is now remorseful of his actions and miserable.</a:t>
            </a:r>
            <a:endParaRPr lang="en-IN" altLang="en-US" sz="2135">
              <a:solidFill>
                <a:schemeClr val="tx1"/>
              </a:solidFill>
            </a:endParaRPr>
          </a:p>
          <a:p>
            <a:pPr>
              <a:buFont typeface="Arial" panose="020B0604020202020204" pitchFamily="34" charset="0"/>
              <a:buChar char="•"/>
            </a:pPr>
            <a:endParaRPr lang="en-US" sz="2135">
              <a:solidFill>
                <a:schemeClr val="tx1"/>
              </a:solidFill>
            </a:endParaRPr>
          </a:p>
          <a:p>
            <a:pPr>
              <a:buFont typeface="Arial" panose="020B0604020202020204" pitchFamily="34" charset="0"/>
              <a:buChar char="•"/>
            </a:pPr>
            <a:r>
              <a:rPr lang="en-US" sz="2135">
                <a:solidFill>
                  <a:schemeClr val="tx1"/>
                </a:solidFill>
              </a:rPr>
              <a:t>Seeing the plight of Ram Bharosa, Binya feels sympathy for him and decides to donate the umbrella to him. </a:t>
            </a:r>
          </a:p>
          <a:p>
            <a:pPr marL="114300" indent="0">
              <a:buFont typeface="Arial" panose="020B0604020202020204" pitchFamily="34" charset="0"/>
              <a:buNone/>
            </a:pPr>
            <a:endParaRPr lang="en-US" sz="2135">
              <a:solidFill>
                <a:schemeClr val="tx1"/>
              </a:solidFill>
            </a:endParaRPr>
          </a:p>
          <a:p>
            <a:pPr marL="114300" indent="0">
              <a:buFont typeface="Arial" panose="020B0604020202020204" pitchFamily="34" charset="0"/>
              <a:buNone/>
            </a:pPr>
            <a:endParaRPr lang="en-IN" altLang="en-US" sz="2135">
              <a:solidFill>
                <a:schemeClr val="tx1"/>
              </a:solidFill>
            </a:endParaRPr>
          </a:p>
          <a:p>
            <a:pPr>
              <a:buFont typeface="Arial" panose="020B0604020202020204" pitchFamily="34" charset="0"/>
              <a:buChar char="•"/>
            </a:pPr>
            <a:r>
              <a:rPr lang="en-IN" altLang="en-US" sz="2135">
                <a:solidFill>
                  <a:schemeClr val="tx1"/>
                </a:solidFill>
              </a:rPr>
              <a:t>When Ram Bharosa goes after Binya to return her the umbrella Binya politely denies to take it back saying "</a:t>
            </a:r>
            <a:r>
              <a:rPr lang="en-IN" altLang="en-US" sz="2135" b="1">
                <a:solidFill>
                  <a:schemeClr val="tx1"/>
                </a:solidFill>
              </a:rPr>
              <a:t>But an umbrella isn't everything</a:t>
            </a:r>
            <a:r>
              <a:rPr lang="en-IN" altLang="en-US" sz="2135">
                <a:solidFill>
                  <a:schemeClr val="tx1"/>
                </a:solidFill>
              </a:rPr>
              <a:t>”</a:t>
            </a:r>
          </a:p>
          <a:p>
            <a:pPr marL="114300" indent="0">
              <a:buFont typeface="Arial" panose="020B0604020202020204" pitchFamily="34" charset="0"/>
              <a:buNone/>
            </a:pPr>
            <a:endParaRPr lang="en-IN" altLang="en-US" sz="2135" b="1">
              <a:solidFill>
                <a:schemeClr val="tx1"/>
              </a:solidFill>
            </a:endParaRPr>
          </a:p>
          <a:p>
            <a:pPr marL="114300" indent="0">
              <a:buFont typeface="Arial" panose="020B0604020202020204" pitchFamily="34" charset="0"/>
              <a:buNone/>
            </a:pPr>
            <a:r>
              <a:rPr lang="en-IN" altLang="en-US" sz="2135" b="1">
                <a:solidFill>
                  <a:schemeClr val="tx1"/>
                </a:solidFill>
              </a:rPr>
              <a:t>		</a:t>
            </a:r>
          </a:p>
        </p:txBody>
      </p:sp>
      <p:pic>
        <p:nvPicPr>
          <p:cNvPr id="70" name="Google Shape;70;p15"/>
          <p:cNvPicPr preferRelativeResize="0"/>
          <p:nvPr/>
        </p:nvPicPr>
        <p:blipFill rotWithShape="1">
          <a:blip r:embed="rId2" cstate="print"/>
          <a:srcRect/>
          <a:stretch>
            <a:fillRect/>
          </a:stretch>
        </p:blipFill>
        <p:spPr>
          <a:xfrm>
            <a:off x="10331182" y="221471"/>
            <a:ext cx="1643368" cy="815833"/>
          </a:xfrm>
          <a:prstGeom prst="rect">
            <a:avLst/>
          </a:prstGeom>
          <a:noFill/>
          <a:ln>
            <a:noFill/>
          </a:ln>
        </p:spPr>
      </p:pic>
      <p:pic>
        <p:nvPicPr>
          <p:cNvPr id="101" name="Content Placeholder 100"/>
          <p:cNvPicPr>
            <a:picLocks noGrp="1"/>
          </p:cNvPicPr>
          <p:nvPr>
            <p:ph sz="half" idx="1"/>
          </p:nvPr>
        </p:nvPicPr>
        <p:blipFill>
          <a:blip r:embed="rId3"/>
          <a:stretch>
            <a:fillRect/>
          </a:stretch>
        </p:blipFill>
        <p:spPr>
          <a:xfrm>
            <a:off x="838200" y="1236345"/>
            <a:ext cx="4716145" cy="4940935"/>
          </a:xfrm>
          <a:prstGeom prst="rect">
            <a:avLst/>
          </a:prstGeom>
          <a:noFill/>
          <a:ln w="9525">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347913"/>
            <a:ext cx="9144000" cy="2387600"/>
          </a:xfrm>
        </p:spPr>
        <p:txBody>
          <a:bodyPr>
            <a:noAutofit/>
          </a:bodyPr>
          <a:lstStyle/>
          <a:p>
            <a:r>
              <a:rPr lang="en-IN" altLang="en-US" sz="4400" b="1" dirty="0">
                <a:solidFill>
                  <a:srgbClr val="FF0000"/>
                </a:solidFill>
                <a:latin typeface="Calibri" panose="020F0502020204030204" charset="0"/>
                <a:cs typeface="Calibri" panose="020F0502020204030204" charset="0"/>
              </a:rPr>
              <a:t>Relate to the video you watched last class.</a:t>
            </a:r>
            <a:br>
              <a:rPr lang="en-IN" altLang="en-US" sz="4400" b="1" dirty="0">
                <a:solidFill>
                  <a:srgbClr val="FF0000"/>
                </a:solidFill>
                <a:latin typeface="Calibri" panose="020F0502020204030204" charset="0"/>
                <a:cs typeface="Calibri" panose="020F0502020204030204" charset="0"/>
              </a:rPr>
            </a:br>
            <a:r>
              <a:rPr lang="en-IN" altLang="en-US" sz="4400" b="1" dirty="0" smtClean="0">
                <a:solidFill>
                  <a:srgbClr val="FF0000"/>
                </a:solidFill>
                <a:latin typeface="Calibri" panose="020F0502020204030204" charset="0"/>
                <a:cs typeface="Calibri" panose="020F0502020204030204" charset="0"/>
              </a:rPr>
              <a:t>Which thing acts </a:t>
            </a:r>
            <a:r>
              <a:rPr lang="en-IN" altLang="en-US" sz="4400" b="1" dirty="0">
                <a:solidFill>
                  <a:srgbClr val="FF0000"/>
                </a:solidFill>
                <a:latin typeface="Calibri" panose="020F0502020204030204" charset="0"/>
                <a:cs typeface="Calibri" panose="020F0502020204030204" charset="0"/>
              </a:rPr>
              <a:t>as the ‘banana’ for </a:t>
            </a:r>
            <a:r>
              <a:rPr lang="en-IN" altLang="en-US" sz="4400" b="1" dirty="0" smtClean="0">
                <a:solidFill>
                  <a:srgbClr val="FF0000"/>
                </a:solidFill>
                <a:latin typeface="Calibri" panose="020F0502020204030204" charset="0"/>
                <a:cs typeface="Calibri" panose="020F0502020204030204" charset="0"/>
              </a:rPr>
              <a:t>Ram </a:t>
            </a:r>
            <a:r>
              <a:rPr lang="en-IN" altLang="en-US" sz="4400" b="1" dirty="0" err="1" smtClean="0">
                <a:solidFill>
                  <a:srgbClr val="FF0000"/>
                </a:solidFill>
                <a:latin typeface="Calibri" panose="020F0502020204030204" charset="0"/>
                <a:cs typeface="Calibri" panose="020F0502020204030204" charset="0"/>
              </a:rPr>
              <a:t>Bharosa</a:t>
            </a:r>
            <a:r>
              <a:rPr lang="en-IN" altLang="en-US" sz="4400" b="1" dirty="0" smtClean="0">
                <a:solidFill>
                  <a:srgbClr val="FF0000"/>
                </a:solidFill>
                <a:latin typeface="Calibri" panose="020F0502020204030204" charset="0"/>
                <a:cs typeface="Calibri" panose="020F0502020204030204" charset="0"/>
              </a:rPr>
              <a:t>?</a:t>
            </a:r>
            <a:endParaRPr lang="en-IN" altLang="en-US" sz="4400" b="1" dirty="0">
              <a:solidFill>
                <a:srgbClr val="FF0000"/>
              </a:solidFill>
              <a:latin typeface="Calibri" panose="020F0502020204030204" charset="0"/>
              <a:cs typeface="Calibri" panose="020F0502020204030204" charset="0"/>
            </a:endParaRPr>
          </a:p>
        </p:txBody>
      </p:sp>
      <p:pic>
        <p:nvPicPr>
          <p:cNvPr id="3" name="Google Shape;77;p16"/>
          <p:cNvPicPr preferRelativeResize="0"/>
          <p:nvPr/>
        </p:nvPicPr>
        <p:blipFill rotWithShape="1">
          <a:blip r:embed="rId2" cstate="print"/>
          <a:srcRect/>
          <a:stretch>
            <a:fillRect/>
          </a:stretch>
        </p:blipFill>
        <p:spPr>
          <a:xfrm>
            <a:off x="10117821" y="243244"/>
            <a:ext cx="1643368" cy="8158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63" y="906875"/>
            <a:ext cx="11360800" cy="763600"/>
          </a:xfrm>
        </p:spPr>
        <p:txBody>
          <a:bodyPr/>
          <a:lstStyle/>
          <a:p>
            <a:r>
              <a:rPr lang="en-IN" altLang="en-US" sz="3200" b="1" dirty="0">
                <a:solidFill>
                  <a:srgbClr val="FF0000"/>
                </a:solidFill>
              </a:rPr>
              <a:t>IN A </a:t>
            </a:r>
            <a:r>
              <a:rPr lang="en-IN" altLang="en-US" sz="2800" b="1" dirty="0">
                <a:solidFill>
                  <a:srgbClr val="FF0000"/>
                </a:solidFill>
              </a:rPr>
              <a:t>NUTSHELL </a:t>
            </a:r>
          </a:p>
        </p:txBody>
      </p:sp>
      <p:sp>
        <p:nvSpPr>
          <p:cNvPr id="3" name="Text Placeholder 2"/>
          <p:cNvSpPr>
            <a:spLocks noGrp="1"/>
          </p:cNvSpPr>
          <p:nvPr>
            <p:ph type="body" idx="1"/>
          </p:nvPr>
        </p:nvSpPr>
        <p:spPr>
          <a:xfrm>
            <a:off x="182880" y="1264920"/>
            <a:ext cx="8243147" cy="4970780"/>
          </a:xfrm>
        </p:spPr>
        <p:txBody>
          <a:bodyPr/>
          <a:lstStyle/>
          <a:p>
            <a:pPr marL="285750" marR="0" lvl="0" indent="-285750" algn="l" rtl="0">
              <a:lnSpc>
                <a:spcPct val="100000"/>
              </a:lnSpc>
              <a:spcBef>
                <a:spcPts val="0"/>
              </a:spcBef>
              <a:spcAft>
                <a:spcPts val="0"/>
              </a:spcAft>
              <a:buClr>
                <a:srgbClr val="000000"/>
              </a:buClr>
              <a:buSzPts val="1400"/>
              <a:buFont typeface="Wingdings" panose="05000000000000000000" charset="0"/>
              <a:buChar char="§"/>
            </a:pPr>
            <a:r>
              <a:rPr lang="en-IN" sz="2000">
                <a:solidFill>
                  <a:srgbClr val="000000"/>
                </a:solidFill>
                <a:latin typeface="Calibri" panose="020F0502020204030204"/>
                <a:ea typeface="Calibri" panose="020F0502020204030204"/>
                <a:cs typeface="Calibri" panose="020F0502020204030204"/>
                <a:sym typeface="Calibri" panose="020F0502020204030204"/>
              </a:rPr>
              <a:t>T</a:t>
            </a:r>
            <a:r>
              <a:rPr sz="2000">
                <a:solidFill>
                  <a:srgbClr val="000000"/>
                </a:solidFill>
                <a:latin typeface="Calibri" panose="020F0502020204030204"/>
                <a:ea typeface="Calibri" panose="020F0502020204030204"/>
                <a:cs typeface="Calibri" panose="020F0502020204030204"/>
                <a:sym typeface="Calibri" panose="020F0502020204030204"/>
              </a:rPr>
              <a:t>he lead character Binya – a small girl from hills. She stumbles upon some picnickers from the plains </a:t>
            </a:r>
            <a:r>
              <a:rPr lang="en-IN" sz="2000">
                <a:solidFill>
                  <a:srgbClr val="000000"/>
                </a:solidFill>
                <a:latin typeface="Calibri" panose="020F0502020204030204"/>
                <a:ea typeface="Calibri" panose="020F0502020204030204"/>
                <a:cs typeface="Calibri" panose="020F0502020204030204"/>
                <a:sym typeface="Calibri" panose="020F0502020204030204"/>
              </a:rPr>
              <a:t>. On their request, </a:t>
            </a:r>
            <a:r>
              <a:rPr sz="2000">
                <a:solidFill>
                  <a:srgbClr val="000000"/>
                </a:solidFill>
                <a:latin typeface="Calibri" panose="020F0502020204030204"/>
                <a:ea typeface="Calibri" panose="020F0502020204030204"/>
                <a:cs typeface="Calibri" panose="020F0502020204030204"/>
                <a:sym typeface="Calibri" panose="020F0502020204030204"/>
              </a:rPr>
              <a:t>she gives up her tiger-claw to them in the exchange of the blue umbrella.</a:t>
            </a:r>
            <a:endParaRPr sz="200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200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sz="2000">
                <a:solidFill>
                  <a:srgbClr val="000000"/>
                </a:solidFill>
                <a:latin typeface="Calibri" panose="020F0502020204030204"/>
                <a:ea typeface="Calibri" panose="020F0502020204030204"/>
                <a:cs typeface="Calibri" panose="020F0502020204030204"/>
                <a:sym typeface="Calibri" panose="020F0502020204030204"/>
              </a:rPr>
              <a:t>Lat</a:t>
            </a:r>
            <a:r>
              <a:rPr lang="en-IN" sz="2000">
                <a:solidFill>
                  <a:srgbClr val="000000"/>
                </a:solidFill>
                <a:latin typeface="Calibri" panose="020F0502020204030204"/>
                <a:ea typeface="Calibri" panose="020F0502020204030204"/>
                <a:cs typeface="Calibri" panose="020F0502020204030204"/>
                <a:sym typeface="Calibri" panose="020F0502020204030204"/>
              </a:rPr>
              <a:t>er</a:t>
            </a:r>
            <a:r>
              <a:rPr sz="2000">
                <a:solidFill>
                  <a:srgbClr val="000000"/>
                </a:solidFill>
                <a:latin typeface="Calibri" panose="020F0502020204030204"/>
                <a:ea typeface="Calibri" panose="020F0502020204030204"/>
                <a:cs typeface="Calibri" panose="020F0502020204030204"/>
                <a:sym typeface="Calibri" panose="020F0502020204030204"/>
              </a:rPr>
              <a:t> the blue umbrella becomes a thing of envy for ordinary and unpretentious villagers, the greedy Ram Bharosa (the shopkeeper) takes possession of her umbrella by unethical ways.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sz="200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sz="2000">
                <a:solidFill>
                  <a:srgbClr val="000000"/>
                </a:solidFill>
                <a:latin typeface="Calibri" panose="020F0502020204030204"/>
                <a:ea typeface="Calibri" panose="020F0502020204030204"/>
                <a:cs typeface="Calibri" panose="020F0502020204030204"/>
                <a:sym typeface="Calibri" panose="020F0502020204030204"/>
              </a:rPr>
              <a:t>This act slanders his image and as a result people stop coming to or entertaining him – this further cause loss in his business. Unable to stand the agony of his loss, Binya officially gives her umbrella to him to save him from the loss he is suffering. </a:t>
            </a:r>
            <a:endParaRPr sz="200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114300" indent="0">
              <a:buNone/>
            </a:pPr>
            <a:endParaRPr lang="en-US" sz="2000"/>
          </a:p>
          <a:p>
            <a:pPr marL="114300" indent="0">
              <a:buNone/>
            </a:pPr>
            <a:r>
              <a:rPr lang="en-IN" altLang="en-US" sz="2000" b="1">
                <a:sym typeface="+mn-ea"/>
              </a:rPr>
              <a:t>Homework- Reading C</a:t>
            </a:r>
            <a:endParaRPr lang="en-IN" altLang="en-US" sz="2000" b="1">
              <a:solidFill>
                <a:schemeClr val="tx1"/>
              </a:solidFill>
            </a:endParaRPr>
          </a:p>
          <a:p>
            <a:pPr marL="114300" indent="0">
              <a:buNone/>
            </a:pPr>
            <a:endParaRPr lang="en-US" sz="2000"/>
          </a:p>
        </p:txBody>
      </p:sp>
      <p:pic>
        <p:nvPicPr>
          <p:cNvPr id="4" name="Picture 3"/>
          <p:cNvPicPr>
            <a:picLocks noChangeAspect="1"/>
          </p:cNvPicPr>
          <p:nvPr/>
        </p:nvPicPr>
        <p:blipFill>
          <a:blip r:embed="rId2"/>
          <a:stretch>
            <a:fillRect/>
          </a:stretch>
        </p:blipFill>
        <p:spPr>
          <a:xfrm>
            <a:off x="8549640" y="562187"/>
            <a:ext cx="3477260" cy="5672667"/>
          </a:xfrm>
          <a:prstGeom prst="rect">
            <a:avLst/>
          </a:prstGeom>
        </p:spPr>
      </p:pic>
      <p:pic>
        <p:nvPicPr>
          <p:cNvPr id="5" name="Google Shape;77;p16"/>
          <p:cNvPicPr preferRelativeResize="0"/>
          <p:nvPr/>
        </p:nvPicPr>
        <p:blipFill rotWithShape="1">
          <a:blip r:embed="rId3" cstate="print"/>
          <a:srcRect/>
          <a:stretch>
            <a:fillRect/>
          </a:stretch>
        </p:blipFill>
        <p:spPr>
          <a:xfrm>
            <a:off x="10548632" y="164866"/>
            <a:ext cx="1643368" cy="815833"/>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p14:dur="500">
        <p:wedge/>
      </p:transition>
    </mc:Choice>
    <mc:Fallback>
      <p:transition>
        <p:wedg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446</Words>
  <Application>WPS Presentation</Application>
  <PresentationFormat>Custom</PresentationFormat>
  <Paragraphs>62</Paragraphs>
  <Slides>11</Slides>
  <Notes>2</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Pre-existing knowledge</vt:lpstr>
      <vt:lpstr>Learning Outcomes</vt:lpstr>
      <vt:lpstr>Slide 4</vt:lpstr>
      <vt:lpstr>SUMMARY Pg- 46</vt:lpstr>
      <vt:lpstr>Slide 6</vt:lpstr>
      <vt:lpstr>SUMMARY Pg- 47-48 </vt:lpstr>
      <vt:lpstr>Relate to the video you watched last class. Which thing acts as the ‘banana’ for Ram Bharosa?</vt:lpstr>
      <vt:lpstr>IN A NUTSHELL </vt:lpstr>
      <vt:lpstr>TEST YOUR UNDERSTANDNG</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HP</cp:lastModifiedBy>
  <cp:revision>21</cp:revision>
  <dcterms:created xsi:type="dcterms:W3CDTF">2021-09-22T16:43:00Z</dcterms:created>
  <dcterms:modified xsi:type="dcterms:W3CDTF">2021-12-18T06:21:48Z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FD2D07E5D6F54391A35FB192B82F933B</vt:lpwstr>
  </property>
  <property fmtid="{D5CDD505-2E9C-101B-9397-08002B2CF9AE}" pid="3" name="KSOProductBuildVer">
    <vt:lpwstr>1033-11.2.0.10258</vt:lpwstr>
  </property>
</Properties>
</file>