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2189" y="1375409"/>
            <a:ext cx="7119620" cy="17805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867535"/>
            <a:ext cx="8072119" cy="4476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Relationship Id="rId12" Type="http://schemas.openxmlformats.org/officeDocument/2006/relationships/image" Target="../media/image13.png"/><Relationship Id="rId13" Type="http://schemas.openxmlformats.org/officeDocument/2006/relationships/image" Target="../media/image14.jpg"/><Relationship Id="rId14" Type="http://schemas.openxmlformats.org/officeDocument/2006/relationships/image" Target="../media/image1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6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7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8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9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0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407793"/>
            <a:ext cx="3060700" cy="231140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dirty="0" sz="2500" spc="-10" b="1">
                <a:latin typeface="Calibri"/>
                <a:cs typeface="Calibri"/>
              </a:rPr>
              <a:t>STD-IX</a:t>
            </a:r>
            <a:endParaRPr sz="2500">
              <a:latin typeface="Calibri"/>
              <a:cs typeface="Calibri"/>
            </a:endParaRPr>
          </a:p>
          <a:p>
            <a:pPr marL="12700" marR="180340">
              <a:lnSpc>
                <a:spcPct val="120000"/>
              </a:lnSpc>
            </a:pPr>
            <a:r>
              <a:rPr dirty="0" sz="2500" spc="-10" b="1">
                <a:latin typeface="Calibri"/>
                <a:cs typeface="Calibri"/>
              </a:rPr>
              <a:t>SUBJECT- </a:t>
            </a:r>
            <a:r>
              <a:rPr dirty="0" sz="2500" spc="-25" b="1">
                <a:latin typeface="Calibri"/>
                <a:cs typeface="Calibri"/>
              </a:rPr>
              <a:t>LITERATURE </a:t>
            </a:r>
            <a:r>
              <a:rPr dirty="0" sz="2500" spc="-555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CHAPTER - 3</a:t>
            </a:r>
            <a:endParaRPr sz="25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</a:pPr>
            <a:r>
              <a:rPr dirty="0" sz="2500" spc="-15" b="1">
                <a:latin typeface="Calibri"/>
                <a:cs typeface="Calibri"/>
              </a:rPr>
              <a:t>TOPIC- </a:t>
            </a:r>
            <a:r>
              <a:rPr dirty="0" sz="2500" spc="-5" b="1">
                <a:latin typeface="Calibri"/>
                <a:cs typeface="Calibri"/>
              </a:rPr>
              <a:t>THE </a:t>
            </a:r>
            <a:r>
              <a:rPr dirty="0" sz="2500" b="1">
                <a:latin typeface="Calibri"/>
                <a:cs typeface="Calibri"/>
              </a:rPr>
              <a:t>LITTLE </a:t>
            </a:r>
            <a:r>
              <a:rPr dirty="0" sz="2500" spc="-5" b="1">
                <a:latin typeface="Calibri"/>
                <a:cs typeface="Calibri"/>
              </a:rPr>
              <a:t>GIRL </a:t>
            </a:r>
            <a:r>
              <a:rPr dirty="0" sz="2500" spc="-560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PERIOD-4</a:t>
            </a:r>
            <a:endParaRPr sz="25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61833" y="1632849"/>
              <a:ext cx="1330319" cy="27719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399" y="457199"/>
              <a:ext cx="1578864" cy="7833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4800" y="4648200"/>
              <a:ext cx="8610600" cy="19050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0" rIns="0" bIns="0" rtlCol="0" vert="horz">
            <a:spAutoFit/>
          </a:bodyPr>
          <a:lstStyle/>
          <a:p>
            <a:pPr algn="ctr" marR="872490">
              <a:lnSpc>
                <a:spcPct val="100000"/>
              </a:lnSpc>
              <a:spcBef>
                <a:spcPts val="1250"/>
              </a:spcBef>
            </a:pPr>
            <a:r>
              <a:rPr dirty="0" spc="-5"/>
              <a:t>THANK</a:t>
            </a:r>
            <a:r>
              <a:rPr dirty="0" spc="-40"/>
              <a:t> </a:t>
            </a:r>
            <a:r>
              <a:rPr dirty="0" spc="-65"/>
              <a:t>YOU</a:t>
            </a:r>
          </a:p>
          <a:p>
            <a:pPr algn="ctr">
              <a:lnSpc>
                <a:spcPct val="100000"/>
              </a:lnSpc>
              <a:spcBef>
                <a:spcPts val="1150"/>
              </a:spcBef>
            </a:pPr>
            <a:r>
              <a:rPr dirty="0" spc="-5"/>
              <a:t>ODM</a:t>
            </a:r>
            <a:r>
              <a:rPr dirty="0" spc="-30"/>
              <a:t> </a:t>
            </a:r>
            <a:r>
              <a:rPr dirty="0" spc="-40"/>
              <a:t>EDUCATIONAL</a:t>
            </a:r>
            <a:r>
              <a:rPr dirty="0" spc="-20"/>
              <a:t> </a:t>
            </a:r>
            <a:r>
              <a:rPr dirty="0" spc="-15"/>
              <a:t>GROUP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15000" y="45720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0" y="4876800"/>
            <a:ext cx="2286000" cy="1143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35940" y="4939029"/>
            <a:ext cx="2959735" cy="12439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4000" spc="-65">
                <a:solidFill>
                  <a:srgbClr val="FF0000"/>
                </a:solidFill>
                <a:latin typeface="Calibri"/>
                <a:cs typeface="Calibri"/>
              </a:rPr>
              <a:t>BY </a:t>
            </a:r>
            <a:r>
              <a:rPr dirty="0" sz="4000" spc="-40">
                <a:solidFill>
                  <a:srgbClr val="FF0000"/>
                </a:solidFill>
                <a:latin typeface="Calibri"/>
                <a:cs typeface="Calibri"/>
              </a:rPr>
              <a:t>KATHERINE </a:t>
            </a:r>
            <a:r>
              <a:rPr dirty="0" sz="4000" spc="-89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spc="-5">
                <a:solidFill>
                  <a:srgbClr val="FF0000"/>
                </a:solidFill>
                <a:latin typeface="Calibri"/>
                <a:cs typeface="Calibri"/>
              </a:rPr>
              <a:t>MANSFIELD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2620" y="817562"/>
              <a:ext cx="346697" cy="4572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9424" y="815022"/>
              <a:ext cx="333908" cy="45973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56677" y="817562"/>
              <a:ext cx="262890" cy="45466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46365" y="815022"/>
              <a:ext cx="1097811" cy="45973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984285" y="815022"/>
              <a:ext cx="246911" cy="45783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272472" y="817562"/>
              <a:ext cx="262889" cy="45466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68051" y="1634172"/>
              <a:ext cx="375241" cy="46608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27749" y="1637982"/>
              <a:ext cx="80008" cy="45973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200492" y="1640522"/>
              <a:ext cx="311391" cy="45720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572680" y="1637982"/>
              <a:ext cx="246911" cy="45783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09599" y="2566416"/>
              <a:ext cx="2648712" cy="1723643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269991" y="650748"/>
              <a:ext cx="3113532" cy="3956304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40409"/>
            <a:ext cx="64376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EXPECTED</a:t>
            </a:r>
            <a:r>
              <a:rPr dirty="0" sz="3600" spc="-40"/>
              <a:t> </a:t>
            </a:r>
            <a:r>
              <a:rPr dirty="0" sz="3600" spc="-10"/>
              <a:t>LEARNING</a:t>
            </a:r>
            <a:r>
              <a:rPr dirty="0" sz="3600" spc="-40"/>
              <a:t> </a:t>
            </a:r>
            <a:r>
              <a:rPr dirty="0" sz="3600" spc="-20"/>
              <a:t>OUTCOMES: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450850" y="1760854"/>
            <a:ext cx="7931150" cy="4676140"/>
            <a:chOff x="450850" y="1760854"/>
            <a:chExt cx="7931150" cy="46761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0850" y="1760854"/>
              <a:ext cx="5431155" cy="4676140"/>
            </a:xfrm>
            <a:custGeom>
              <a:avLst/>
              <a:gdLst/>
              <a:ahLst/>
              <a:cxnLst/>
              <a:rect l="l" t="t" r="r" b="b"/>
              <a:pathLst>
                <a:path w="5431155" h="4676140">
                  <a:moveTo>
                    <a:pt x="5431155" y="6350"/>
                  </a:moveTo>
                  <a:lnTo>
                    <a:pt x="5424805" y="6350"/>
                  </a:lnTo>
                  <a:lnTo>
                    <a:pt x="5424805" y="0"/>
                  </a:lnTo>
                  <a:lnTo>
                    <a:pt x="5418455" y="0"/>
                  </a:lnTo>
                  <a:lnTo>
                    <a:pt x="5418455" y="12700"/>
                  </a:lnTo>
                  <a:lnTo>
                    <a:pt x="5418455" y="2331720"/>
                  </a:lnTo>
                  <a:lnTo>
                    <a:pt x="5418455" y="2344420"/>
                  </a:lnTo>
                  <a:lnTo>
                    <a:pt x="5418455" y="4663440"/>
                  </a:lnTo>
                  <a:lnTo>
                    <a:pt x="12700" y="4663440"/>
                  </a:lnTo>
                  <a:lnTo>
                    <a:pt x="12700" y="2344420"/>
                  </a:lnTo>
                  <a:lnTo>
                    <a:pt x="5418455" y="2344420"/>
                  </a:lnTo>
                  <a:lnTo>
                    <a:pt x="5418455" y="2331720"/>
                  </a:lnTo>
                  <a:lnTo>
                    <a:pt x="12700" y="2331720"/>
                  </a:lnTo>
                  <a:lnTo>
                    <a:pt x="12700" y="12700"/>
                  </a:lnTo>
                  <a:lnTo>
                    <a:pt x="5418455" y="12700"/>
                  </a:lnTo>
                  <a:lnTo>
                    <a:pt x="5418455" y="0"/>
                  </a:lnTo>
                  <a:lnTo>
                    <a:pt x="6350" y="0"/>
                  </a:lnTo>
                  <a:lnTo>
                    <a:pt x="6350" y="6350"/>
                  </a:lnTo>
                  <a:lnTo>
                    <a:pt x="0" y="6350"/>
                  </a:lnTo>
                  <a:lnTo>
                    <a:pt x="0" y="4669790"/>
                  </a:lnTo>
                  <a:lnTo>
                    <a:pt x="6350" y="4669790"/>
                  </a:lnTo>
                  <a:lnTo>
                    <a:pt x="6350" y="4676140"/>
                  </a:lnTo>
                  <a:lnTo>
                    <a:pt x="5424805" y="4676140"/>
                  </a:lnTo>
                  <a:lnTo>
                    <a:pt x="5424805" y="4669790"/>
                  </a:lnTo>
                  <a:lnTo>
                    <a:pt x="5431155" y="4669790"/>
                  </a:lnTo>
                  <a:lnTo>
                    <a:pt x="5431155" y="63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508000" y="1798319"/>
            <a:ext cx="5203190" cy="424688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1800" spc="-5">
                <a:latin typeface="Calibri"/>
                <a:cs typeface="Calibri"/>
              </a:rPr>
              <a:t>GENERAL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concept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Being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acquainted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with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author’s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biography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idea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Appreciate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language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prose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Developing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LSRW </a:t>
            </a:r>
            <a:r>
              <a:rPr dirty="0" sz="1800" spc="-5"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Symbol"/>
              <a:buChar char=""/>
            </a:pPr>
            <a:endParaRPr sz="3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Calibri"/>
                <a:cs typeface="Calibri"/>
              </a:rPr>
              <a:t>SPECIFIC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OBJECTIVES/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EXTENDED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concept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Being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acquainted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with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author’s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biography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idea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Appreciate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language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prose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Developing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LSRW </a:t>
            </a:r>
            <a:r>
              <a:rPr dirty="0" sz="1800" spc="-5"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9744" y="740409"/>
            <a:ext cx="26403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THE</a:t>
            </a:r>
            <a:r>
              <a:rPr dirty="0" sz="3600" spc="-70"/>
              <a:t> </a:t>
            </a:r>
            <a:r>
              <a:rPr dirty="0" sz="3600" spc="-15"/>
              <a:t>AUTHOR: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99744" y="1649095"/>
            <a:ext cx="4314825" cy="38658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429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Katherine </a:t>
            </a:r>
            <a:r>
              <a:rPr dirty="0" sz="1800" spc="-5">
                <a:latin typeface="Calibri"/>
                <a:cs typeface="Calibri"/>
              </a:rPr>
              <a:t>Mansfield, </a:t>
            </a:r>
            <a:r>
              <a:rPr dirty="0" sz="1800" spc="-10">
                <a:latin typeface="Calibri"/>
                <a:cs typeface="Calibri"/>
              </a:rPr>
              <a:t>pseudonym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Kathleen </a:t>
            </a:r>
            <a:r>
              <a:rPr dirty="0" sz="1800" spc="-5">
                <a:latin typeface="Calibri"/>
                <a:cs typeface="Calibri"/>
              </a:rPr>
              <a:t> Mansfield Beauchamp,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married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name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Kathleen </a:t>
            </a:r>
            <a:r>
              <a:rPr dirty="0" sz="1800" spc="-5">
                <a:latin typeface="Calibri"/>
                <a:cs typeface="Calibri"/>
              </a:rPr>
              <a:t>Mansfield </a:t>
            </a:r>
            <a:r>
              <a:rPr dirty="0" sz="1800" spc="-25">
                <a:latin typeface="Calibri"/>
                <a:cs typeface="Calibri"/>
              </a:rPr>
              <a:t>Murry,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(born </a:t>
            </a:r>
            <a:r>
              <a:rPr dirty="0" sz="1800" spc="-10">
                <a:latin typeface="Calibri"/>
                <a:cs typeface="Calibri"/>
              </a:rPr>
              <a:t>October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14,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1888, </a:t>
            </a:r>
            <a:r>
              <a:rPr dirty="0" sz="1800" spc="-15">
                <a:latin typeface="Calibri"/>
                <a:cs typeface="Calibri"/>
              </a:rPr>
              <a:t>Wellington,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New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Zealand—died</a:t>
            </a:r>
            <a:r>
              <a:rPr dirty="0" sz="1800" spc="-5">
                <a:latin typeface="Calibri"/>
                <a:cs typeface="Calibri"/>
              </a:rPr>
              <a:t> January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9,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1923, </a:t>
            </a:r>
            <a:r>
              <a:rPr dirty="0" sz="1800" spc="-10">
                <a:latin typeface="Calibri"/>
                <a:cs typeface="Calibri"/>
              </a:rPr>
              <a:t>Gurdjieff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Institute, </a:t>
            </a:r>
            <a:r>
              <a:rPr dirty="0" sz="1800" spc="-5">
                <a:latin typeface="Calibri"/>
                <a:cs typeface="Calibri"/>
              </a:rPr>
              <a:t>near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Fontainebleau,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France),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New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Zealand-born </a:t>
            </a:r>
            <a:r>
              <a:rPr dirty="0" sz="1800" spc="-5">
                <a:latin typeface="Calibri"/>
                <a:cs typeface="Calibri"/>
              </a:rPr>
              <a:t> English</a:t>
            </a:r>
            <a:r>
              <a:rPr dirty="0" sz="1800" spc="-10">
                <a:latin typeface="Calibri"/>
                <a:cs typeface="Calibri"/>
              </a:rPr>
              <a:t> master</a:t>
            </a:r>
            <a:r>
              <a:rPr dirty="0" sz="1800">
                <a:latin typeface="Calibri"/>
                <a:cs typeface="Calibri"/>
              </a:rPr>
              <a:t> 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short </a:t>
            </a:r>
            <a:r>
              <a:rPr dirty="0" sz="1800" spc="-30">
                <a:latin typeface="Calibri"/>
                <a:cs typeface="Calibri"/>
              </a:rPr>
              <a:t>story,</a:t>
            </a:r>
            <a:r>
              <a:rPr dirty="0" sz="1800" spc="-5">
                <a:latin typeface="Calibri"/>
                <a:cs typeface="Calibri"/>
              </a:rPr>
              <a:t> who </a:t>
            </a:r>
            <a:r>
              <a:rPr dirty="0" sz="1800" spc="-10">
                <a:latin typeface="Calibri"/>
                <a:cs typeface="Calibri"/>
              </a:rPr>
              <a:t>evolved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distinctive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style with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many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overtones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poetry.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delicate stories, focused</a:t>
            </a:r>
            <a:r>
              <a:rPr dirty="0" sz="1800" spc="-5">
                <a:latin typeface="Calibri"/>
                <a:cs typeface="Calibri"/>
              </a:rPr>
              <a:t> upon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psychological </a:t>
            </a:r>
            <a:r>
              <a:rPr dirty="0" sz="1800" spc="-5">
                <a:latin typeface="Calibri"/>
                <a:cs typeface="Calibri"/>
              </a:rPr>
              <a:t>conflicts, </a:t>
            </a:r>
            <a:r>
              <a:rPr dirty="0" sz="1800" spc="-15">
                <a:latin typeface="Calibri"/>
                <a:cs typeface="Calibri"/>
              </a:rPr>
              <a:t>have </a:t>
            </a:r>
            <a:r>
              <a:rPr dirty="0" sz="1800" spc="-5">
                <a:latin typeface="Calibri"/>
                <a:cs typeface="Calibri"/>
              </a:rPr>
              <a:t>an obliqueness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narration </a:t>
            </a:r>
            <a:r>
              <a:rPr dirty="0" sz="1800" spc="-5">
                <a:latin typeface="Calibri"/>
                <a:cs typeface="Calibri"/>
              </a:rPr>
              <a:t>and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subtlety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observation that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reveal</a:t>
            </a:r>
            <a:r>
              <a:rPr dirty="0" sz="1800" spc="-5">
                <a:latin typeface="Calibri"/>
                <a:cs typeface="Calibri"/>
              </a:rPr>
              <a:t> the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influence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Anton </a:t>
            </a:r>
            <a:r>
              <a:rPr dirty="0" sz="1800" spc="-25">
                <a:latin typeface="Calibri"/>
                <a:cs typeface="Calibri"/>
              </a:rPr>
              <a:t>Chekhov.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She,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in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turn, had much influence </a:t>
            </a:r>
            <a:r>
              <a:rPr dirty="0" sz="1800">
                <a:latin typeface="Calibri"/>
                <a:cs typeface="Calibri"/>
              </a:rPr>
              <a:t>on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development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short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story</a:t>
            </a:r>
            <a:r>
              <a:rPr dirty="0" sz="1800" spc="-5">
                <a:latin typeface="Calibri"/>
                <a:cs typeface="Calibri"/>
              </a:rPr>
              <a:t> as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form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literature.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53811" y="1219200"/>
              <a:ext cx="3410712" cy="331317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8950" y="740409"/>
            <a:ext cx="42970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THEME</a:t>
            </a:r>
            <a:r>
              <a:rPr dirty="0" sz="3600" spc="-30"/>
              <a:t> </a:t>
            </a:r>
            <a:r>
              <a:rPr dirty="0" sz="3600"/>
              <a:t>OF</a:t>
            </a:r>
            <a:r>
              <a:rPr dirty="0" sz="3600" spc="-30"/>
              <a:t> </a:t>
            </a:r>
            <a:r>
              <a:rPr dirty="0" sz="3600" spc="-5"/>
              <a:t>THE</a:t>
            </a:r>
            <a:r>
              <a:rPr dirty="0" sz="3600" spc="-25"/>
              <a:t> </a:t>
            </a:r>
            <a:r>
              <a:rPr dirty="0" sz="3600" spc="-40"/>
              <a:t>STORY: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99744" y="1649095"/>
            <a:ext cx="4308475" cy="4414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429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Calibri"/>
                <a:cs typeface="Calibri"/>
              </a:rPr>
              <a:t>The main theme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story </a:t>
            </a:r>
            <a:r>
              <a:rPr dirty="0" sz="1800">
                <a:latin typeface="Calibri"/>
                <a:cs typeface="Calibri"/>
              </a:rPr>
              <a:t>is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relationship between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parents</a:t>
            </a:r>
            <a:r>
              <a:rPr dirty="0" sz="1800" spc="-5">
                <a:latin typeface="Calibri"/>
                <a:cs typeface="Calibri"/>
              </a:rPr>
              <a:t> and their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children. Also,</a:t>
            </a:r>
            <a:r>
              <a:rPr dirty="0" sz="1800" spc="-5">
                <a:latin typeface="Calibri"/>
                <a:cs typeface="Calibri"/>
              </a:rPr>
              <a:t> the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writer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Katherine </a:t>
            </a:r>
            <a:r>
              <a:rPr dirty="0" sz="1800" spc="-5">
                <a:latin typeface="Calibri"/>
                <a:cs typeface="Calibri"/>
              </a:rPr>
              <a:t>Mansfield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wishes</a:t>
            </a:r>
            <a:r>
              <a:rPr dirty="0" sz="1800" spc="-10">
                <a:latin typeface="Calibri"/>
                <a:cs typeface="Calibri"/>
              </a:rPr>
              <a:t> 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tell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us </a:t>
            </a:r>
            <a:r>
              <a:rPr dirty="0" sz="1800" spc="-10">
                <a:latin typeface="Calibri"/>
                <a:cs typeface="Calibri"/>
              </a:rPr>
              <a:t>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share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very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deep bond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love </a:t>
            </a:r>
            <a:r>
              <a:rPr dirty="0" sz="1800" spc="-5">
                <a:latin typeface="Calibri"/>
                <a:cs typeface="Calibri"/>
              </a:rPr>
              <a:t>with their </a:t>
            </a:r>
            <a:r>
              <a:rPr dirty="0" sz="1800" spc="-10">
                <a:latin typeface="Calibri"/>
                <a:cs typeface="Calibri"/>
              </a:rPr>
              <a:t>parents. </a:t>
            </a:r>
            <a:r>
              <a:rPr dirty="0" sz="1800" spc="-20">
                <a:latin typeface="Calibri"/>
                <a:cs typeface="Calibri"/>
              </a:rPr>
              <a:t>Even 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though </a:t>
            </a:r>
            <a:r>
              <a:rPr dirty="0" sz="1800" spc="-10">
                <a:latin typeface="Calibri"/>
                <a:cs typeface="Calibri"/>
              </a:rPr>
              <a:t>young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</a:t>
            </a:r>
            <a:r>
              <a:rPr dirty="0" sz="1800" spc="-5">
                <a:latin typeface="Calibri"/>
                <a:cs typeface="Calibri"/>
              </a:rPr>
              <a:t> do not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feel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their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parents love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 spc="-15">
                <a:latin typeface="Calibri"/>
                <a:cs typeface="Calibri"/>
              </a:rPr>
              <a:t>care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them </a:t>
            </a:r>
            <a:r>
              <a:rPr dirty="0" sz="1800" spc="-10">
                <a:latin typeface="Calibri"/>
                <a:cs typeface="Calibri"/>
              </a:rPr>
              <a:t>because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they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are </a:t>
            </a:r>
            <a:r>
              <a:rPr dirty="0" sz="1800" spc="-5">
                <a:latin typeface="Calibri"/>
                <a:cs typeface="Calibri"/>
              </a:rPr>
              <a:t>strict, and </a:t>
            </a:r>
            <a:r>
              <a:rPr dirty="0" sz="1800" spc="-10">
                <a:latin typeface="Calibri"/>
                <a:cs typeface="Calibri"/>
              </a:rPr>
              <a:t>to </a:t>
            </a:r>
            <a:r>
              <a:rPr dirty="0" sz="1800" spc="-5">
                <a:latin typeface="Calibri"/>
                <a:cs typeface="Calibri"/>
              </a:rPr>
              <a:t>them, </a:t>
            </a:r>
            <a:r>
              <a:rPr dirty="0" sz="1800" spc="-15">
                <a:latin typeface="Calibri"/>
                <a:cs typeface="Calibri"/>
              </a:rPr>
              <a:t>many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their </a:t>
            </a:r>
            <a:r>
              <a:rPr dirty="0" sz="1800" spc="-10">
                <a:latin typeface="Calibri"/>
                <a:cs typeface="Calibri"/>
              </a:rPr>
              <a:t>parents’ </a:t>
            </a:r>
            <a:r>
              <a:rPr dirty="0" sz="1800" spc="-5">
                <a:latin typeface="Calibri"/>
                <a:cs typeface="Calibri"/>
              </a:rPr>
              <a:t> action </a:t>
            </a:r>
            <a:r>
              <a:rPr dirty="0" sz="1800" spc="-10">
                <a:latin typeface="Calibri"/>
                <a:cs typeface="Calibri"/>
              </a:rPr>
              <a:t>appears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40">
                <a:latin typeface="Calibri"/>
                <a:cs typeface="Calibri"/>
              </a:rPr>
              <a:t>unfair.</a:t>
            </a:r>
            <a:r>
              <a:rPr dirty="0" sz="1800" spc="-5">
                <a:latin typeface="Calibri"/>
                <a:cs typeface="Calibri"/>
              </a:rPr>
              <a:t> Besides,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when </a:t>
            </a:r>
            <a:r>
              <a:rPr dirty="0" sz="1800" spc="-10">
                <a:latin typeface="Calibri"/>
                <a:cs typeface="Calibri"/>
              </a:rPr>
              <a:t>children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grow</a:t>
            </a:r>
            <a:r>
              <a:rPr dirty="0" sz="1800" spc="-5">
                <a:latin typeface="Calibri"/>
                <a:cs typeface="Calibri"/>
              </a:rPr>
              <a:t> up </a:t>
            </a:r>
            <a:r>
              <a:rPr dirty="0" sz="1800" spc="-10">
                <a:latin typeface="Calibri"/>
                <a:cs typeface="Calibri"/>
              </a:rPr>
              <a:t>they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realize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all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acts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5">
                <a:latin typeface="Calibri"/>
                <a:cs typeface="Calibri"/>
              </a:rPr>
              <a:t> their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parents </a:t>
            </a:r>
            <a:r>
              <a:rPr dirty="0" sz="1800" spc="-15">
                <a:latin typeface="Calibri"/>
                <a:cs typeface="Calibri"/>
              </a:rPr>
              <a:t>were favourable for </a:t>
            </a:r>
            <a:r>
              <a:rPr dirty="0" sz="1800" spc="-5">
                <a:latin typeface="Calibri"/>
                <a:cs typeface="Calibri"/>
              </a:rPr>
              <a:t>them. </a:t>
            </a:r>
            <a:r>
              <a:rPr dirty="0" sz="1800">
                <a:latin typeface="Calibri"/>
                <a:cs typeface="Calibri"/>
              </a:rPr>
              <a:t>In </a:t>
            </a:r>
            <a:r>
              <a:rPr dirty="0" sz="1800" spc="-5">
                <a:latin typeface="Calibri"/>
                <a:cs typeface="Calibri"/>
              </a:rPr>
              <a:t>addition,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all along the </a:t>
            </a:r>
            <a:r>
              <a:rPr dirty="0" sz="1800" spc="-10">
                <a:latin typeface="Calibri"/>
                <a:cs typeface="Calibri"/>
              </a:rPr>
              <a:t>parents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were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afraid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them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below their strictness lies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heart full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love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them. </a:t>
            </a:r>
            <a:r>
              <a:rPr dirty="0" sz="1800" spc="-10">
                <a:latin typeface="Calibri"/>
                <a:cs typeface="Calibri"/>
              </a:rPr>
              <a:t>Most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importantly,</a:t>
            </a:r>
            <a:r>
              <a:rPr dirty="0" sz="1800" spc="-5">
                <a:latin typeface="Calibri"/>
                <a:cs typeface="Calibri"/>
              </a:rPr>
              <a:t> this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bond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love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between parents</a:t>
            </a:r>
            <a:r>
              <a:rPr dirty="0" sz="1800" spc="-5">
                <a:latin typeface="Calibri"/>
                <a:cs typeface="Calibri"/>
              </a:rPr>
              <a:t> and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their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</a:t>
            </a:r>
            <a:r>
              <a:rPr dirty="0" sz="1800" spc="-5">
                <a:latin typeface="Calibri"/>
                <a:cs typeface="Calibri"/>
              </a:rPr>
              <a:t> has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been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underlined</a:t>
            </a:r>
            <a:r>
              <a:rPr dirty="0" sz="1800" spc="-10">
                <a:latin typeface="Calibri"/>
                <a:cs typeface="Calibri"/>
              </a:rPr>
              <a:t> through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 spc="-30">
                <a:latin typeface="Calibri"/>
                <a:cs typeface="Calibri"/>
              </a:rPr>
              <a:t>story.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1788" y="830579"/>
              <a:ext cx="3325367" cy="390906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0090" y="518160"/>
            <a:ext cx="3484879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30"/>
              <a:t>KEZIA’S</a:t>
            </a:r>
            <a:r>
              <a:rPr dirty="0" sz="3200" spc="-35"/>
              <a:t> </a:t>
            </a:r>
            <a:r>
              <a:rPr dirty="0" sz="3200" spc="-5"/>
              <a:t>NIGHTMARE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405255"/>
            <a:ext cx="3928110" cy="49644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426084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35">
                <a:latin typeface="Calibri"/>
                <a:cs typeface="Calibri"/>
              </a:rPr>
              <a:t>However, </a:t>
            </a:r>
            <a:r>
              <a:rPr dirty="0" sz="2000" spc="-5">
                <a:latin typeface="Calibri"/>
                <a:cs typeface="Calibri"/>
              </a:rPr>
              <a:t>her </a:t>
            </a:r>
            <a:r>
              <a:rPr dirty="0" sz="2000" spc="-10">
                <a:latin typeface="Calibri"/>
                <a:cs typeface="Calibri"/>
              </a:rPr>
              <a:t>attitude </a:t>
            </a:r>
            <a:r>
              <a:rPr dirty="0" sz="2000" spc="-15">
                <a:latin typeface="Calibri"/>
                <a:cs typeface="Calibri"/>
              </a:rPr>
              <a:t>towards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her</a:t>
            </a:r>
            <a:r>
              <a:rPr dirty="0" sz="2000" spc="-15">
                <a:latin typeface="Calibri"/>
                <a:cs typeface="Calibri"/>
              </a:rPr>
              <a:t> father </a:t>
            </a:r>
            <a:r>
              <a:rPr dirty="0" sz="2000" spc="-5">
                <a:latin typeface="Calibri"/>
                <a:cs typeface="Calibri"/>
              </a:rPr>
              <a:t>changed.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334010" indent="-342900">
              <a:lnSpc>
                <a:spcPct val="100000"/>
              </a:lnSpc>
              <a:buFont typeface="Arial MT"/>
              <a:buChar char="•"/>
              <a:tabLst>
                <a:tab pos="412115" algn="l"/>
                <a:tab pos="412750" algn="l"/>
              </a:tabLst>
            </a:pPr>
            <a:r>
              <a:rPr dirty="0"/>
              <a:t>	</a:t>
            </a:r>
            <a:r>
              <a:rPr dirty="0" sz="2000" spc="-25">
                <a:latin typeface="Calibri"/>
                <a:cs typeface="Calibri"/>
              </a:rPr>
              <a:t>Someday, </a:t>
            </a:r>
            <a:r>
              <a:rPr dirty="0" sz="2000" spc="-5">
                <a:latin typeface="Calibri"/>
                <a:cs typeface="Calibri"/>
              </a:rPr>
              <a:t>her mother needs </a:t>
            </a:r>
            <a:r>
              <a:rPr dirty="0" sz="2000" spc="-15">
                <a:latin typeface="Calibri"/>
                <a:cs typeface="Calibri"/>
              </a:rPr>
              <a:t>to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be </a:t>
            </a:r>
            <a:r>
              <a:rPr dirty="0" sz="2000" spc="-10">
                <a:latin typeface="Calibri"/>
                <a:cs typeface="Calibri"/>
              </a:rPr>
              <a:t>hospitalized </a:t>
            </a:r>
            <a:r>
              <a:rPr dirty="0" sz="2000" spc="-5">
                <a:latin typeface="Calibri"/>
                <a:cs typeface="Calibri"/>
              </a:rPr>
              <a:t>and her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grandmother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goes </a:t>
            </a:r>
            <a:r>
              <a:rPr dirty="0" sz="2000" spc="-5">
                <a:latin typeface="Calibri"/>
                <a:cs typeface="Calibri"/>
              </a:rPr>
              <a:t>with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5">
                <a:latin typeface="Calibri"/>
                <a:cs typeface="Calibri"/>
              </a:rPr>
              <a:t>her.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412115" algn="l"/>
                <a:tab pos="412750" algn="l"/>
              </a:tabLst>
            </a:pPr>
            <a:r>
              <a:rPr dirty="0"/>
              <a:t>	</a:t>
            </a:r>
            <a:r>
              <a:rPr dirty="0" sz="2000" spc="-15">
                <a:latin typeface="Calibri"/>
                <a:cs typeface="Calibri"/>
              </a:rPr>
              <a:t>So, Kezia </a:t>
            </a:r>
            <a:r>
              <a:rPr dirty="0" sz="2000" spc="-10">
                <a:latin typeface="Calibri"/>
                <a:cs typeface="Calibri"/>
              </a:rPr>
              <a:t>was </a:t>
            </a:r>
            <a:r>
              <a:rPr dirty="0" sz="2000" spc="-5">
                <a:latin typeface="Calibri"/>
                <a:cs typeface="Calibri"/>
              </a:rPr>
              <a:t>alone in the house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with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 spc="-10">
                <a:latin typeface="Calibri"/>
                <a:cs typeface="Calibri"/>
              </a:rPr>
              <a:t>cook.</a:t>
            </a:r>
            <a:r>
              <a:rPr dirty="0" sz="2000" spc="-5">
                <a:latin typeface="Calibri"/>
                <a:cs typeface="Calibri"/>
              </a:rPr>
              <a:t> The </a:t>
            </a:r>
            <a:r>
              <a:rPr dirty="0" sz="2000" spc="-15">
                <a:latin typeface="Calibri"/>
                <a:cs typeface="Calibri"/>
              </a:rPr>
              <a:t>day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went</a:t>
            </a:r>
            <a:r>
              <a:rPr dirty="0" sz="2000" spc="-5">
                <a:latin typeface="Calibri"/>
                <a:cs typeface="Calibri"/>
              </a:rPr>
              <a:t> fine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but the </a:t>
            </a:r>
            <a:r>
              <a:rPr dirty="0" sz="2000" spc="-10">
                <a:latin typeface="Calibri"/>
                <a:cs typeface="Calibri"/>
              </a:rPr>
              <a:t>night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was </a:t>
            </a:r>
            <a:r>
              <a:rPr dirty="0" sz="2000">
                <a:latin typeface="Calibri"/>
                <a:cs typeface="Calibri"/>
              </a:rPr>
              <a:t>a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different</a:t>
            </a:r>
            <a:r>
              <a:rPr dirty="0" sz="2000" spc="-5">
                <a:latin typeface="Calibri"/>
                <a:cs typeface="Calibri"/>
              </a:rPr>
              <a:t> issue.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40259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412115" algn="l"/>
                <a:tab pos="412750" algn="l"/>
              </a:tabLst>
            </a:pPr>
            <a:r>
              <a:rPr dirty="0"/>
              <a:t>	</a:t>
            </a:r>
            <a:r>
              <a:rPr dirty="0" sz="2000" spc="-5">
                <a:latin typeface="Calibri"/>
                <a:cs typeface="Calibri"/>
              </a:rPr>
              <a:t>In the middle of the </a:t>
            </a:r>
            <a:r>
              <a:rPr dirty="0" sz="2000" spc="-10">
                <a:latin typeface="Calibri"/>
                <a:cs typeface="Calibri"/>
              </a:rPr>
              <a:t>night, </a:t>
            </a:r>
            <a:r>
              <a:rPr dirty="0" sz="2000" spc="-5">
                <a:latin typeface="Calibri"/>
                <a:cs typeface="Calibri"/>
              </a:rPr>
              <a:t>she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25">
                <a:latin typeface="Calibri"/>
                <a:cs typeface="Calibri"/>
              </a:rPr>
              <a:t>woke </a:t>
            </a:r>
            <a:r>
              <a:rPr dirty="0" sz="2000">
                <a:latin typeface="Calibri"/>
                <a:cs typeface="Calibri"/>
              </a:rPr>
              <a:t>up </a:t>
            </a:r>
            <a:r>
              <a:rPr dirty="0" sz="2000" spc="-5">
                <a:latin typeface="Calibri"/>
                <a:cs typeface="Calibri"/>
              </a:rPr>
              <a:t>of </a:t>
            </a:r>
            <a:r>
              <a:rPr dirty="0" sz="2000" spc="-15">
                <a:latin typeface="Calibri"/>
                <a:cs typeface="Calibri"/>
              </a:rPr>
              <a:t>fear </a:t>
            </a:r>
            <a:r>
              <a:rPr dirty="0" sz="2000" spc="-10">
                <a:latin typeface="Calibri"/>
                <a:cs typeface="Calibri"/>
              </a:rPr>
              <a:t>screaming </a:t>
            </a:r>
            <a:r>
              <a:rPr dirty="0" sz="2000" spc="-5">
                <a:latin typeface="Calibri"/>
                <a:cs typeface="Calibri"/>
              </a:rPr>
              <a:t>and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weeping as she had </a:t>
            </a:r>
            <a:r>
              <a:rPr dirty="0" sz="2000">
                <a:latin typeface="Calibri"/>
                <a:cs typeface="Calibri"/>
              </a:rPr>
              <a:t>a </a:t>
            </a:r>
            <a:r>
              <a:rPr dirty="0" sz="2000" spc="-10">
                <a:latin typeface="Calibri"/>
                <a:cs typeface="Calibri"/>
              </a:rPr>
              <a:t>terrible 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nightmare.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25923" y="1345692"/>
              <a:ext cx="3985260" cy="294894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68300"/>
            <a:ext cx="3348990" cy="1122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3600" spc="-30"/>
              <a:t>KEZIA’S</a:t>
            </a:r>
            <a:r>
              <a:rPr dirty="0" sz="3600" spc="-20"/>
              <a:t> </a:t>
            </a:r>
            <a:r>
              <a:rPr dirty="0" sz="3600" spc="-90"/>
              <a:t>FATHER </a:t>
            </a:r>
            <a:r>
              <a:rPr dirty="0" sz="3600" spc="-85"/>
              <a:t> </a:t>
            </a:r>
            <a:r>
              <a:rPr dirty="0" sz="3600" spc="-15"/>
              <a:t>COMFORTED</a:t>
            </a:r>
            <a:r>
              <a:rPr dirty="0" sz="3600" spc="-90"/>
              <a:t> </a:t>
            </a:r>
            <a:r>
              <a:rPr dirty="0" sz="3600" spc="-5"/>
              <a:t>HER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1903730"/>
            <a:ext cx="4953635" cy="37452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220345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dirty="0"/>
              <a:t>	</a:t>
            </a:r>
            <a:r>
              <a:rPr dirty="0" sz="2000" spc="-5">
                <a:latin typeface="Calibri"/>
                <a:cs typeface="Calibri"/>
              </a:rPr>
              <a:t>When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Kezia</a:t>
            </a:r>
            <a:r>
              <a:rPr dirty="0" sz="2000" spc="-5">
                <a:latin typeface="Calibri"/>
                <a:cs typeface="Calibri"/>
              </a:rPr>
              <a:t> opened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her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eyes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she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saw </a:t>
            </a:r>
            <a:r>
              <a:rPr dirty="0" sz="2000" spc="-5">
                <a:latin typeface="Calibri"/>
                <a:cs typeface="Calibri"/>
              </a:rPr>
              <a:t>her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father </a:t>
            </a:r>
            <a:r>
              <a:rPr dirty="0" sz="2000" spc="-10">
                <a:latin typeface="Calibri"/>
                <a:cs typeface="Calibri"/>
              </a:rPr>
              <a:t>right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next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55">
                <a:latin typeface="Calibri"/>
                <a:cs typeface="Calibri"/>
              </a:rPr>
              <a:t>her.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412115" algn="l"/>
                <a:tab pos="412750" algn="l"/>
              </a:tabLst>
            </a:pPr>
            <a:r>
              <a:rPr dirty="0"/>
              <a:t>	</a:t>
            </a:r>
            <a:r>
              <a:rPr dirty="0" sz="2000" spc="-5">
                <a:latin typeface="Calibri"/>
                <a:cs typeface="Calibri"/>
              </a:rPr>
              <a:t>Her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father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carried </a:t>
            </a:r>
            <a:r>
              <a:rPr dirty="0" sz="2000" spc="-5">
                <a:latin typeface="Calibri"/>
                <a:cs typeface="Calibri"/>
              </a:rPr>
              <a:t>her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5">
                <a:latin typeface="Calibri"/>
                <a:cs typeface="Calibri"/>
              </a:rPr>
              <a:t> his </a:t>
            </a:r>
            <a:r>
              <a:rPr dirty="0" sz="2000" spc="-10">
                <a:latin typeface="Calibri"/>
                <a:cs typeface="Calibri"/>
              </a:rPr>
              <a:t>bedroom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and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made her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comfortable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and</a:t>
            </a:r>
            <a:r>
              <a:rPr dirty="0" sz="2000" spc="-10">
                <a:latin typeface="Calibri"/>
                <a:cs typeface="Calibri"/>
              </a:rPr>
              <a:t> warm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on</a:t>
            </a:r>
            <a:r>
              <a:rPr dirty="0" sz="2000" spc="-5">
                <a:latin typeface="Calibri"/>
                <a:cs typeface="Calibri"/>
              </a:rPr>
              <a:t> his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bed.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263525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25">
                <a:latin typeface="Calibri"/>
                <a:cs typeface="Calibri"/>
              </a:rPr>
              <a:t>Further,</a:t>
            </a:r>
            <a:r>
              <a:rPr dirty="0" sz="2000" spc="-5">
                <a:latin typeface="Calibri"/>
                <a:cs typeface="Calibri"/>
              </a:rPr>
              <a:t> her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father</a:t>
            </a:r>
            <a:r>
              <a:rPr dirty="0" sz="2000" spc="-10">
                <a:latin typeface="Calibri"/>
                <a:cs typeface="Calibri"/>
              </a:rPr>
              <a:t> told </a:t>
            </a:r>
            <a:r>
              <a:rPr dirty="0" sz="2000" spc="-5">
                <a:latin typeface="Calibri"/>
                <a:cs typeface="Calibri"/>
              </a:rPr>
              <a:t>her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5">
                <a:latin typeface="Calibri"/>
                <a:cs typeface="Calibri"/>
              </a:rPr>
              <a:t> rub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her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feet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with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his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legs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and</a:t>
            </a:r>
            <a:r>
              <a:rPr dirty="0" sz="2000" spc="-10">
                <a:latin typeface="Calibri"/>
                <a:cs typeface="Calibri"/>
              </a:rPr>
              <a:t> set</a:t>
            </a:r>
            <a:r>
              <a:rPr dirty="0" sz="2000" spc="-5">
                <a:latin typeface="Calibri"/>
                <a:cs typeface="Calibri"/>
              </a:rPr>
              <a:t> them </a:t>
            </a:r>
            <a:r>
              <a:rPr dirty="0" sz="2000" spc="-10">
                <a:latin typeface="Calibri"/>
                <a:cs typeface="Calibri"/>
              </a:rPr>
              <a:t>warm.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72644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5">
                <a:latin typeface="Calibri"/>
                <a:cs typeface="Calibri"/>
              </a:rPr>
              <a:t>She spends the </a:t>
            </a:r>
            <a:r>
              <a:rPr dirty="0" sz="2000" spc="-10">
                <a:latin typeface="Calibri"/>
                <a:cs typeface="Calibri"/>
              </a:rPr>
              <a:t>night </a:t>
            </a:r>
            <a:r>
              <a:rPr dirty="0" sz="2000" spc="-5">
                <a:latin typeface="Calibri"/>
                <a:cs typeface="Calibri"/>
              </a:rPr>
              <a:t>with him </a:t>
            </a:r>
            <a:r>
              <a:rPr dirty="0" sz="2000" spc="-10">
                <a:latin typeface="Calibri"/>
                <a:cs typeface="Calibri"/>
              </a:rPr>
              <a:t>feeling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comfortable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and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safe.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15000" y="1510284"/>
              <a:ext cx="3226307" cy="2761488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26440"/>
            <a:ext cx="3964304" cy="1122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A </a:t>
            </a:r>
            <a:r>
              <a:rPr dirty="0" sz="3600" spc="-65"/>
              <a:t>FATHER’S </a:t>
            </a:r>
            <a:r>
              <a:rPr dirty="0" sz="3600" spc="-25"/>
              <a:t>HEART </a:t>
            </a:r>
            <a:r>
              <a:rPr dirty="0" sz="3600"/>
              <a:t>IS </a:t>
            </a:r>
            <a:r>
              <a:rPr dirty="0" sz="3600" spc="-800"/>
              <a:t> </a:t>
            </a:r>
            <a:r>
              <a:rPr dirty="0" sz="3600" spc="-5"/>
              <a:t>FILLED</a:t>
            </a:r>
            <a:r>
              <a:rPr dirty="0" sz="3600" spc="-15"/>
              <a:t> </a:t>
            </a:r>
            <a:r>
              <a:rPr dirty="0" sz="3600" spc="-5"/>
              <a:t>WITH</a:t>
            </a:r>
            <a:r>
              <a:rPr dirty="0" sz="3600" spc="-10"/>
              <a:t> </a:t>
            </a:r>
            <a:r>
              <a:rPr dirty="0" sz="3600" spc="-35"/>
              <a:t>LOVE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2261869"/>
            <a:ext cx="4839970" cy="27089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110489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10">
                <a:latin typeface="Calibri"/>
                <a:cs typeface="Calibri"/>
              </a:rPr>
              <a:t>After that,</a:t>
            </a:r>
            <a:r>
              <a:rPr dirty="0" sz="2000" spc="-5">
                <a:latin typeface="Calibri"/>
                <a:cs typeface="Calibri"/>
              </a:rPr>
              <a:t> she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realized</a:t>
            </a:r>
            <a:r>
              <a:rPr dirty="0" sz="2000" spc="-10">
                <a:latin typeface="Calibri"/>
                <a:cs typeface="Calibri"/>
              </a:rPr>
              <a:t> that</a:t>
            </a:r>
            <a:r>
              <a:rPr dirty="0" sz="2000" spc="-5">
                <a:latin typeface="Calibri"/>
                <a:cs typeface="Calibri"/>
              </a:rPr>
              <a:t> her </a:t>
            </a:r>
            <a:r>
              <a:rPr dirty="0" sz="2000" spc="-15">
                <a:latin typeface="Calibri"/>
                <a:cs typeface="Calibri"/>
              </a:rPr>
              <a:t>father</a:t>
            </a:r>
            <a:r>
              <a:rPr dirty="0" sz="2000" spc="-10">
                <a:latin typeface="Calibri"/>
                <a:cs typeface="Calibri"/>
              </a:rPr>
              <a:t> was </a:t>
            </a:r>
            <a:r>
              <a:rPr dirty="0" sz="2000" spc="-434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not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a</a:t>
            </a:r>
            <a:r>
              <a:rPr dirty="0" sz="2000" spc="-5">
                <a:latin typeface="Calibri"/>
                <a:cs typeface="Calibri"/>
              </a:rPr>
              <a:t> bad</a:t>
            </a:r>
            <a:r>
              <a:rPr dirty="0" sz="2000" spc="-10">
                <a:latin typeface="Calibri"/>
                <a:cs typeface="Calibri"/>
              </a:rPr>
              <a:t> person.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Calibri"/>
                <a:cs typeface="Calibri"/>
              </a:rPr>
              <a:t>He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loves </a:t>
            </a:r>
            <a:r>
              <a:rPr dirty="0" sz="2000" spc="-5">
                <a:latin typeface="Calibri"/>
                <a:cs typeface="Calibri"/>
              </a:rPr>
              <a:t>and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cares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for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her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in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his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own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5">
                <a:latin typeface="Calibri"/>
                <a:cs typeface="Calibri"/>
              </a:rPr>
              <a:t>way.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30">
                <a:latin typeface="Calibri"/>
                <a:cs typeface="Calibri"/>
              </a:rPr>
              <a:t>Moreover,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he</a:t>
            </a:r>
            <a:r>
              <a:rPr dirty="0" sz="2000" spc="-5">
                <a:latin typeface="Calibri"/>
                <a:cs typeface="Calibri"/>
              </a:rPr>
              <a:t> had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work </a:t>
            </a:r>
            <a:r>
              <a:rPr dirty="0" sz="2000">
                <a:latin typeface="Calibri"/>
                <a:cs typeface="Calibri"/>
              </a:rPr>
              <a:t>a</a:t>
            </a:r>
            <a:r>
              <a:rPr dirty="0" sz="2000" spc="-5">
                <a:latin typeface="Calibri"/>
                <a:cs typeface="Calibri"/>
              </a:rPr>
              <a:t> whole </a:t>
            </a:r>
            <a:r>
              <a:rPr dirty="0" sz="2000" spc="-15">
                <a:latin typeface="Calibri"/>
                <a:cs typeface="Calibri"/>
              </a:rPr>
              <a:t>day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to </a:t>
            </a:r>
            <a:r>
              <a:rPr dirty="0" sz="2000" spc="-10">
                <a:latin typeface="Calibri"/>
                <a:cs typeface="Calibri"/>
              </a:rPr>
              <a:t> provide </a:t>
            </a:r>
            <a:r>
              <a:rPr dirty="0" sz="2000" spc="-20">
                <a:latin typeface="Calibri"/>
                <a:cs typeface="Calibri"/>
              </a:rPr>
              <a:t>for </a:t>
            </a:r>
            <a:r>
              <a:rPr dirty="0" sz="2000" spc="-5">
                <a:latin typeface="Calibri"/>
                <a:cs typeface="Calibri"/>
              </a:rPr>
              <a:t>his </a:t>
            </a:r>
            <a:r>
              <a:rPr dirty="0" sz="2000" spc="-10">
                <a:latin typeface="Calibri"/>
                <a:cs typeface="Calibri"/>
              </a:rPr>
              <a:t>family </a:t>
            </a:r>
            <a:r>
              <a:rPr dirty="0" sz="2000" spc="-5">
                <a:latin typeface="Calibri"/>
                <a:cs typeface="Calibri"/>
              </a:rPr>
              <a:t>and </a:t>
            </a:r>
            <a:r>
              <a:rPr dirty="0" sz="2000" spc="-10">
                <a:latin typeface="Calibri"/>
                <a:cs typeface="Calibri"/>
              </a:rPr>
              <a:t>was too </a:t>
            </a:r>
            <a:r>
              <a:rPr dirty="0" sz="2000" spc="-5">
                <a:latin typeface="Calibri"/>
                <a:cs typeface="Calibri"/>
              </a:rPr>
              <a:t>weary </a:t>
            </a:r>
            <a:r>
              <a:rPr dirty="0" sz="2000" spc="-10">
                <a:latin typeface="Calibri"/>
                <a:cs typeface="Calibri"/>
              </a:rPr>
              <a:t>by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evening</a:t>
            </a:r>
            <a:r>
              <a:rPr dirty="0" sz="2000" spc="-15">
                <a:latin typeface="Calibri"/>
                <a:cs typeface="Calibri"/>
              </a:rPr>
              <a:t> to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play</a:t>
            </a:r>
            <a:r>
              <a:rPr dirty="0" sz="2000" spc="-5">
                <a:latin typeface="Calibri"/>
                <a:cs typeface="Calibri"/>
              </a:rPr>
              <a:t> with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5">
                <a:latin typeface="Calibri"/>
                <a:cs typeface="Calibri"/>
              </a:rPr>
              <a:t>her.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62244" y="1524000"/>
              <a:ext cx="2927604" cy="3020567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32104"/>
            <a:ext cx="3778885" cy="1122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A</a:t>
            </a:r>
            <a:r>
              <a:rPr dirty="0" sz="3600" spc="-35"/>
              <a:t> </a:t>
            </a:r>
            <a:r>
              <a:rPr dirty="0" sz="3600" spc="-20"/>
              <a:t>SACRED</a:t>
            </a:r>
            <a:r>
              <a:rPr dirty="0" sz="3600" spc="-25"/>
              <a:t> </a:t>
            </a:r>
            <a:r>
              <a:rPr dirty="0" sz="3600" spc="-5"/>
              <a:t>BOND</a:t>
            </a:r>
            <a:r>
              <a:rPr dirty="0" sz="3600" spc="-25"/>
              <a:t> </a:t>
            </a:r>
            <a:r>
              <a:rPr dirty="0" sz="3600"/>
              <a:t>OF </a:t>
            </a:r>
            <a:r>
              <a:rPr dirty="0" sz="3600" spc="-800"/>
              <a:t> </a:t>
            </a:r>
            <a:r>
              <a:rPr dirty="0" sz="3600" spc="-35"/>
              <a:t>LOVE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1867535"/>
            <a:ext cx="4458970" cy="44767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355600" marR="294005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 spc="-10">
                <a:latin typeface="Calibri"/>
                <a:cs typeface="Calibri"/>
              </a:rPr>
              <a:t>story </a:t>
            </a:r>
            <a:r>
              <a:rPr dirty="0" sz="2000" spc="-5">
                <a:latin typeface="Calibri"/>
                <a:cs typeface="Calibri"/>
              </a:rPr>
              <a:t>is based </a:t>
            </a:r>
            <a:r>
              <a:rPr dirty="0" sz="2000">
                <a:latin typeface="Calibri"/>
                <a:cs typeface="Calibri"/>
              </a:rPr>
              <a:t>on </a:t>
            </a:r>
            <a:r>
              <a:rPr dirty="0" sz="2000" spc="-5">
                <a:latin typeface="Calibri"/>
                <a:cs typeface="Calibri"/>
              </a:rPr>
              <a:t>the theme of </a:t>
            </a:r>
            <a:r>
              <a:rPr dirty="0" sz="2000">
                <a:latin typeface="Calibri"/>
                <a:cs typeface="Calibri"/>
              </a:rPr>
              <a:t>a 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young </a:t>
            </a:r>
            <a:r>
              <a:rPr dirty="0" sz="2000" spc="-25">
                <a:latin typeface="Calibri"/>
                <a:cs typeface="Calibri"/>
              </a:rPr>
              <a:t>child’s </a:t>
            </a:r>
            <a:r>
              <a:rPr dirty="0" sz="2000" spc="-10">
                <a:latin typeface="Calibri"/>
                <a:cs typeface="Calibri"/>
              </a:rPr>
              <a:t>point </a:t>
            </a:r>
            <a:r>
              <a:rPr dirty="0" sz="2000" spc="-5">
                <a:latin typeface="Calibri"/>
                <a:cs typeface="Calibri"/>
              </a:rPr>
              <a:t>of view about her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45">
                <a:latin typeface="Calibri"/>
                <a:cs typeface="Calibri"/>
              </a:rPr>
              <a:t>father.</a:t>
            </a:r>
            <a:endParaRPr sz="2000">
              <a:latin typeface="Calibri"/>
              <a:cs typeface="Calibri"/>
            </a:endParaRPr>
          </a:p>
          <a:p>
            <a:pPr marL="355600" marR="66675" indent="-342900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10">
                <a:latin typeface="Calibri"/>
                <a:cs typeface="Calibri"/>
              </a:rPr>
              <a:t>Children </a:t>
            </a:r>
            <a:r>
              <a:rPr dirty="0" sz="2000" spc="-25">
                <a:latin typeface="Calibri"/>
                <a:cs typeface="Calibri"/>
              </a:rPr>
              <a:t>take</a:t>
            </a:r>
            <a:r>
              <a:rPr dirty="0" sz="2000" spc="-5">
                <a:latin typeface="Calibri"/>
                <a:cs typeface="Calibri"/>
              </a:rPr>
              <a:t> time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understand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actions of their </a:t>
            </a:r>
            <a:r>
              <a:rPr dirty="0" sz="2000" spc="-10">
                <a:latin typeface="Calibri"/>
                <a:cs typeface="Calibri"/>
              </a:rPr>
              <a:t>elders. </a:t>
            </a:r>
            <a:r>
              <a:rPr dirty="0" sz="2000" spc="-5">
                <a:latin typeface="Calibri"/>
                <a:cs typeface="Calibri"/>
              </a:rPr>
              <a:t>Till then, </a:t>
            </a:r>
            <a:r>
              <a:rPr dirty="0" sz="2000" spc="-10">
                <a:latin typeface="Calibri"/>
                <a:cs typeface="Calibri"/>
              </a:rPr>
              <a:t>they 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tend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develop </a:t>
            </a:r>
            <a:r>
              <a:rPr dirty="0" sz="2000">
                <a:latin typeface="Calibri"/>
                <a:cs typeface="Calibri"/>
              </a:rPr>
              <a:t>a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negative</a:t>
            </a:r>
            <a:r>
              <a:rPr dirty="0" sz="2000" spc="-5">
                <a:latin typeface="Calibri"/>
                <a:cs typeface="Calibri"/>
              </a:rPr>
              <a:t> opinion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and </a:t>
            </a:r>
            <a:r>
              <a:rPr dirty="0" sz="2000" spc="-434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sometimes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even distrust.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35">
                <a:latin typeface="Calibri"/>
                <a:cs typeface="Calibri"/>
              </a:rPr>
              <a:t>However,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kids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grow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35">
                <a:latin typeface="Calibri"/>
                <a:cs typeface="Calibri"/>
              </a:rPr>
              <a:t>older,</a:t>
            </a:r>
            <a:r>
              <a:rPr dirty="0" sz="2000" spc="-5">
                <a:latin typeface="Calibri"/>
                <a:cs typeface="Calibri"/>
              </a:rPr>
              <a:t> their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attitude </a:t>
            </a:r>
            <a:r>
              <a:rPr dirty="0" sz="2000" spc="-15">
                <a:latin typeface="Calibri"/>
                <a:cs typeface="Calibri"/>
              </a:rPr>
              <a:t>towards </a:t>
            </a:r>
            <a:r>
              <a:rPr dirty="0" sz="2000" spc="-5">
                <a:latin typeface="Calibri"/>
                <a:cs typeface="Calibri"/>
              </a:rPr>
              <a:t>their </a:t>
            </a:r>
            <a:r>
              <a:rPr dirty="0" sz="2000" spc="-10">
                <a:latin typeface="Calibri"/>
                <a:cs typeface="Calibri"/>
              </a:rPr>
              <a:t>elders undergoes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change.</a:t>
            </a:r>
            <a:endParaRPr sz="2000">
              <a:latin typeface="Calibri"/>
              <a:cs typeface="Calibri"/>
            </a:endParaRPr>
          </a:p>
          <a:p>
            <a:pPr marL="355600" marR="62230" indent="-342900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5">
                <a:latin typeface="Calibri"/>
                <a:cs typeface="Calibri"/>
              </a:rPr>
              <a:t>The theme of this </a:t>
            </a:r>
            <a:r>
              <a:rPr dirty="0" sz="2000" spc="-10">
                <a:latin typeface="Calibri"/>
                <a:cs typeface="Calibri"/>
              </a:rPr>
              <a:t>story </a:t>
            </a:r>
            <a:r>
              <a:rPr dirty="0" sz="2000" spc="-5">
                <a:latin typeface="Calibri"/>
                <a:cs typeface="Calibri"/>
              </a:rPr>
              <a:t>is based </a:t>
            </a:r>
            <a:r>
              <a:rPr dirty="0" sz="2000">
                <a:latin typeface="Calibri"/>
                <a:cs typeface="Calibri"/>
              </a:rPr>
              <a:t>on </a:t>
            </a:r>
            <a:r>
              <a:rPr dirty="0" sz="2000" spc="-5">
                <a:latin typeface="Calibri"/>
                <a:cs typeface="Calibri"/>
              </a:rPr>
              <a:t>this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process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of </a:t>
            </a:r>
            <a:r>
              <a:rPr dirty="0" sz="2000" spc="-10">
                <a:latin typeface="Calibri"/>
                <a:cs typeface="Calibri"/>
              </a:rPr>
              <a:t>change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that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makes</a:t>
            </a:r>
            <a:r>
              <a:rPr dirty="0" sz="2000" spc="-10">
                <a:latin typeface="Calibri"/>
                <a:cs typeface="Calibri"/>
              </a:rPr>
              <a:t> little 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children </a:t>
            </a:r>
            <a:r>
              <a:rPr dirty="0" sz="2000" spc="-5">
                <a:latin typeface="Calibri"/>
                <a:cs typeface="Calibri"/>
              </a:rPr>
              <a:t>notice the soft and </a:t>
            </a:r>
            <a:r>
              <a:rPr dirty="0" sz="2000" spc="-10">
                <a:latin typeface="Calibri"/>
                <a:cs typeface="Calibri"/>
              </a:rPr>
              <a:t>caring </a:t>
            </a:r>
            <a:r>
              <a:rPr dirty="0" sz="2000" spc="-5">
                <a:latin typeface="Calibri"/>
                <a:cs typeface="Calibri"/>
              </a:rPr>
              <a:t> heart of their</a:t>
            </a:r>
            <a:r>
              <a:rPr dirty="0" sz="2000" spc="-10">
                <a:latin typeface="Calibri"/>
                <a:cs typeface="Calibri"/>
              </a:rPr>
              <a:t> overtly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strict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elders.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4000" y="1104900"/>
              <a:ext cx="3110483" cy="356311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2022-04-01T15:37:52Z</dcterms:created>
  <dcterms:modified xsi:type="dcterms:W3CDTF">2022-04-01T15:37:52Z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2021-06-21T00:00:00Z</vt:filetime>
  </property>
  <property fmtid="{D5CDD505-2E9C-101B-9397-08002B2CF9AE}" pid="3" name="Creator">
    <vt:lpwstr>WPS Presentation</vt:lpwstr>
  </property>
  <property fmtid="{D5CDD505-2E9C-101B-9397-08002B2CF9AE}" pid="4" name="LastSaved">
    <vt:filetime>2022-04-01T00:00:00Z</vt:filetime>
  </property>
</Properties>
</file>