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12189" y="1375409"/>
            <a:ext cx="7119620" cy="17805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3540" y="1286382"/>
            <a:ext cx="8376919" cy="317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8" Type="http://schemas.openxmlformats.org/officeDocument/2006/relationships/image" Target="../media/image9.png"/><Relationship Id="rId9" Type="http://schemas.openxmlformats.org/officeDocument/2006/relationships/image" Target="../media/image10.png"/><Relationship Id="rId10" Type="http://schemas.openxmlformats.org/officeDocument/2006/relationships/image" Target="../media/image11.png"/><Relationship Id="rId11" Type="http://schemas.openxmlformats.org/officeDocument/2006/relationships/image" Target="../media/image12.png"/><Relationship Id="rId12" Type="http://schemas.openxmlformats.org/officeDocument/2006/relationships/image" Target="../media/image13.jpg"/><Relationship Id="rId13" Type="http://schemas.openxmlformats.org/officeDocument/2006/relationships/image" Target="../media/image14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15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16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17.jp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18.jp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19.jp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540" y="2407793"/>
            <a:ext cx="3060700" cy="2311400"/>
          </a:xfrm>
          <a:prstGeom prst="rect">
            <a:avLst/>
          </a:prstGeom>
        </p:spPr>
        <p:txBody>
          <a:bodyPr wrap="square" lIns="0" tIns="889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dirty="0" sz="2500" spc="-10" b="1">
                <a:latin typeface="Calibri"/>
                <a:cs typeface="Calibri"/>
              </a:rPr>
              <a:t>STD-IX</a:t>
            </a:r>
            <a:endParaRPr sz="2500">
              <a:latin typeface="Calibri"/>
              <a:cs typeface="Calibri"/>
            </a:endParaRPr>
          </a:p>
          <a:p>
            <a:pPr marL="12700" marR="180340">
              <a:lnSpc>
                <a:spcPct val="120000"/>
              </a:lnSpc>
            </a:pPr>
            <a:r>
              <a:rPr dirty="0" sz="2500" spc="-10" b="1">
                <a:latin typeface="Calibri"/>
                <a:cs typeface="Calibri"/>
              </a:rPr>
              <a:t>SUBJECT- </a:t>
            </a:r>
            <a:r>
              <a:rPr dirty="0" sz="2500" spc="-25" b="1">
                <a:latin typeface="Calibri"/>
                <a:cs typeface="Calibri"/>
              </a:rPr>
              <a:t>LITERATURE </a:t>
            </a:r>
            <a:r>
              <a:rPr dirty="0" sz="2500" spc="-555" b="1">
                <a:latin typeface="Calibri"/>
                <a:cs typeface="Calibri"/>
              </a:rPr>
              <a:t> </a:t>
            </a:r>
            <a:r>
              <a:rPr dirty="0" sz="2500" spc="-5" b="1">
                <a:latin typeface="Calibri"/>
                <a:cs typeface="Calibri"/>
              </a:rPr>
              <a:t>CHAPTER - 3</a:t>
            </a:r>
            <a:endParaRPr sz="2500">
              <a:latin typeface="Calibri"/>
              <a:cs typeface="Calibri"/>
            </a:endParaRPr>
          </a:p>
          <a:p>
            <a:pPr marL="12700" marR="5080">
              <a:lnSpc>
                <a:spcPct val="120000"/>
              </a:lnSpc>
            </a:pPr>
            <a:r>
              <a:rPr dirty="0" sz="2500" spc="-15" b="1">
                <a:latin typeface="Calibri"/>
                <a:cs typeface="Calibri"/>
              </a:rPr>
              <a:t>TOPIC- </a:t>
            </a:r>
            <a:r>
              <a:rPr dirty="0" sz="2500" spc="-5" b="1">
                <a:latin typeface="Calibri"/>
                <a:cs typeface="Calibri"/>
              </a:rPr>
              <a:t>THE </a:t>
            </a:r>
            <a:r>
              <a:rPr dirty="0" sz="2500" b="1">
                <a:latin typeface="Calibri"/>
                <a:cs typeface="Calibri"/>
              </a:rPr>
              <a:t>LITTLE </a:t>
            </a:r>
            <a:r>
              <a:rPr dirty="0" sz="2500" spc="-5" b="1">
                <a:latin typeface="Calibri"/>
                <a:cs typeface="Calibri"/>
              </a:rPr>
              <a:t>GIRL </a:t>
            </a:r>
            <a:r>
              <a:rPr dirty="0" sz="2500" spc="-560" b="1">
                <a:latin typeface="Calibri"/>
                <a:cs typeface="Calibri"/>
              </a:rPr>
              <a:t> </a:t>
            </a:r>
            <a:r>
              <a:rPr dirty="0" sz="2500" spc="-5" b="1">
                <a:latin typeface="Calibri"/>
                <a:cs typeface="Calibri"/>
              </a:rPr>
              <a:t>PERIOD-2</a:t>
            </a:r>
            <a:endParaRPr sz="25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761833" y="1632849"/>
              <a:ext cx="1330319" cy="277191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3399" y="457199"/>
              <a:ext cx="1578864" cy="783336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04800" y="4648200"/>
              <a:ext cx="8610600" cy="190500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8750" rIns="0" bIns="0" rtlCol="0" vert="horz">
            <a:spAutoFit/>
          </a:bodyPr>
          <a:lstStyle/>
          <a:p>
            <a:pPr algn="ctr" marR="872490">
              <a:lnSpc>
                <a:spcPct val="100000"/>
              </a:lnSpc>
              <a:spcBef>
                <a:spcPts val="1250"/>
              </a:spcBef>
            </a:pPr>
            <a:r>
              <a:rPr dirty="0" spc="-5"/>
              <a:t>THANK</a:t>
            </a:r>
            <a:r>
              <a:rPr dirty="0" spc="-40"/>
              <a:t> </a:t>
            </a:r>
            <a:r>
              <a:rPr dirty="0" spc="-65"/>
              <a:t>YOU</a:t>
            </a:r>
          </a:p>
          <a:p>
            <a:pPr algn="ctr">
              <a:lnSpc>
                <a:spcPct val="100000"/>
              </a:lnSpc>
              <a:spcBef>
                <a:spcPts val="1150"/>
              </a:spcBef>
            </a:pPr>
            <a:r>
              <a:rPr dirty="0" spc="-5"/>
              <a:t>ODM</a:t>
            </a:r>
            <a:r>
              <a:rPr dirty="0" spc="-30"/>
              <a:t> </a:t>
            </a:r>
            <a:r>
              <a:rPr dirty="0" spc="-40"/>
              <a:t>EDUCATIONAL</a:t>
            </a:r>
            <a:r>
              <a:rPr dirty="0" spc="-20"/>
              <a:t> </a:t>
            </a:r>
            <a:r>
              <a:rPr dirty="0" spc="-15"/>
              <a:t>GROUP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715000" y="4572000"/>
              <a:ext cx="2286000" cy="1143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96000" y="4876800"/>
            <a:ext cx="2286000" cy="114300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535940" y="4978400"/>
            <a:ext cx="2959735" cy="12439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4000" spc="-65">
                <a:solidFill>
                  <a:srgbClr val="FF0000"/>
                </a:solidFill>
                <a:latin typeface="Calibri"/>
                <a:cs typeface="Calibri"/>
              </a:rPr>
              <a:t>BY </a:t>
            </a:r>
            <a:r>
              <a:rPr dirty="0" sz="4000" spc="-40">
                <a:solidFill>
                  <a:srgbClr val="FF0000"/>
                </a:solidFill>
                <a:latin typeface="Calibri"/>
                <a:cs typeface="Calibri"/>
              </a:rPr>
              <a:t>KATHERINE </a:t>
            </a:r>
            <a:r>
              <a:rPr dirty="0" sz="4000" spc="-89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4000" spc="-5">
                <a:solidFill>
                  <a:srgbClr val="FF0000"/>
                </a:solidFill>
                <a:latin typeface="Calibri"/>
                <a:cs typeface="Calibri"/>
              </a:rPr>
              <a:t>MANSFIELD</a:t>
            </a:r>
            <a:endParaRPr sz="40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1972" y="856932"/>
              <a:ext cx="353059" cy="4572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24242" y="854392"/>
              <a:ext cx="360679" cy="45847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56677" y="856932"/>
              <a:ext cx="279399" cy="454659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846272" y="854392"/>
              <a:ext cx="1131559" cy="459740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007052" y="854392"/>
              <a:ext cx="260340" cy="457835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297237" y="856932"/>
              <a:ext cx="279400" cy="454659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62413" y="1672272"/>
              <a:ext cx="392859" cy="469900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21405" y="1677352"/>
              <a:ext cx="110482" cy="459739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204277" y="1679892"/>
              <a:ext cx="343456" cy="457200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90367" y="1677352"/>
              <a:ext cx="260340" cy="457835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09599" y="2566416"/>
              <a:ext cx="2648712" cy="1723643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269991" y="650748"/>
              <a:ext cx="3113532" cy="3956304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21689" y="740409"/>
            <a:ext cx="643763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10"/>
              <a:t>EXPECTED</a:t>
            </a:r>
            <a:r>
              <a:rPr dirty="0" sz="3600" spc="-40"/>
              <a:t> </a:t>
            </a:r>
            <a:r>
              <a:rPr dirty="0" sz="3600" spc="-10"/>
              <a:t>LEARNING</a:t>
            </a:r>
            <a:r>
              <a:rPr dirty="0" sz="3600" spc="-40"/>
              <a:t> </a:t>
            </a:r>
            <a:r>
              <a:rPr dirty="0" sz="3600" spc="-20"/>
              <a:t>OUTCOMES:</a:t>
            </a:r>
            <a:endParaRPr sz="3600"/>
          </a:p>
        </p:txBody>
      </p:sp>
      <p:grpSp>
        <p:nvGrpSpPr>
          <p:cNvPr id="3" name="object 3"/>
          <p:cNvGrpSpPr/>
          <p:nvPr/>
        </p:nvGrpSpPr>
        <p:grpSpPr>
          <a:xfrm>
            <a:off x="393065" y="1760854"/>
            <a:ext cx="7988934" cy="4676140"/>
            <a:chOff x="393065" y="1760854"/>
            <a:chExt cx="7988934" cy="467614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95999" y="4876800"/>
              <a:ext cx="2286000" cy="1143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393065" y="1760854"/>
              <a:ext cx="5488940" cy="4676140"/>
            </a:xfrm>
            <a:custGeom>
              <a:avLst/>
              <a:gdLst/>
              <a:ahLst/>
              <a:cxnLst/>
              <a:rect l="l" t="t" r="r" b="b"/>
              <a:pathLst>
                <a:path w="5488940" h="4676140">
                  <a:moveTo>
                    <a:pt x="5488940" y="6350"/>
                  </a:moveTo>
                  <a:lnTo>
                    <a:pt x="5482590" y="6350"/>
                  </a:lnTo>
                  <a:lnTo>
                    <a:pt x="5482590" y="0"/>
                  </a:lnTo>
                  <a:lnTo>
                    <a:pt x="5476240" y="0"/>
                  </a:lnTo>
                  <a:lnTo>
                    <a:pt x="5476240" y="12700"/>
                  </a:lnTo>
                  <a:lnTo>
                    <a:pt x="5476240" y="2331720"/>
                  </a:lnTo>
                  <a:lnTo>
                    <a:pt x="5476240" y="2344420"/>
                  </a:lnTo>
                  <a:lnTo>
                    <a:pt x="5476240" y="4663440"/>
                  </a:lnTo>
                  <a:lnTo>
                    <a:pt x="12700" y="4663440"/>
                  </a:lnTo>
                  <a:lnTo>
                    <a:pt x="12700" y="2344420"/>
                  </a:lnTo>
                  <a:lnTo>
                    <a:pt x="5476240" y="2344420"/>
                  </a:lnTo>
                  <a:lnTo>
                    <a:pt x="5476240" y="2331720"/>
                  </a:lnTo>
                  <a:lnTo>
                    <a:pt x="12700" y="2331720"/>
                  </a:lnTo>
                  <a:lnTo>
                    <a:pt x="12700" y="12700"/>
                  </a:lnTo>
                  <a:lnTo>
                    <a:pt x="5476240" y="12700"/>
                  </a:lnTo>
                  <a:lnTo>
                    <a:pt x="5476240" y="0"/>
                  </a:lnTo>
                  <a:lnTo>
                    <a:pt x="6350" y="0"/>
                  </a:lnTo>
                  <a:lnTo>
                    <a:pt x="6350" y="6350"/>
                  </a:lnTo>
                  <a:lnTo>
                    <a:pt x="0" y="6350"/>
                  </a:lnTo>
                  <a:lnTo>
                    <a:pt x="0" y="4669790"/>
                  </a:lnTo>
                  <a:lnTo>
                    <a:pt x="6350" y="4669790"/>
                  </a:lnTo>
                  <a:lnTo>
                    <a:pt x="6350" y="4676140"/>
                  </a:lnTo>
                  <a:lnTo>
                    <a:pt x="5482590" y="4676140"/>
                  </a:lnTo>
                  <a:lnTo>
                    <a:pt x="5482590" y="4669790"/>
                  </a:lnTo>
                  <a:lnTo>
                    <a:pt x="5488940" y="4669790"/>
                  </a:lnTo>
                  <a:lnTo>
                    <a:pt x="5488940" y="635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450215" y="1798319"/>
            <a:ext cx="5203190" cy="4246880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1800" spc="-5">
                <a:latin typeface="Calibri"/>
                <a:cs typeface="Calibri"/>
              </a:rPr>
              <a:t>GENERAL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OBJECTIVES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Understanding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concept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5">
                <a:latin typeface="Calibri"/>
                <a:cs typeface="Calibri"/>
              </a:rPr>
              <a:t>Being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acquainted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with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prose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and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author’s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biography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Understanding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3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idea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Appreciate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10">
                <a:latin typeface="Calibri"/>
                <a:cs typeface="Calibri"/>
              </a:rPr>
              <a:t> language </a:t>
            </a:r>
            <a:r>
              <a:rPr dirty="0" sz="1800">
                <a:latin typeface="Calibri"/>
                <a:cs typeface="Calibri"/>
              </a:rPr>
              <a:t>of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 spc="-10">
                <a:latin typeface="Calibri"/>
                <a:cs typeface="Calibri"/>
              </a:rPr>
              <a:t>prose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Developing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LSRW </a:t>
            </a:r>
            <a:r>
              <a:rPr dirty="0" sz="1800" spc="-5">
                <a:latin typeface="Calibri"/>
                <a:cs typeface="Calibri"/>
              </a:rPr>
              <a:t>Skills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Symbol"/>
              <a:buChar char=""/>
            </a:pPr>
            <a:endParaRPr sz="3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800" spc="-5">
                <a:latin typeface="Calibri"/>
                <a:cs typeface="Calibri"/>
              </a:rPr>
              <a:t>SPECIFIC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OBJECTIVES/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EXTENDED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OBJECTIVES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Understanding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concept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5">
                <a:latin typeface="Calibri"/>
                <a:cs typeface="Calibri"/>
              </a:rPr>
              <a:t>Being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acquainted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with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prose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and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author’s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biography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Understanding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3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idea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Appreciate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10">
                <a:latin typeface="Calibri"/>
                <a:cs typeface="Calibri"/>
              </a:rPr>
              <a:t> language </a:t>
            </a:r>
            <a:r>
              <a:rPr dirty="0" sz="1800">
                <a:latin typeface="Calibri"/>
                <a:cs typeface="Calibri"/>
              </a:rPr>
              <a:t>of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 spc="-10">
                <a:latin typeface="Calibri"/>
                <a:cs typeface="Calibri"/>
              </a:rPr>
              <a:t>prose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Developing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LSRW </a:t>
            </a:r>
            <a:r>
              <a:rPr dirty="0" sz="1800" spc="-5">
                <a:latin typeface="Calibri"/>
                <a:cs typeface="Calibri"/>
              </a:rPr>
              <a:t>Skills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9744" y="740409"/>
            <a:ext cx="264033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5"/>
              <a:t>THE</a:t>
            </a:r>
            <a:r>
              <a:rPr dirty="0" sz="3600" spc="-70"/>
              <a:t> </a:t>
            </a:r>
            <a:r>
              <a:rPr dirty="0" sz="3600" spc="-15"/>
              <a:t>AUTHOR: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499744" y="1649095"/>
            <a:ext cx="4314825" cy="38658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429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Calibri"/>
                <a:cs typeface="Calibri"/>
              </a:rPr>
              <a:t>Katherine </a:t>
            </a:r>
            <a:r>
              <a:rPr dirty="0" sz="1800" spc="-5">
                <a:latin typeface="Calibri"/>
                <a:cs typeface="Calibri"/>
              </a:rPr>
              <a:t>Mansfield, </a:t>
            </a:r>
            <a:r>
              <a:rPr dirty="0" sz="1800" spc="-10">
                <a:latin typeface="Calibri"/>
                <a:cs typeface="Calibri"/>
              </a:rPr>
              <a:t>pseudonym </a:t>
            </a:r>
            <a:r>
              <a:rPr dirty="0" sz="1800">
                <a:latin typeface="Calibri"/>
                <a:cs typeface="Calibri"/>
              </a:rPr>
              <a:t>of </a:t>
            </a:r>
            <a:r>
              <a:rPr dirty="0" sz="1800" spc="-10">
                <a:latin typeface="Calibri"/>
                <a:cs typeface="Calibri"/>
              </a:rPr>
              <a:t>Kathleen </a:t>
            </a:r>
            <a:r>
              <a:rPr dirty="0" sz="1800" spc="-5">
                <a:latin typeface="Calibri"/>
                <a:cs typeface="Calibri"/>
              </a:rPr>
              <a:t> Mansfield Beauchamp,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married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name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Kathleen </a:t>
            </a:r>
            <a:r>
              <a:rPr dirty="0" sz="1800" spc="-5">
                <a:latin typeface="Calibri"/>
                <a:cs typeface="Calibri"/>
              </a:rPr>
              <a:t>Mansfield </a:t>
            </a:r>
            <a:r>
              <a:rPr dirty="0" sz="1800" spc="-25">
                <a:latin typeface="Calibri"/>
                <a:cs typeface="Calibri"/>
              </a:rPr>
              <a:t>Murry,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(born </a:t>
            </a:r>
            <a:r>
              <a:rPr dirty="0" sz="1800" spc="-10">
                <a:latin typeface="Calibri"/>
                <a:cs typeface="Calibri"/>
              </a:rPr>
              <a:t>October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14,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1888, </a:t>
            </a:r>
            <a:r>
              <a:rPr dirty="0" sz="1800" spc="-15">
                <a:latin typeface="Calibri"/>
                <a:cs typeface="Calibri"/>
              </a:rPr>
              <a:t>Wellington,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New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Zealand—died</a:t>
            </a:r>
            <a:r>
              <a:rPr dirty="0" sz="1800" spc="-5">
                <a:latin typeface="Calibri"/>
                <a:cs typeface="Calibri"/>
              </a:rPr>
              <a:t> January </a:t>
            </a:r>
            <a:r>
              <a:rPr dirty="0" sz="1800" spc="-39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9,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1923, </a:t>
            </a:r>
            <a:r>
              <a:rPr dirty="0" sz="1800" spc="-10">
                <a:latin typeface="Calibri"/>
                <a:cs typeface="Calibri"/>
              </a:rPr>
              <a:t>Gurdjieff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Institute, </a:t>
            </a:r>
            <a:r>
              <a:rPr dirty="0" sz="1800" spc="-5">
                <a:latin typeface="Calibri"/>
                <a:cs typeface="Calibri"/>
              </a:rPr>
              <a:t>near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Fontainebleau,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France),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New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Zealand-born </a:t>
            </a:r>
            <a:r>
              <a:rPr dirty="0" sz="1800" spc="-5">
                <a:latin typeface="Calibri"/>
                <a:cs typeface="Calibri"/>
              </a:rPr>
              <a:t> English</a:t>
            </a:r>
            <a:r>
              <a:rPr dirty="0" sz="1800" spc="-10">
                <a:latin typeface="Calibri"/>
                <a:cs typeface="Calibri"/>
              </a:rPr>
              <a:t> master</a:t>
            </a:r>
            <a:r>
              <a:rPr dirty="0" sz="1800">
                <a:latin typeface="Calibri"/>
                <a:cs typeface="Calibri"/>
              </a:rPr>
              <a:t> of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 short </a:t>
            </a:r>
            <a:r>
              <a:rPr dirty="0" sz="1800" spc="-30">
                <a:latin typeface="Calibri"/>
                <a:cs typeface="Calibri"/>
              </a:rPr>
              <a:t>story,</a:t>
            </a:r>
            <a:r>
              <a:rPr dirty="0" sz="1800" spc="-5">
                <a:latin typeface="Calibri"/>
                <a:cs typeface="Calibri"/>
              </a:rPr>
              <a:t> who </a:t>
            </a:r>
            <a:r>
              <a:rPr dirty="0" sz="1800" spc="-10">
                <a:latin typeface="Calibri"/>
                <a:cs typeface="Calibri"/>
              </a:rPr>
              <a:t>evolved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distinctive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prose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style with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many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overtones 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of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20">
                <a:latin typeface="Calibri"/>
                <a:cs typeface="Calibri"/>
              </a:rPr>
              <a:t>poetry.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Her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delicate stories, focused</a:t>
            </a:r>
            <a:r>
              <a:rPr dirty="0" sz="1800" spc="-5">
                <a:latin typeface="Calibri"/>
                <a:cs typeface="Calibri"/>
              </a:rPr>
              <a:t> upon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psychological </a:t>
            </a:r>
            <a:r>
              <a:rPr dirty="0" sz="1800" spc="-5">
                <a:latin typeface="Calibri"/>
                <a:cs typeface="Calibri"/>
              </a:rPr>
              <a:t>conflicts, </a:t>
            </a:r>
            <a:r>
              <a:rPr dirty="0" sz="1800" spc="-15">
                <a:latin typeface="Calibri"/>
                <a:cs typeface="Calibri"/>
              </a:rPr>
              <a:t>have </a:t>
            </a:r>
            <a:r>
              <a:rPr dirty="0" sz="1800" spc="-5">
                <a:latin typeface="Calibri"/>
                <a:cs typeface="Calibri"/>
              </a:rPr>
              <a:t>an obliqueness </a:t>
            </a:r>
            <a:r>
              <a:rPr dirty="0" sz="1800">
                <a:latin typeface="Calibri"/>
                <a:cs typeface="Calibri"/>
              </a:rPr>
              <a:t>of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narration </a:t>
            </a:r>
            <a:r>
              <a:rPr dirty="0" sz="1800" spc="-5">
                <a:latin typeface="Calibri"/>
                <a:cs typeface="Calibri"/>
              </a:rPr>
              <a:t>and </a:t>
            </a:r>
            <a:r>
              <a:rPr dirty="0" sz="1800">
                <a:latin typeface="Calibri"/>
                <a:cs typeface="Calibri"/>
              </a:rPr>
              <a:t>a </a:t>
            </a:r>
            <a:r>
              <a:rPr dirty="0" sz="1800" spc="-5">
                <a:latin typeface="Calibri"/>
                <a:cs typeface="Calibri"/>
              </a:rPr>
              <a:t>subtlety </a:t>
            </a:r>
            <a:r>
              <a:rPr dirty="0" sz="1800">
                <a:latin typeface="Calibri"/>
                <a:cs typeface="Calibri"/>
              </a:rPr>
              <a:t>of </a:t>
            </a:r>
            <a:r>
              <a:rPr dirty="0" sz="1800" spc="-10">
                <a:latin typeface="Calibri"/>
                <a:cs typeface="Calibri"/>
              </a:rPr>
              <a:t>observation that 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reveal</a:t>
            </a:r>
            <a:r>
              <a:rPr dirty="0" sz="1800" spc="-5">
                <a:latin typeface="Calibri"/>
                <a:cs typeface="Calibri"/>
              </a:rPr>
              <a:t> the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influence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of</a:t>
            </a:r>
            <a:r>
              <a:rPr dirty="0" sz="1800" spc="-10">
                <a:latin typeface="Calibri"/>
                <a:cs typeface="Calibri"/>
              </a:rPr>
              <a:t> Anton </a:t>
            </a:r>
            <a:r>
              <a:rPr dirty="0" sz="1800" spc="-25">
                <a:latin typeface="Calibri"/>
                <a:cs typeface="Calibri"/>
              </a:rPr>
              <a:t>Chekhov.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She,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in </a:t>
            </a:r>
            <a:r>
              <a:rPr dirty="0" sz="1800" spc="-39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turn, had much influence </a:t>
            </a:r>
            <a:r>
              <a:rPr dirty="0" sz="1800">
                <a:latin typeface="Calibri"/>
                <a:cs typeface="Calibri"/>
              </a:rPr>
              <a:t>on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 spc="-10">
                <a:latin typeface="Calibri"/>
                <a:cs typeface="Calibri"/>
              </a:rPr>
              <a:t>development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of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 short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story</a:t>
            </a:r>
            <a:r>
              <a:rPr dirty="0" sz="1800" spc="-5">
                <a:latin typeface="Calibri"/>
                <a:cs typeface="Calibri"/>
              </a:rPr>
              <a:t> as </a:t>
            </a:r>
            <a:r>
              <a:rPr dirty="0" sz="1800">
                <a:latin typeface="Calibri"/>
                <a:cs typeface="Calibri"/>
              </a:rPr>
              <a:t>a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form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of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literature.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53811" y="1219200"/>
              <a:ext cx="3410712" cy="3313176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88950" y="740409"/>
            <a:ext cx="429704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5"/>
              <a:t>THEME</a:t>
            </a:r>
            <a:r>
              <a:rPr dirty="0" sz="3600" spc="-30"/>
              <a:t> </a:t>
            </a:r>
            <a:r>
              <a:rPr dirty="0" sz="3600"/>
              <a:t>OF</a:t>
            </a:r>
            <a:r>
              <a:rPr dirty="0" sz="3600" spc="-30"/>
              <a:t> </a:t>
            </a:r>
            <a:r>
              <a:rPr dirty="0" sz="3600" spc="-5"/>
              <a:t>THE</a:t>
            </a:r>
            <a:r>
              <a:rPr dirty="0" sz="3600" spc="-25"/>
              <a:t> </a:t>
            </a:r>
            <a:r>
              <a:rPr dirty="0" sz="3600" spc="-40"/>
              <a:t>STORY: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499744" y="1649095"/>
            <a:ext cx="4308475" cy="4414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429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Calibri"/>
                <a:cs typeface="Calibri"/>
              </a:rPr>
              <a:t>The main theme </a:t>
            </a:r>
            <a:r>
              <a:rPr dirty="0" sz="1800">
                <a:latin typeface="Calibri"/>
                <a:cs typeface="Calibri"/>
              </a:rPr>
              <a:t>of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 spc="-10">
                <a:latin typeface="Calibri"/>
                <a:cs typeface="Calibri"/>
              </a:rPr>
              <a:t>story </a:t>
            </a:r>
            <a:r>
              <a:rPr dirty="0" sz="1800">
                <a:latin typeface="Calibri"/>
                <a:cs typeface="Calibri"/>
              </a:rPr>
              <a:t>is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relationship between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parents</a:t>
            </a:r>
            <a:r>
              <a:rPr dirty="0" sz="1800" spc="-5">
                <a:latin typeface="Calibri"/>
                <a:cs typeface="Calibri"/>
              </a:rPr>
              <a:t> and their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children. Also,</a:t>
            </a:r>
            <a:r>
              <a:rPr dirty="0" sz="1800" spc="-5">
                <a:latin typeface="Calibri"/>
                <a:cs typeface="Calibri"/>
              </a:rPr>
              <a:t> the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writer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Katherine </a:t>
            </a:r>
            <a:r>
              <a:rPr dirty="0" sz="1800" spc="-5">
                <a:latin typeface="Calibri"/>
                <a:cs typeface="Calibri"/>
              </a:rPr>
              <a:t>Mansfield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wishes</a:t>
            </a:r>
            <a:r>
              <a:rPr dirty="0" sz="1800" spc="-10">
                <a:latin typeface="Calibri"/>
                <a:cs typeface="Calibri"/>
              </a:rPr>
              <a:t> to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tell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us </a:t>
            </a:r>
            <a:r>
              <a:rPr dirty="0" sz="1800" spc="-10">
                <a:latin typeface="Calibri"/>
                <a:cs typeface="Calibri"/>
              </a:rPr>
              <a:t>that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children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share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</a:t>
            </a:r>
            <a:r>
              <a:rPr dirty="0" sz="1800" spc="-5">
                <a:latin typeface="Calibri"/>
                <a:cs typeface="Calibri"/>
              </a:rPr>
              <a:t> very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deep bond </a:t>
            </a:r>
            <a:r>
              <a:rPr dirty="0" sz="1800">
                <a:latin typeface="Calibri"/>
                <a:cs typeface="Calibri"/>
              </a:rPr>
              <a:t>of </a:t>
            </a:r>
            <a:r>
              <a:rPr dirty="0" sz="1800" spc="-10">
                <a:latin typeface="Calibri"/>
                <a:cs typeface="Calibri"/>
              </a:rPr>
              <a:t>love </a:t>
            </a:r>
            <a:r>
              <a:rPr dirty="0" sz="1800" spc="-5">
                <a:latin typeface="Calibri"/>
                <a:cs typeface="Calibri"/>
              </a:rPr>
              <a:t>with their </a:t>
            </a:r>
            <a:r>
              <a:rPr dirty="0" sz="1800" spc="-10">
                <a:latin typeface="Calibri"/>
                <a:cs typeface="Calibri"/>
              </a:rPr>
              <a:t>parents. </a:t>
            </a:r>
            <a:r>
              <a:rPr dirty="0" sz="1800" spc="-20">
                <a:latin typeface="Calibri"/>
                <a:cs typeface="Calibri"/>
              </a:rPr>
              <a:t>Even 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though </a:t>
            </a:r>
            <a:r>
              <a:rPr dirty="0" sz="1800" spc="-10">
                <a:latin typeface="Calibri"/>
                <a:cs typeface="Calibri"/>
              </a:rPr>
              <a:t>young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children</a:t>
            </a:r>
            <a:r>
              <a:rPr dirty="0" sz="1800" spc="-5">
                <a:latin typeface="Calibri"/>
                <a:cs typeface="Calibri"/>
              </a:rPr>
              <a:t> do not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feel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that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their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parents love</a:t>
            </a:r>
            <a:r>
              <a:rPr dirty="0" sz="1800" spc="-5">
                <a:latin typeface="Calibri"/>
                <a:cs typeface="Calibri"/>
              </a:rPr>
              <a:t> and </a:t>
            </a:r>
            <a:r>
              <a:rPr dirty="0" sz="1800" spc="-15">
                <a:latin typeface="Calibri"/>
                <a:cs typeface="Calibri"/>
              </a:rPr>
              <a:t>care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for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them </a:t>
            </a:r>
            <a:r>
              <a:rPr dirty="0" sz="1800" spc="-10">
                <a:latin typeface="Calibri"/>
                <a:cs typeface="Calibri"/>
              </a:rPr>
              <a:t>because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they 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are </a:t>
            </a:r>
            <a:r>
              <a:rPr dirty="0" sz="1800" spc="-5">
                <a:latin typeface="Calibri"/>
                <a:cs typeface="Calibri"/>
              </a:rPr>
              <a:t>strict, and </a:t>
            </a:r>
            <a:r>
              <a:rPr dirty="0" sz="1800" spc="-10">
                <a:latin typeface="Calibri"/>
                <a:cs typeface="Calibri"/>
              </a:rPr>
              <a:t>to </a:t>
            </a:r>
            <a:r>
              <a:rPr dirty="0" sz="1800" spc="-5">
                <a:latin typeface="Calibri"/>
                <a:cs typeface="Calibri"/>
              </a:rPr>
              <a:t>them, </a:t>
            </a:r>
            <a:r>
              <a:rPr dirty="0" sz="1800" spc="-15">
                <a:latin typeface="Calibri"/>
                <a:cs typeface="Calibri"/>
              </a:rPr>
              <a:t>many </a:t>
            </a:r>
            <a:r>
              <a:rPr dirty="0" sz="1800">
                <a:latin typeface="Calibri"/>
                <a:cs typeface="Calibri"/>
              </a:rPr>
              <a:t>of </a:t>
            </a:r>
            <a:r>
              <a:rPr dirty="0" sz="1800" spc="-5">
                <a:latin typeface="Calibri"/>
                <a:cs typeface="Calibri"/>
              </a:rPr>
              <a:t>their </a:t>
            </a:r>
            <a:r>
              <a:rPr dirty="0" sz="1800" spc="-10">
                <a:latin typeface="Calibri"/>
                <a:cs typeface="Calibri"/>
              </a:rPr>
              <a:t>parents’ </a:t>
            </a:r>
            <a:r>
              <a:rPr dirty="0" sz="1800" spc="-5">
                <a:latin typeface="Calibri"/>
                <a:cs typeface="Calibri"/>
              </a:rPr>
              <a:t> action </a:t>
            </a:r>
            <a:r>
              <a:rPr dirty="0" sz="1800" spc="-10">
                <a:latin typeface="Calibri"/>
                <a:cs typeface="Calibri"/>
              </a:rPr>
              <a:t>appears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40">
                <a:latin typeface="Calibri"/>
                <a:cs typeface="Calibri"/>
              </a:rPr>
              <a:t>unfair.</a:t>
            </a:r>
            <a:r>
              <a:rPr dirty="0" sz="1800" spc="-5">
                <a:latin typeface="Calibri"/>
                <a:cs typeface="Calibri"/>
              </a:rPr>
              <a:t> Besides,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when </a:t>
            </a:r>
            <a:r>
              <a:rPr dirty="0" sz="1800" spc="-10">
                <a:latin typeface="Calibri"/>
                <a:cs typeface="Calibri"/>
              </a:rPr>
              <a:t>children 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grow</a:t>
            </a:r>
            <a:r>
              <a:rPr dirty="0" sz="1800" spc="-5">
                <a:latin typeface="Calibri"/>
                <a:cs typeface="Calibri"/>
              </a:rPr>
              <a:t> up </a:t>
            </a:r>
            <a:r>
              <a:rPr dirty="0" sz="1800" spc="-10">
                <a:latin typeface="Calibri"/>
                <a:cs typeface="Calibri"/>
              </a:rPr>
              <a:t>they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realize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that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all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acts </a:t>
            </a:r>
            <a:r>
              <a:rPr dirty="0" sz="1800">
                <a:latin typeface="Calibri"/>
                <a:cs typeface="Calibri"/>
              </a:rPr>
              <a:t>of</a:t>
            </a:r>
            <a:r>
              <a:rPr dirty="0" sz="1800" spc="-5">
                <a:latin typeface="Calibri"/>
                <a:cs typeface="Calibri"/>
              </a:rPr>
              <a:t> their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parents </a:t>
            </a:r>
            <a:r>
              <a:rPr dirty="0" sz="1800" spc="-15">
                <a:latin typeface="Calibri"/>
                <a:cs typeface="Calibri"/>
              </a:rPr>
              <a:t>were favourable for </a:t>
            </a:r>
            <a:r>
              <a:rPr dirty="0" sz="1800" spc="-5">
                <a:latin typeface="Calibri"/>
                <a:cs typeface="Calibri"/>
              </a:rPr>
              <a:t>them. </a:t>
            </a:r>
            <a:r>
              <a:rPr dirty="0" sz="1800">
                <a:latin typeface="Calibri"/>
                <a:cs typeface="Calibri"/>
              </a:rPr>
              <a:t>In </a:t>
            </a:r>
            <a:r>
              <a:rPr dirty="0" sz="1800" spc="-5">
                <a:latin typeface="Calibri"/>
                <a:cs typeface="Calibri"/>
              </a:rPr>
              <a:t>addition,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all along the </a:t>
            </a:r>
            <a:r>
              <a:rPr dirty="0" sz="1800" spc="-10">
                <a:latin typeface="Calibri"/>
                <a:cs typeface="Calibri"/>
              </a:rPr>
              <a:t>parents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were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afraid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for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them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and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below their strictness lies </a:t>
            </a:r>
            <a:r>
              <a:rPr dirty="0" sz="1800">
                <a:latin typeface="Calibri"/>
                <a:cs typeface="Calibri"/>
              </a:rPr>
              <a:t>a </a:t>
            </a:r>
            <a:r>
              <a:rPr dirty="0" sz="1800" spc="-5">
                <a:latin typeface="Calibri"/>
                <a:cs typeface="Calibri"/>
              </a:rPr>
              <a:t>heart full </a:t>
            </a:r>
            <a:r>
              <a:rPr dirty="0" sz="1800">
                <a:latin typeface="Calibri"/>
                <a:cs typeface="Calibri"/>
              </a:rPr>
              <a:t>of </a:t>
            </a:r>
            <a:r>
              <a:rPr dirty="0" sz="1800" spc="-10">
                <a:latin typeface="Calibri"/>
                <a:cs typeface="Calibri"/>
              </a:rPr>
              <a:t>love 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for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them. </a:t>
            </a:r>
            <a:r>
              <a:rPr dirty="0" sz="1800" spc="-10">
                <a:latin typeface="Calibri"/>
                <a:cs typeface="Calibri"/>
              </a:rPr>
              <a:t>Most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20">
                <a:latin typeface="Calibri"/>
                <a:cs typeface="Calibri"/>
              </a:rPr>
              <a:t>importantly,</a:t>
            </a:r>
            <a:r>
              <a:rPr dirty="0" sz="1800" spc="-5">
                <a:latin typeface="Calibri"/>
                <a:cs typeface="Calibri"/>
              </a:rPr>
              <a:t> this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bond </a:t>
            </a:r>
            <a:r>
              <a:rPr dirty="0" sz="1800">
                <a:latin typeface="Calibri"/>
                <a:cs typeface="Calibri"/>
              </a:rPr>
              <a:t>of </a:t>
            </a:r>
            <a:r>
              <a:rPr dirty="0" sz="1800" spc="-10">
                <a:latin typeface="Calibri"/>
                <a:cs typeface="Calibri"/>
              </a:rPr>
              <a:t>love 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between parents</a:t>
            </a:r>
            <a:r>
              <a:rPr dirty="0" sz="1800" spc="-5">
                <a:latin typeface="Calibri"/>
                <a:cs typeface="Calibri"/>
              </a:rPr>
              <a:t> and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their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children</a:t>
            </a:r>
            <a:r>
              <a:rPr dirty="0" sz="1800" spc="-5">
                <a:latin typeface="Calibri"/>
                <a:cs typeface="Calibri"/>
              </a:rPr>
              <a:t> has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been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underlined</a:t>
            </a:r>
            <a:r>
              <a:rPr dirty="0" sz="1800" spc="-10">
                <a:latin typeface="Calibri"/>
                <a:cs typeface="Calibri"/>
              </a:rPr>
              <a:t> through</a:t>
            </a:r>
            <a:r>
              <a:rPr dirty="0" sz="1800" spc="-5">
                <a:latin typeface="Calibri"/>
                <a:cs typeface="Calibri"/>
              </a:rPr>
              <a:t> the </a:t>
            </a:r>
            <a:r>
              <a:rPr dirty="0" sz="1800" spc="-30">
                <a:latin typeface="Calibri"/>
                <a:cs typeface="Calibri"/>
              </a:rPr>
              <a:t>story.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161788" y="830579"/>
              <a:ext cx="3325367" cy="390906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20090" y="518160"/>
            <a:ext cx="3481070" cy="10020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71450" marR="5080" indent="-158750">
              <a:lnSpc>
                <a:spcPct val="100000"/>
              </a:lnSpc>
              <a:spcBef>
                <a:spcPts val="105"/>
              </a:spcBef>
            </a:pPr>
            <a:r>
              <a:rPr dirty="0" sz="3200" spc="-5"/>
              <a:t>KEZIA</a:t>
            </a:r>
            <a:r>
              <a:rPr dirty="0" sz="3200" spc="-30"/>
              <a:t> </a:t>
            </a:r>
            <a:r>
              <a:rPr dirty="0" sz="3200" spc="-10"/>
              <a:t>MAKES</a:t>
            </a:r>
            <a:r>
              <a:rPr dirty="0" sz="3200" spc="-25"/>
              <a:t> </a:t>
            </a:r>
            <a:r>
              <a:rPr dirty="0" sz="3200"/>
              <a:t>A</a:t>
            </a:r>
            <a:r>
              <a:rPr dirty="0" sz="3200" spc="-25"/>
              <a:t> </a:t>
            </a:r>
            <a:r>
              <a:rPr dirty="0" sz="3200" spc="-5"/>
              <a:t>GIFT </a:t>
            </a:r>
            <a:r>
              <a:rPr dirty="0" sz="3200" spc="-710"/>
              <a:t> </a:t>
            </a:r>
            <a:r>
              <a:rPr dirty="0" sz="3200" spc="-10"/>
              <a:t>FOR</a:t>
            </a:r>
            <a:r>
              <a:rPr dirty="0" sz="3200" spc="-20"/>
              <a:t> </a:t>
            </a:r>
            <a:r>
              <a:rPr dirty="0" sz="3200" spc="-5"/>
              <a:t>HER</a:t>
            </a:r>
            <a:r>
              <a:rPr dirty="0" sz="3200" spc="-15"/>
              <a:t> </a:t>
            </a:r>
            <a:r>
              <a:rPr dirty="0" sz="3200" spc="-75"/>
              <a:t>FATHER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535940" y="1888490"/>
            <a:ext cx="3738879" cy="391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marR="346075" indent="-34290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00" spc="-5">
                <a:latin typeface="Calibri"/>
                <a:cs typeface="Calibri"/>
              </a:rPr>
              <a:t>One fine </a:t>
            </a:r>
            <a:r>
              <a:rPr dirty="0" sz="1800" spc="-15">
                <a:latin typeface="Calibri"/>
                <a:cs typeface="Calibri"/>
              </a:rPr>
              <a:t>day </a:t>
            </a:r>
            <a:r>
              <a:rPr dirty="0" sz="1800" spc="-5">
                <a:latin typeface="Calibri"/>
                <a:cs typeface="Calibri"/>
              </a:rPr>
              <a:t>her </a:t>
            </a:r>
            <a:r>
              <a:rPr dirty="0" sz="1800" spc="-10">
                <a:latin typeface="Calibri"/>
                <a:cs typeface="Calibri"/>
              </a:rPr>
              <a:t>grandmother 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suggested </a:t>
            </a:r>
            <a:r>
              <a:rPr dirty="0" sz="1800" spc="-15">
                <a:latin typeface="Calibri"/>
                <a:cs typeface="Calibri"/>
              </a:rPr>
              <a:t>Kezia </a:t>
            </a:r>
            <a:r>
              <a:rPr dirty="0" sz="1800" spc="-10">
                <a:latin typeface="Calibri"/>
                <a:cs typeface="Calibri"/>
              </a:rPr>
              <a:t>prepare </a:t>
            </a:r>
            <a:r>
              <a:rPr dirty="0" sz="1800">
                <a:latin typeface="Calibri"/>
                <a:cs typeface="Calibri"/>
              </a:rPr>
              <a:t>a </a:t>
            </a:r>
            <a:r>
              <a:rPr dirty="0" sz="1800" spc="-5">
                <a:latin typeface="Calibri"/>
                <a:cs typeface="Calibri"/>
              </a:rPr>
              <a:t>pin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cushion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for </a:t>
            </a:r>
            <a:r>
              <a:rPr dirty="0" sz="1800" spc="-5">
                <a:latin typeface="Calibri"/>
                <a:cs typeface="Calibri"/>
              </a:rPr>
              <a:t>her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father’s</a:t>
            </a:r>
            <a:r>
              <a:rPr dirty="0" sz="1800" spc="-20">
                <a:latin typeface="Calibri"/>
                <a:cs typeface="Calibri"/>
              </a:rPr>
              <a:t> birthday.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 MT"/>
              <a:buChar char="•"/>
            </a:pPr>
            <a:endParaRPr sz="2450">
              <a:latin typeface="Calibri"/>
              <a:cs typeface="Calibri"/>
            </a:endParaRPr>
          </a:p>
          <a:p>
            <a:pPr marL="355600" marR="6985" indent="-34290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00" spc="-15">
                <a:latin typeface="Calibri"/>
                <a:cs typeface="Calibri"/>
              </a:rPr>
              <a:t>Consequently,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Kezia</a:t>
            </a:r>
            <a:r>
              <a:rPr dirty="0" sz="1800" spc="-10">
                <a:latin typeface="Calibri"/>
                <a:cs typeface="Calibri"/>
              </a:rPr>
              <a:t> stitches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three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sides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of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pincushion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casing.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 MT"/>
              <a:buChar char="•"/>
            </a:pPr>
            <a:endParaRPr sz="2450">
              <a:latin typeface="Calibri"/>
              <a:cs typeface="Calibri"/>
            </a:endParaRPr>
          </a:p>
          <a:p>
            <a:pPr algn="just" marL="355600" marR="5080" indent="-342900">
              <a:lnSpc>
                <a:spcPct val="100000"/>
              </a:lnSpc>
              <a:buFont typeface="Arial MT"/>
              <a:buChar char="•"/>
              <a:tabLst>
                <a:tab pos="355600" algn="l"/>
              </a:tabLst>
            </a:pPr>
            <a:r>
              <a:rPr dirty="0" sz="1800" spc="-5">
                <a:latin typeface="Calibri"/>
                <a:cs typeface="Calibri"/>
              </a:rPr>
              <a:t>But </a:t>
            </a:r>
            <a:r>
              <a:rPr dirty="0" sz="1800" spc="-10">
                <a:latin typeface="Calibri"/>
                <a:cs typeface="Calibri"/>
              </a:rPr>
              <a:t>after that, </a:t>
            </a:r>
            <a:r>
              <a:rPr dirty="0" sz="1800" spc="-5">
                <a:latin typeface="Calibri"/>
                <a:cs typeface="Calibri"/>
              </a:rPr>
              <a:t>she needs </a:t>
            </a:r>
            <a:r>
              <a:rPr dirty="0" sz="1800" spc="-10">
                <a:latin typeface="Calibri"/>
                <a:cs typeface="Calibri"/>
              </a:rPr>
              <a:t>to stuff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cushion with something. </a:t>
            </a:r>
            <a:r>
              <a:rPr dirty="0" sz="1800" spc="-15">
                <a:latin typeface="Calibri"/>
                <a:cs typeface="Calibri"/>
              </a:rPr>
              <a:t>That’s why 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she</a:t>
            </a:r>
            <a:r>
              <a:rPr dirty="0" sz="1800" spc="-10">
                <a:latin typeface="Calibri"/>
                <a:cs typeface="Calibri"/>
              </a:rPr>
              <a:t> goes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to</a:t>
            </a:r>
            <a:r>
              <a:rPr dirty="0" sz="1800" spc="-5">
                <a:latin typeface="Calibri"/>
                <a:cs typeface="Calibri"/>
              </a:rPr>
              <a:t> her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mother’s room.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 MT"/>
              <a:buChar char="•"/>
            </a:pPr>
            <a:endParaRPr sz="2450">
              <a:latin typeface="Calibri"/>
              <a:cs typeface="Calibri"/>
            </a:endParaRPr>
          </a:p>
          <a:p>
            <a:pPr marL="355600" marR="328295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00" spc="-5">
                <a:latin typeface="Calibri"/>
                <a:cs typeface="Calibri"/>
              </a:rPr>
              <a:t>On the bed </a:t>
            </a:r>
            <a:r>
              <a:rPr dirty="0" sz="1800" spc="-10">
                <a:latin typeface="Calibri"/>
                <a:cs typeface="Calibri"/>
              </a:rPr>
              <a:t>table, there </a:t>
            </a:r>
            <a:r>
              <a:rPr dirty="0" sz="1800" spc="-5">
                <a:latin typeface="Calibri"/>
                <a:cs typeface="Calibri"/>
              </a:rPr>
              <a:t>she finds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many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sheets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of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fine </a:t>
            </a:r>
            <a:r>
              <a:rPr dirty="0" sz="1800" spc="-35">
                <a:latin typeface="Calibri"/>
                <a:cs typeface="Calibri"/>
              </a:rPr>
              <a:t>paper.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0" y="1676400"/>
              <a:ext cx="4038600" cy="268986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368300"/>
            <a:ext cx="4201795" cy="16713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3600" spc="-10"/>
              <a:t>KEZIA</a:t>
            </a:r>
            <a:r>
              <a:rPr dirty="0" sz="3600" spc="-15"/>
              <a:t> </a:t>
            </a:r>
            <a:r>
              <a:rPr dirty="0" sz="3600" spc="-25"/>
              <a:t>TEARS</a:t>
            </a:r>
            <a:r>
              <a:rPr dirty="0" sz="3600" spc="-15"/>
              <a:t> </a:t>
            </a:r>
            <a:r>
              <a:rPr dirty="0" sz="3600" spc="-5"/>
              <a:t>UP</a:t>
            </a:r>
            <a:r>
              <a:rPr dirty="0" sz="3600" spc="-10"/>
              <a:t> </a:t>
            </a:r>
            <a:r>
              <a:rPr dirty="0" sz="3600" spc="-5"/>
              <a:t>HER </a:t>
            </a:r>
            <a:r>
              <a:rPr dirty="0" sz="3600"/>
              <a:t> </a:t>
            </a:r>
            <a:r>
              <a:rPr dirty="0" sz="3600" spc="-65"/>
              <a:t>FATHER’S </a:t>
            </a:r>
            <a:r>
              <a:rPr dirty="0" sz="3600" spc="-40"/>
              <a:t>IMPORTANT </a:t>
            </a:r>
            <a:r>
              <a:rPr dirty="0" sz="3600" spc="-800"/>
              <a:t> </a:t>
            </a:r>
            <a:r>
              <a:rPr dirty="0" sz="3600" spc="-55"/>
              <a:t>PAPERS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535940" y="2452369"/>
            <a:ext cx="4939665" cy="3318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259715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412115" algn="l"/>
                <a:tab pos="412750" algn="l"/>
              </a:tabLst>
            </a:pPr>
            <a:r>
              <a:rPr dirty="0"/>
              <a:t>	</a:t>
            </a:r>
            <a:r>
              <a:rPr dirty="0" sz="2000" spc="-5">
                <a:latin typeface="Calibri"/>
                <a:cs typeface="Calibri"/>
              </a:rPr>
              <a:t>Then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she </a:t>
            </a:r>
            <a:r>
              <a:rPr dirty="0" sz="2000" spc="-10">
                <a:latin typeface="Calibri"/>
                <a:cs typeface="Calibri"/>
              </a:rPr>
              <a:t>torn</a:t>
            </a:r>
            <a:r>
              <a:rPr dirty="0" sz="2000" spc="-5">
                <a:latin typeface="Calibri"/>
                <a:cs typeface="Calibri"/>
              </a:rPr>
              <a:t> the paper </a:t>
            </a:r>
            <a:r>
              <a:rPr dirty="0" sz="2000" spc="-15">
                <a:latin typeface="Calibri"/>
                <a:cs typeface="Calibri"/>
              </a:rPr>
              <a:t>into</a:t>
            </a:r>
            <a:r>
              <a:rPr dirty="0" sz="2000" spc="-5">
                <a:latin typeface="Calibri"/>
                <a:cs typeface="Calibri"/>
              </a:rPr>
              <a:t> small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pieces </a:t>
            </a:r>
            <a:r>
              <a:rPr dirty="0" sz="2000" spc="-44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and filled the pincushion and sew </a:t>
            </a:r>
            <a:r>
              <a:rPr dirty="0" sz="2000">
                <a:latin typeface="Calibri"/>
                <a:cs typeface="Calibri"/>
              </a:rPr>
              <a:t>up </a:t>
            </a:r>
            <a:r>
              <a:rPr dirty="0" sz="2000" spc="-5">
                <a:latin typeface="Calibri"/>
                <a:cs typeface="Calibri"/>
              </a:rPr>
              <a:t>the 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forth </a:t>
            </a:r>
            <a:r>
              <a:rPr dirty="0" sz="2000" spc="-5">
                <a:latin typeface="Calibri"/>
                <a:cs typeface="Calibri"/>
              </a:rPr>
              <a:t>side.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 MT"/>
              <a:buChar char="•"/>
            </a:pPr>
            <a:endParaRPr sz="2750">
              <a:latin typeface="Calibri"/>
              <a:cs typeface="Calibri"/>
            </a:endParaRPr>
          </a:p>
          <a:p>
            <a:pPr marL="355600" marR="18923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000" spc="-35">
                <a:latin typeface="Calibri"/>
                <a:cs typeface="Calibri"/>
              </a:rPr>
              <a:t>However,</a:t>
            </a:r>
            <a:r>
              <a:rPr dirty="0" sz="2000" spc="-5">
                <a:latin typeface="Calibri"/>
                <a:cs typeface="Calibri"/>
              </a:rPr>
              <a:t> she doesn’t </a:t>
            </a:r>
            <a:r>
              <a:rPr dirty="0" sz="2000" spc="-10">
                <a:latin typeface="Calibri"/>
                <a:cs typeface="Calibri"/>
              </a:rPr>
              <a:t>that</a:t>
            </a:r>
            <a:r>
              <a:rPr dirty="0" sz="2000" spc="-5">
                <a:latin typeface="Calibri"/>
                <a:cs typeface="Calibri"/>
              </a:rPr>
              <a:t> those </a:t>
            </a:r>
            <a:r>
              <a:rPr dirty="0" sz="2000" spc="-10">
                <a:latin typeface="Calibri"/>
                <a:cs typeface="Calibri"/>
              </a:rPr>
              <a:t>papers 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contain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her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father’s</a:t>
            </a:r>
            <a:r>
              <a:rPr dirty="0" sz="2000" spc="-10">
                <a:latin typeface="Calibri"/>
                <a:cs typeface="Calibri"/>
              </a:rPr>
              <a:t> very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important</a:t>
            </a:r>
            <a:r>
              <a:rPr dirty="0" sz="2000" spc="-5">
                <a:latin typeface="Calibri"/>
                <a:cs typeface="Calibri"/>
              </a:rPr>
              <a:t> speech </a:t>
            </a:r>
            <a:r>
              <a:rPr dirty="0" sz="2000" spc="-440">
                <a:latin typeface="Calibri"/>
                <a:cs typeface="Calibri"/>
              </a:rPr>
              <a:t> </a:t>
            </a:r>
            <a:r>
              <a:rPr dirty="0" sz="2000" spc="-20">
                <a:latin typeface="Calibri"/>
                <a:cs typeface="Calibri"/>
              </a:rPr>
              <a:t>for</a:t>
            </a:r>
            <a:r>
              <a:rPr dirty="0" sz="2000" spc="-1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the </a:t>
            </a:r>
            <a:r>
              <a:rPr dirty="0" sz="2000" spc="-15">
                <a:latin typeface="Calibri"/>
                <a:cs typeface="Calibri"/>
              </a:rPr>
              <a:t>Port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 spc="-20">
                <a:latin typeface="Calibri"/>
                <a:cs typeface="Calibri"/>
              </a:rPr>
              <a:t>Authority.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75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000" spc="-5">
                <a:latin typeface="Calibri"/>
                <a:cs typeface="Calibri"/>
              </a:rPr>
              <a:t>Although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she </a:t>
            </a:r>
            <a:r>
              <a:rPr dirty="0" sz="2000" spc="-10">
                <a:latin typeface="Calibri"/>
                <a:cs typeface="Calibri"/>
              </a:rPr>
              <a:t>accepted </a:t>
            </a:r>
            <a:r>
              <a:rPr dirty="0" sz="2000" spc="-5">
                <a:latin typeface="Calibri"/>
                <a:cs typeface="Calibri"/>
              </a:rPr>
              <a:t>her </a:t>
            </a:r>
            <a:r>
              <a:rPr dirty="0" sz="2000" spc="-20">
                <a:latin typeface="Calibri"/>
                <a:cs typeface="Calibri"/>
              </a:rPr>
              <a:t>mistake</a:t>
            </a:r>
            <a:r>
              <a:rPr dirty="0" sz="2000" spc="-5">
                <a:latin typeface="Calibri"/>
                <a:cs typeface="Calibri"/>
              </a:rPr>
              <a:t> and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tries </a:t>
            </a:r>
            <a:r>
              <a:rPr dirty="0" sz="2000" spc="-434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to</a:t>
            </a:r>
            <a:r>
              <a:rPr dirty="0" sz="2000" spc="-10">
                <a:latin typeface="Calibri"/>
                <a:cs typeface="Calibri"/>
              </a:rPr>
              <a:t> explain </a:t>
            </a:r>
            <a:r>
              <a:rPr dirty="0" sz="2000" spc="-5">
                <a:latin typeface="Calibri"/>
                <a:cs typeface="Calibri"/>
              </a:rPr>
              <a:t>the </a:t>
            </a:r>
            <a:r>
              <a:rPr dirty="0" sz="2000" spc="-10">
                <a:latin typeface="Calibri"/>
                <a:cs typeface="Calibri"/>
              </a:rPr>
              <a:t>reason </a:t>
            </a:r>
            <a:r>
              <a:rPr dirty="0" sz="2000" spc="-15">
                <a:latin typeface="Calibri"/>
                <a:cs typeface="Calibri"/>
              </a:rPr>
              <a:t>why</a:t>
            </a:r>
            <a:r>
              <a:rPr dirty="0" sz="2000" spc="-5">
                <a:latin typeface="Calibri"/>
                <a:cs typeface="Calibri"/>
              </a:rPr>
              <a:t> she does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it.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99759" y="1386839"/>
              <a:ext cx="2758440" cy="304190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368300"/>
            <a:ext cx="3308985" cy="112268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3600" spc="-10"/>
              <a:t>KEZIA</a:t>
            </a:r>
            <a:r>
              <a:rPr dirty="0" sz="3600" spc="-30"/>
              <a:t> </a:t>
            </a:r>
            <a:r>
              <a:rPr dirty="0" sz="3600" spc="-65"/>
              <a:t>FACES</a:t>
            </a:r>
            <a:r>
              <a:rPr dirty="0" sz="3600" spc="-25"/>
              <a:t> </a:t>
            </a:r>
            <a:r>
              <a:rPr dirty="0" sz="3600" spc="-5"/>
              <a:t>HER </a:t>
            </a:r>
            <a:r>
              <a:rPr dirty="0" sz="3600" spc="-795"/>
              <a:t> </a:t>
            </a:r>
            <a:r>
              <a:rPr dirty="0" sz="3600" spc="-65"/>
              <a:t>FATHER’S</a:t>
            </a:r>
            <a:r>
              <a:rPr dirty="0" sz="3600" spc="-100"/>
              <a:t> </a:t>
            </a:r>
            <a:r>
              <a:rPr dirty="0" sz="3600" spc="-60"/>
              <a:t>WRATH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535940" y="1903730"/>
            <a:ext cx="4933950" cy="3318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355600" marR="5080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412750" algn="l"/>
              </a:tabLst>
            </a:pPr>
            <a:r>
              <a:rPr dirty="0"/>
              <a:t>	</a:t>
            </a:r>
            <a:r>
              <a:rPr dirty="0" sz="2000" spc="-5">
                <a:latin typeface="Calibri"/>
                <a:cs typeface="Calibri"/>
              </a:rPr>
              <a:t>But her </a:t>
            </a:r>
            <a:r>
              <a:rPr dirty="0" sz="2000" spc="-15">
                <a:latin typeface="Calibri"/>
                <a:cs typeface="Calibri"/>
              </a:rPr>
              <a:t>father </a:t>
            </a:r>
            <a:r>
              <a:rPr dirty="0" sz="2000" spc="-10">
                <a:latin typeface="Calibri"/>
                <a:cs typeface="Calibri"/>
              </a:rPr>
              <a:t>was too </a:t>
            </a:r>
            <a:r>
              <a:rPr dirty="0" sz="2000" spc="-5">
                <a:latin typeface="Calibri"/>
                <a:cs typeface="Calibri"/>
              </a:rPr>
              <a:t>angry </a:t>
            </a:r>
            <a:r>
              <a:rPr dirty="0" sz="2000" spc="-15">
                <a:latin typeface="Calibri"/>
                <a:cs typeface="Calibri"/>
              </a:rPr>
              <a:t>to listen to </a:t>
            </a:r>
            <a:r>
              <a:rPr dirty="0" sz="2000" spc="-5">
                <a:latin typeface="Calibri"/>
                <a:cs typeface="Calibri"/>
              </a:rPr>
              <a:t>her </a:t>
            </a:r>
            <a:r>
              <a:rPr dirty="0" sz="2000" spc="-440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reason </a:t>
            </a:r>
            <a:r>
              <a:rPr dirty="0" sz="2000" spc="-5">
                <a:latin typeface="Calibri"/>
                <a:cs typeface="Calibri"/>
              </a:rPr>
              <a:t>and punished her with </a:t>
            </a:r>
            <a:r>
              <a:rPr dirty="0" sz="2000">
                <a:latin typeface="Calibri"/>
                <a:cs typeface="Calibri"/>
              </a:rPr>
              <a:t>a </a:t>
            </a:r>
            <a:r>
              <a:rPr dirty="0" sz="2000" spc="-5">
                <a:latin typeface="Calibri"/>
                <a:cs typeface="Calibri"/>
              </a:rPr>
              <a:t>ruler </a:t>
            </a:r>
            <a:r>
              <a:rPr dirty="0" sz="2000">
                <a:latin typeface="Calibri"/>
                <a:cs typeface="Calibri"/>
              </a:rPr>
              <a:t>on </a:t>
            </a:r>
            <a:r>
              <a:rPr dirty="0" sz="2000" spc="-5">
                <a:latin typeface="Calibri"/>
                <a:cs typeface="Calibri"/>
              </a:rPr>
              <a:t>her </a:t>
            </a:r>
            <a:r>
              <a:rPr dirty="0" sz="2000" spc="-44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palm.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 MT"/>
              <a:buChar char="•"/>
            </a:pPr>
            <a:endParaRPr sz="2750">
              <a:latin typeface="Calibri"/>
              <a:cs typeface="Calibri"/>
            </a:endParaRPr>
          </a:p>
          <a:p>
            <a:pPr marL="355600" marR="100330" indent="-342900">
              <a:lnSpc>
                <a:spcPct val="100000"/>
              </a:lnSpc>
              <a:buFont typeface="Arial MT"/>
              <a:buChar char="•"/>
              <a:tabLst>
                <a:tab pos="412115" algn="l"/>
                <a:tab pos="412750" algn="l"/>
              </a:tabLst>
            </a:pPr>
            <a:r>
              <a:rPr dirty="0"/>
              <a:t>	</a:t>
            </a:r>
            <a:r>
              <a:rPr dirty="0" sz="2000" spc="-35">
                <a:latin typeface="Calibri"/>
                <a:cs typeface="Calibri"/>
              </a:rPr>
              <a:t>However,</a:t>
            </a:r>
            <a:r>
              <a:rPr dirty="0" sz="2000" spc="-5">
                <a:latin typeface="Calibri"/>
                <a:cs typeface="Calibri"/>
              </a:rPr>
              <a:t> she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failed </a:t>
            </a:r>
            <a:r>
              <a:rPr dirty="0" sz="2000" spc="-15">
                <a:latin typeface="Calibri"/>
                <a:cs typeface="Calibri"/>
              </a:rPr>
              <a:t>to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understand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why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she </a:t>
            </a:r>
            <a:r>
              <a:rPr dirty="0" sz="2000" spc="-440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met </a:t>
            </a:r>
            <a:r>
              <a:rPr dirty="0" sz="2000" spc="-5">
                <a:latin typeface="Calibri"/>
                <a:cs typeface="Calibri"/>
              </a:rPr>
              <a:t>out </a:t>
            </a:r>
            <a:r>
              <a:rPr dirty="0" sz="2000" spc="-15">
                <a:latin typeface="Calibri"/>
                <a:cs typeface="Calibri"/>
              </a:rPr>
              <a:t>to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punishment </a:t>
            </a:r>
            <a:r>
              <a:rPr dirty="0" sz="2000" spc="-10">
                <a:latin typeface="Calibri"/>
                <a:cs typeface="Calibri"/>
              </a:rPr>
              <a:t>even</a:t>
            </a:r>
            <a:r>
              <a:rPr dirty="0" sz="2000" spc="-15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after </a:t>
            </a:r>
            <a:r>
              <a:rPr dirty="0" sz="2000" spc="-5">
                <a:latin typeface="Calibri"/>
                <a:cs typeface="Calibri"/>
              </a:rPr>
              <a:t>she 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accepted</a:t>
            </a:r>
            <a:r>
              <a:rPr dirty="0" sz="2000" spc="-1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her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20">
                <a:latin typeface="Calibri"/>
                <a:cs typeface="Calibri"/>
              </a:rPr>
              <a:t>mistake.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750">
              <a:latin typeface="Calibri"/>
              <a:cs typeface="Calibri"/>
            </a:endParaRPr>
          </a:p>
          <a:p>
            <a:pPr marL="355600" marR="584200" indent="-342900">
              <a:lnSpc>
                <a:spcPct val="100000"/>
              </a:lnSpc>
              <a:buFont typeface="Arial MT"/>
              <a:buChar char="•"/>
              <a:tabLst>
                <a:tab pos="412115" algn="l"/>
                <a:tab pos="412750" algn="l"/>
              </a:tabLst>
            </a:pPr>
            <a:r>
              <a:rPr dirty="0"/>
              <a:t>	</a:t>
            </a:r>
            <a:r>
              <a:rPr dirty="0" sz="2000" spc="-25">
                <a:latin typeface="Calibri"/>
                <a:cs typeface="Calibri"/>
              </a:rPr>
              <a:t>Terribly </a:t>
            </a:r>
            <a:r>
              <a:rPr dirty="0" sz="2000" spc="-5">
                <a:latin typeface="Calibri"/>
                <a:cs typeface="Calibri"/>
              </a:rPr>
              <a:t>she said, “What did God </a:t>
            </a:r>
            <a:r>
              <a:rPr dirty="0" sz="2000" spc="-20">
                <a:latin typeface="Calibri"/>
                <a:cs typeface="Calibri"/>
              </a:rPr>
              <a:t>make </a:t>
            </a:r>
            <a:r>
              <a:rPr dirty="0" sz="2000" spc="-440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father </a:t>
            </a:r>
            <a:r>
              <a:rPr dirty="0" sz="2000" spc="-5">
                <a:latin typeface="Calibri"/>
                <a:cs typeface="Calibri"/>
              </a:rPr>
              <a:t>for?”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38800" y="1600200"/>
              <a:ext cx="3429000" cy="256032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3540" y="343535"/>
            <a:ext cx="3202940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4400" spc="-95"/>
              <a:t>V</a:t>
            </a:r>
            <a:r>
              <a:rPr dirty="0" sz="4400" spc="-5"/>
              <a:t>OCAB</a:t>
            </a:r>
            <a:r>
              <a:rPr dirty="0" sz="4400" spc="-10"/>
              <a:t>U</a:t>
            </a:r>
            <a:r>
              <a:rPr dirty="0" sz="4400" spc="-5"/>
              <a:t>LA</a:t>
            </a:r>
            <a:r>
              <a:rPr dirty="0" sz="4400" spc="-90"/>
              <a:t>R</a:t>
            </a:r>
            <a:r>
              <a:rPr dirty="0" sz="4400"/>
              <a:t>Y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383540" y="1286382"/>
            <a:ext cx="8025130" cy="3175000"/>
          </a:xfrm>
          <a:prstGeom prst="rect">
            <a:avLst/>
          </a:prstGeom>
        </p:spPr>
        <p:txBody>
          <a:bodyPr wrap="square" lIns="0" tIns="7937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62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200" spc="-5">
                <a:latin typeface="Calibri"/>
                <a:cs typeface="Calibri"/>
              </a:rPr>
              <a:t>Laboriously: with lot of </a:t>
            </a:r>
            <a:r>
              <a:rPr dirty="0" sz="2200" spc="-20">
                <a:latin typeface="Calibri"/>
                <a:cs typeface="Calibri"/>
              </a:rPr>
              <a:t>effort</a:t>
            </a:r>
            <a:r>
              <a:rPr dirty="0" sz="2200" spc="-5">
                <a:latin typeface="Calibri"/>
                <a:cs typeface="Calibri"/>
              </a:rPr>
              <a:t> or </a:t>
            </a:r>
            <a:r>
              <a:rPr dirty="0" sz="2200" spc="-20">
                <a:latin typeface="Calibri"/>
                <a:cs typeface="Calibri"/>
              </a:rPr>
              <a:t>difficulty.</a:t>
            </a:r>
            <a:endParaRPr sz="2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2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200" spc="-20">
                <a:latin typeface="Calibri"/>
                <a:cs typeface="Calibri"/>
              </a:rPr>
              <a:t>Wandered</a:t>
            </a:r>
            <a:r>
              <a:rPr dirty="0" sz="2200" spc="-10">
                <a:latin typeface="Calibri"/>
                <a:cs typeface="Calibri"/>
              </a:rPr>
              <a:t> </a:t>
            </a:r>
            <a:r>
              <a:rPr dirty="0" sz="2200" spc="-15">
                <a:latin typeface="Calibri"/>
                <a:cs typeface="Calibri"/>
              </a:rPr>
              <a:t>into:</a:t>
            </a:r>
            <a:r>
              <a:rPr dirty="0" sz="2200" spc="-5">
                <a:latin typeface="Calibri"/>
                <a:cs typeface="Calibri"/>
              </a:rPr>
              <a:t> </a:t>
            </a:r>
            <a:r>
              <a:rPr dirty="0" sz="2200" spc="-15">
                <a:latin typeface="Calibri"/>
                <a:cs typeface="Calibri"/>
              </a:rPr>
              <a:t>went</a:t>
            </a:r>
            <a:r>
              <a:rPr dirty="0" sz="2200" spc="-5">
                <a:latin typeface="Calibri"/>
                <a:cs typeface="Calibri"/>
              </a:rPr>
              <a:t> </a:t>
            </a:r>
            <a:r>
              <a:rPr dirty="0" sz="2200" spc="-25">
                <a:latin typeface="Calibri"/>
                <a:cs typeface="Calibri"/>
              </a:rPr>
              <a:t>into,</a:t>
            </a:r>
            <a:r>
              <a:rPr dirty="0" sz="2200" spc="-5">
                <a:latin typeface="Calibri"/>
                <a:cs typeface="Calibri"/>
              </a:rPr>
              <a:t> </a:t>
            </a:r>
            <a:r>
              <a:rPr dirty="0" sz="2200" spc="-10">
                <a:latin typeface="Calibri"/>
                <a:cs typeface="Calibri"/>
              </a:rPr>
              <a:t>by </a:t>
            </a:r>
            <a:r>
              <a:rPr dirty="0" sz="2200" spc="-5">
                <a:latin typeface="Calibri"/>
                <a:cs typeface="Calibri"/>
              </a:rPr>
              <a:t>chance</a:t>
            </a:r>
            <a:endParaRPr sz="2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2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200" spc="-5">
                <a:latin typeface="Calibri"/>
                <a:cs typeface="Calibri"/>
              </a:rPr>
              <a:t>Hue and Cry: angry </a:t>
            </a:r>
            <a:r>
              <a:rPr dirty="0" sz="2200" spc="-20">
                <a:latin typeface="Calibri"/>
                <a:cs typeface="Calibri"/>
              </a:rPr>
              <a:t>protest.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3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4400" spc="-5" b="1">
                <a:solidFill>
                  <a:srgbClr val="FF0000"/>
                </a:solidFill>
                <a:latin typeface="Calibri"/>
                <a:cs typeface="Calibri"/>
              </a:rPr>
              <a:t>ASSIGNMENT</a:t>
            </a:r>
            <a:endParaRPr sz="44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650"/>
              </a:spcBef>
            </a:pPr>
            <a:r>
              <a:rPr dirty="0" sz="2200" spc="-25">
                <a:latin typeface="Calibri"/>
                <a:cs typeface="Calibri"/>
              </a:rPr>
              <a:t>Write</a:t>
            </a:r>
            <a:r>
              <a:rPr dirty="0" sz="220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about</a:t>
            </a:r>
            <a:r>
              <a:rPr dirty="0" sz="220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a</a:t>
            </a:r>
            <a:r>
              <a:rPr dirty="0" sz="2200" spc="5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time</a:t>
            </a:r>
            <a:r>
              <a:rPr dirty="0" sz="220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when</a:t>
            </a:r>
            <a:r>
              <a:rPr dirty="0" sz="2200">
                <a:latin typeface="Calibri"/>
                <a:cs typeface="Calibri"/>
              </a:rPr>
              <a:t> </a:t>
            </a:r>
            <a:r>
              <a:rPr dirty="0" sz="2200" spc="-15">
                <a:latin typeface="Calibri"/>
                <a:cs typeface="Calibri"/>
              </a:rPr>
              <a:t>you</a:t>
            </a:r>
            <a:r>
              <a:rPr dirty="0" sz="220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did a</a:t>
            </a:r>
            <a:r>
              <a:rPr dirty="0" sz="2200" spc="5">
                <a:latin typeface="Calibri"/>
                <a:cs typeface="Calibri"/>
              </a:rPr>
              <a:t> </a:t>
            </a:r>
            <a:r>
              <a:rPr dirty="0" sz="2200" spc="-30">
                <a:latin typeface="Calibri"/>
                <a:cs typeface="Calibri"/>
              </a:rPr>
              <a:t>grave</a:t>
            </a:r>
            <a:r>
              <a:rPr dirty="0" sz="2200" spc="5">
                <a:latin typeface="Calibri"/>
                <a:cs typeface="Calibri"/>
              </a:rPr>
              <a:t> </a:t>
            </a:r>
            <a:r>
              <a:rPr dirty="0" sz="2200" spc="-25">
                <a:latin typeface="Calibri"/>
                <a:cs typeface="Calibri"/>
              </a:rPr>
              <a:t>mischief.</a:t>
            </a:r>
            <a:r>
              <a:rPr dirty="0" sz="2200" spc="-5">
                <a:latin typeface="Calibri"/>
                <a:cs typeface="Calibri"/>
              </a:rPr>
              <a:t> </a:t>
            </a:r>
            <a:r>
              <a:rPr dirty="0" sz="2200" spc="-10">
                <a:latin typeface="Calibri"/>
                <a:cs typeface="Calibri"/>
              </a:rPr>
              <a:t>How</a:t>
            </a:r>
            <a:r>
              <a:rPr dirty="0" sz="2200" spc="5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did</a:t>
            </a:r>
            <a:r>
              <a:rPr dirty="0" sz="2200">
                <a:latin typeface="Calibri"/>
                <a:cs typeface="Calibri"/>
              </a:rPr>
              <a:t> </a:t>
            </a:r>
            <a:r>
              <a:rPr dirty="0" sz="2200" spc="-10">
                <a:latin typeface="Calibri"/>
                <a:cs typeface="Calibri"/>
              </a:rPr>
              <a:t>your</a:t>
            </a:r>
            <a:r>
              <a:rPr dirty="0" sz="2200" spc="-5">
                <a:latin typeface="Calibri"/>
                <a:cs typeface="Calibri"/>
              </a:rPr>
              <a:t> </a:t>
            </a:r>
            <a:r>
              <a:rPr dirty="0" sz="2200" spc="-15">
                <a:latin typeface="Calibri"/>
                <a:cs typeface="Calibri"/>
              </a:rPr>
              <a:t>father </a:t>
            </a:r>
            <a:r>
              <a:rPr dirty="0" sz="2200" spc="-480">
                <a:latin typeface="Calibri"/>
                <a:cs typeface="Calibri"/>
              </a:rPr>
              <a:t> </a:t>
            </a:r>
            <a:r>
              <a:rPr dirty="0" sz="2200" spc="-10">
                <a:latin typeface="Calibri"/>
                <a:cs typeface="Calibri"/>
              </a:rPr>
              <a:t>react </a:t>
            </a:r>
            <a:r>
              <a:rPr dirty="0" sz="2200" spc="-20">
                <a:latin typeface="Calibri"/>
                <a:cs typeface="Calibri"/>
              </a:rPr>
              <a:t>to</a:t>
            </a:r>
            <a:r>
              <a:rPr dirty="0" sz="220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it?</a:t>
            </a:r>
            <a:endParaRPr sz="22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00800" y="5715000"/>
              <a:ext cx="2057400" cy="78333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2022-04-01T15:36:05Z</dcterms:created>
  <dcterms:modified xsi:type="dcterms:W3CDTF">2022-04-01T15:36:05Z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2021-06-21T00:00:00Z</vt:filetime>
  </property>
  <property fmtid="{D5CDD505-2E9C-101B-9397-08002B2CF9AE}" pid="3" name="Creator">
    <vt:lpwstr>WPS Presentation</vt:lpwstr>
  </property>
  <property fmtid="{D5CDD505-2E9C-101B-9397-08002B2CF9AE}" pid="4" name="LastSaved">
    <vt:filetime>2022-04-01T00:00:00Z</vt:filetime>
  </property>
</Properties>
</file>