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12189" y="1375409"/>
            <a:ext cx="7119620" cy="17805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8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3540" y="1568323"/>
            <a:ext cx="8376919" cy="44469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6" Type="http://schemas.openxmlformats.org/officeDocument/2006/relationships/image" Target="../media/image7.png"/><Relationship Id="rId7" Type="http://schemas.openxmlformats.org/officeDocument/2006/relationships/image" Target="../media/image8.png"/><Relationship Id="rId8" Type="http://schemas.openxmlformats.org/officeDocument/2006/relationships/image" Target="../media/image9.png"/><Relationship Id="rId9" Type="http://schemas.openxmlformats.org/officeDocument/2006/relationships/image" Target="../media/image10.png"/><Relationship Id="rId10" Type="http://schemas.openxmlformats.org/officeDocument/2006/relationships/image" Target="../media/image11.png"/><Relationship Id="rId11" Type="http://schemas.openxmlformats.org/officeDocument/2006/relationships/image" Target="../media/image12.png"/><Relationship Id="rId12" Type="http://schemas.openxmlformats.org/officeDocument/2006/relationships/image" Target="../media/image13.png"/><Relationship Id="rId13" Type="http://schemas.openxmlformats.org/officeDocument/2006/relationships/image" Target="../media/image14.jpg"/><Relationship Id="rId14" Type="http://schemas.openxmlformats.org/officeDocument/2006/relationships/image" Target="../media/image15.jp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16.jp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17.jp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18.jpg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19.jpg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83540" y="2407793"/>
            <a:ext cx="3060700" cy="2311400"/>
          </a:xfrm>
          <a:prstGeom prst="rect">
            <a:avLst/>
          </a:prstGeom>
        </p:spPr>
        <p:txBody>
          <a:bodyPr wrap="square" lIns="0" tIns="889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700"/>
              </a:spcBef>
            </a:pPr>
            <a:r>
              <a:rPr dirty="0" sz="2500" spc="-10" b="1">
                <a:latin typeface="Calibri"/>
                <a:cs typeface="Calibri"/>
              </a:rPr>
              <a:t>STD-IX</a:t>
            </a:r>
            <a:endParaRPr sz="2500">
              <a:latin typeface="Calibri"/>
              <a:cs typeface="Calibri"/>
            </a:endParaRPr>
          </a:p>
          <a:p>
            <a:pPr marL="12700" marR="180340">
              <a:lnSpc>
                <a:spcPct val="120000"/>
              </a:lnSpc>
            </a:pPr>
            <a:r>
              <a:rPr dirty="0" sz="2500" spc="-10" b="1">
                <a:latin typeface="Calibri"/>
                <a:cs typeface="Calibri"/>
              </a:rPr>
              <a:t>SUBJECT- </a:t>
            </a:r>
            <a:r>
              <a:rPr dirty="0" sz="2500" spc="-25" b="1">
                <a:latin typeface="Calibri"/>
                <a:cs typeface="Calibri"/>
              </a:rPr>
              <a:t>LITERATURE </a:t>
            </a:r>
            <a:r>
              <a:rPr dirty="0" sz="2500" spc="-555" b="1">
                <a:latin typeface="Calibri"/>
                <a:cs typeface="Calibri"/>
              </a:rPr>
              <a:t> </a:t>
            </a:r>
            <a:r>
              <a:rPr dirty="0" sz="2500" spc="-5" b="1">
                <a:latin typeface="Calibri"/>
                <a:cs typeface="Calibri"/>
              </a:rPr>
              <a:t>CHAPTER - 3</a:t>
            </a:r>
            <a:endParaRPr sz="2500">
              <a:latin typeface="Calibri"/>
              <a:cs typeface="Calibri"/>
            </a:endParaRPr>
          </a:p>
          <a:p>
            <a:pPr marL="12700" marR="5080">
              <a:lnSpc>
                <a:spcPct val="120000"/>
              </a:lnSpc>
            </a:pPr>
            <a:r>
              <a:rPr dirty="0" sz="2500" spc="-15" b="1">
                <a:latin typeface="Calibri"/>
                <a:cs typeface="Calibri"/>
              </a:rPr>
              <a:t>TOPIC- </a:t>
            </a:r>
            <a:r>
              <a:rPr dirty="0" sz="2500" spc="-5" b="1">
                <a:latin typeface="Calibri"/>
                <a:cs typeface="Calibri"/>
              </a:rPr>
              <a:t>THE </a:t>
            </a:r>
            <a:r>
              <a:rPr dirty="0" sz="2500" b="1">
                <a:latin typeface="Calibri"/>
                <a:cs typeface="Calibri"/>
              </a:rPr>
              <a:t>LITTLE </a:t>
            </a:r>
            <a:r>
              <a:rPr dirty="0" sz="2500" spc="-5" b="1">
                <a:latin typeface="Calibri"/>
                <a:cs typeface="Calibri"/>
              </a:rPr>
              <a:t>GIRL </a:t>
            </a:r>
            <a:r>
              <a:rPr dirty="0" sz="2500" spc="-560" b="1">
                <a:latin typeface="Calibri"/>
                <a:cs typeface="Calibri"/>
              </a:rPr>
              <a:t> </a:t>
            </a:r>
            <a:r>
              <a:rPr dirty="0" sz="2500" spc="-5" b="1">
                <a:latin typeface="Calibri"/>
                <a:cs typeface="Calibri"/>
              </a:rPr>
              <a:t>PERIOD-1</a:t>
            </a:r>
            <a:endParaRPr sz="25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761" y="761"/>
            <a:ext cx="9142730" cy="6856730"/>
            <a:chOff x="761" y="761"/>
            <a:chExt cx="9142730" cy="685673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761833" y="1632849"/>
              <a:ext cx="1330319" cy="277191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33399" y="457199"/>
              <a:ext cx="1578864" cy="783336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04800" y="4648200"/>
              <a:ext cx="8610600" cy="1905000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761" y="761"/>
              <a:ext cx="9142730" cy="6856730"/>
            </a:xfrm>
            <a:custGeom>
              <a:avLst/>
              <a:gdLst/>
              <a:ahLst/>
              <a:cxnLst/>
              <a:rect l="l" t="t" r="r" b="b"/>
              <a:pathLst>
                <a:path w="9142730" h="6856730">
                  <a:moveTo>
                    <a:pt x="0" y="0"/>
                  </a:moveTo>
                  <a:lnTo>
                    <a:pt x="9142476" y="0"/>
                  </a:lnTo>
                  <a:lnTo>
                    <a:pt x="9142476" y="6856476"/>
                  </a:lnTo>
                  <a:lnTo>
                    <a:pt x="0" y="6856476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096000" y="4876800"/>
            <a:ext cx="2286000" cy="1143000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535940" y="4939029"/>
            <a:ext cx="2959735" cy="124396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dirty="0" sz="4000" spc="-65">
                <a:solidFill>
                  <a:srgbClr val="FF0000"/>
                </a:solidFill>
                <a:latin typeface="Calibri"/>
                <a:cs typeface="Calibri"/>
              </a:rPr>
              <a:t>BY </a:t>
            </a:r>
            <a:r>
              <a:rPr dirty="0" sz="4000" spc="-40">
                <a:solidFill>
                  <a:srgbClr val="FF0000"/>
                </a:solidFill>
                <a:latin typeface="Calibri"/>
                <a:cs typeface="Calibri"/>
              </a:rPr>
              <a:t>KATHERINE </a:t>
            </a:r>
            <a:r>
              <a:rPr dirty="0" sz="4000" spc="-89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4000" spc="-5">
                <a:solidFill>
                  <a:srgbClr val="FF0000"/>
                </a:solidFill>
                <a:latin typeface="Calibri"/>
                <a:cs typeface="Calibri"/>
              </a:rPr>
              <a:t>MANSFIELD</a:t>
            </a:r>
            <a:endParaRPr sz="400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761" y="761"/>
            <a:ext cx="9142730" cy="6856730"/>
            <a:chOff x="761" y="761"/>
            <a:chExt cx="9142730" cy="6856730"/>
          </a:xfrm>
        </p:grpSpPr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42620" y="817562"/>
              <a:ext cx="346697" cy="457200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929424" y="815022"/>
              <a:ext cx="333908" cy="459739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356677" y="817562"/>
              <a:ext cx="262890" cy="454660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846365" y="815022"/>
              <a:ext cx="1097811" cy="459739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2984285" y="815022"/>
              <a:ext cx="246911" cy="457835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3272472" y="817562"/>
              <a:ext cx="262889" cy="454660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68051" y="1634172"/>
              <a:ext cx="375241" cy="466089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027749" y="1637982"/>
              <a:ext cx="80008" cy="459739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200492" y="1640522"/>
              <a:ext cx="311391" cy="457200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1572680" y="1637982"/>
              <a:ext cx="246911" cy="457834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609599" y="2566416"/>
              <a:ext cx="2648712" cy="1723643"/>
            </a:xfrm>
            <a:prstGeom prst="rect">
              <a:avLst/>
            </a:prstGeom>
          </p:spPr>
        </p:pic>
        <p:pic>
          <p:nvPicPr>
            <p:cNvPr id="16" name="object 16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5269991" y="650748"/>
              <a:ext cx="3113532" cy="3956304"/>
            </a:xfrm>
            <a:prstGeom prst="rect">
              <a:avLst/>
            </a:prstGeom>
          </p:spPr>
        </p:pic>
        <p:sp>
          <p:nvSpPr>
            <p:cNvPr id="17" name="object 17"/>
            <p:cNvSpPr/>
            <p:nvPr/>
          </p:nvSpPr>
          <p:spPr>
            <a:xfrm>
              <a:off x="761" y="761"/>
              <a:ext cx="9142730" cy="6856730"/>
            </a:xfrm>
            <a:custGeom>
              <a:avLst/>
              <a:gdLst/>
              <a:ahLst/>
              <a:cxnLst/>
              <a:rect l="l" t="t" r="r" b="b"/>
              <a:pathLst>
                <a:path w="9142730" h="6856730">
                  <a:moveTo>
                    <a:pt x="0" y="0"/>
                  </a:moveTo>
                  <a:lnTo>
                    <a:pt x="9142476" y="0"/>
                  </a:lnTo>
                  <a:lnTo>
                    <a:pt x="9142476" y="6856476"/>
                  </a:lnTo>
                  <a:lnTo>
                    <a:pt x="0" y="6856476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17039" y="302895"/>
            <a:ext cx="643763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 spc="-10"/>
              <a:t>EXPECTED</a:t>
            </a:r>
            <a:r>
              <a:rPr dirty="0" sz="3600" spc="-40"/>
              <a:t> </a:t>
            </a:r>
            <a:r>
              <a:rPr dirty="0" sz="3600" spc="-10"/>
              <a:t>LEARNING</a:t>
            </a:r>
            <a:r>
              <a:rPr dirty="0" sz="3600" spc="-40"/>
              <a:t> </a:t>
            </a:r>
            <a:r>
              <a:rPr dirty="0" sz="3600" spc="-20"/>
              <a:t>OUTCOMES:</a:t>
            </a:r>
            <a:endParaRPr sz="3600"/>
          </a:p>
        </p:txBody>
      </p:sp>
      <p:grpSp>
        <p:nvGrpSpPr>
          <p:cNvPr id="3" name="object 3"/>
          <p:cNvGrpSpPr/>
          <p:nvPr/>
        </p:nvGrpSpPr>
        <p:grpSpPr>
          <a:xfrm>
            <a:off x="708659" y="1286510"/>
            <a:ext cx="7673340" cy="5306060"/>
            <a:chOff x="708659" y="1286510"/>
            <a:chExt cx="7673340" cy="530606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096000" y="4876800"/>
              <a:ext cx="2286000" cy="1143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708660" y="1286509"/>
              <a:ext cx="4763770" cy="5306060"/>
            </a:xfrm>
            <a:custGeom>
              <a:avLst/>
              <a:gdLst/>
              <a:ahLst/>
              <a:cxnLst/>
              <a:rect l="l" t="t" r="r" b="b"/>
              <a:pathLst>
                <a:path w="4763770" h="5306059">
                  <a:moveTo>
                    <a:pt x="4763770" y="6350"/>
                  </a:moveTo>
                  <a:lnTo>
                    <a:pt x="4757420" y="6350"/>
                  </a:lnTo>
                  <a:lnTo>
                    <a:pt x="4757420" y="0"/>
                  </a:lnTo>
                  <a:lnTo>
                    <a:pt x="4751070" y="0"/>
                  </a:lnTo>
                  <a:lnTo>
                    <a:pt x="4751070" y="12700"/>
                  </a:lnTo>
                  <a:lnTo>
                    <a:pt x="4751070" y="2646680"/>
                  </a:lnTo>
                  <a:lnTo>
                    <a:pt x="4751070" y="2659380"/>
                  </a:lnTo>
                  <a:lnTo>
                    <a:pt x="4751070" y="5293360"/>
                  </a:lnTo>
                  <a:lnTo>
                    <a:pt x="12700" y="5293360"/>
                  </a:lnTo>
                  <a:lnTo>
                    <a:pt x="12700" y="2659380"/>
                  </a:lnTo>
                  <a:lnTo>
                    <a:pt x="4751070" y="2659380"/>
                  </a:lnTo>
                  <a:lnTo>
                    <a:pt x="4751070" y="2646680"/>
                  </a:lnTo>
                  <a:lnTo>
                    <a:pt x="12700" y="2646680"/>
                  </a:lnTo>
                  <a:lnTo>
                    <a:pt x="12700" y="12700"/>
                  </a:lnTo>
                  <a:lnTo>
                    <a:pt x="4751070" y="12700"/>
                  </a:lnTo>
                  <a:lnTo>
                    <a:pt x="4751070" y="0"/>
                  </a:lnTo>
                  <a:lnTo>
                    <a:pt x="6350" y="0"/>
                  </a:lnTo>
                  <a:lnTo>
                    <a:pt x="6350" y="6350"/>
                  </a:lnTo>
                  <a:lnTo>
                    <a:pt x="0" y="6350"/>
                  </a:lnTo>
                  <a:lnTo>
                    <a:pt x="0" y="5299710"/>
                  </a:lnTo>
                  <a:lnTo>
                    <a:pt x="6350" y="5299710"/>
                  </a:lnTo>
                  <a:lnTo>
                    <a:pt x="6350" y="5306060"/>
                  </a:lnTo>
                  <a:lnTo>
                    <a:pt x="4757420" y="5306060"/>
                  </a:lnTo>
                  <a:lnTo>
                    <a:pt x="4757420" y="5299710"/>
                  </a:lnTo>
                  <a:lnTo>
                    <a:pt x="4763770" y="5299710"/>
                  </a:lnTo>
                  <a:lnTo>
                    <a:pt x="4763770" y="635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/>
          <p:nvPr/>
        </p:nvSpPr>
        <p:spPr>
          <a:xfrm>
            <a:off x="765809" y="1323975"/>
            <a:ext cx="4241800" cy="4876800"/>
          </a:xfrm>
          <a:prstGeom prst="rect">
            <a:avLst/>
          </a:prstGeom>
        </p:spPr>
        <p:txBody>
          <a:bodyPr wrap="square" lIns="0" tIns="533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20"/>
              </a:spcBef>
            </a:pPr>
            <a:r>
              <a:rPr dirty="0" sz="1800" spc="-5">
                <a:latin typeface="Calibri"/>
                <a:cs typeface="Calibri"/>
              </a:rPr>
              <a:t>GENERAL</a:t>
            </a:r>
            <a:r>
              <a:rPr dirty="0" sz="1800" spc="-2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OBJECTIVES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20"/>
              </a:spcBef>
              <a:buFont typeface="Symbol"/>
              <a:buChar char=""/>
              <a:tabLst>
                <a:tab pos="354965" algn="l"/>
                <a:tab pos="355600" algn="l"/>
              </a:tabLst>
            </a:pPr>
            <a:r>
              <a:rPr dirty="0" sz="1800" spc="-10">
                <a:latin typeface="Calibri"/>
                <a:cs typeface="Calibri"/>
              </a:rPr>
              <a:t>Understanding</a:t>
            </a:r>
            <a:r>
              <a:rPr dirty="0" sz="1800" spc="-2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the</a:t>
            </a:r>
            <a:r>
              <a:rPr dirty="0" sz="1800" spc="-2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concept</a:t>
            </a:r>
            <a:endParaRPr sz="1800">
              <a:latin typeface="Calibri"/>
              <a:cs typeface="Calibri"/>
            </a:endParaRPr>
          </a:p>
          <a:p>
            <a:pPr marL="355600" marR="18415" indent="-342900">
              <a:lnSpc>
                <a:spcPct val="114799"/>
              </a:lnSpc>
              <a:buFont typeface="Symbol"/>
              <a:buChar char=""/>
              <a:tabLst>
                <a:tab pos="354965" algn="l"/>
                <a:tab pos="355600" algn="l"/>
              </a:tabLst>
            </a:pPr>
            <a:r>
              <a:rPr dirty="0" sz="1800" spc="-5">
                <a:latin typeface="Calibri"/>
                <a:cs typeface="Calibri"/>
              </a:rPr>
              <a:t>Being </a:t>
            </a:r>
            <a:r>
              <a:rPr dirty="0" sz="1800" spc="-10">
                <a:latin typeface="Calibri"/>
                <a:cs typeface="Calibri"/>
              </a:rPr>
              <a:t>acquainted</a:t>
            </a:r>
            <a:r>
              <a:rPr dirty="0" sz="1800" spc="-5">
                <a:latin typeface="Calibri"/>
                <a:cs typeface="Calibri"/>
              </a:rPr>
              <a:t> with </a:t>
            </a:r>
            <a:r>
              <a:rPr dirty="0" sz="1800" spc="-10">
                <a:latin typeface="Calibri"/>
                <a:cs typeface="Calibri"/>
              </a:rPr>
              <a:t>prose</a:t>
            </a:r>
            <a:r>
              <a:rPr dirty="0" sz="1800" spc="-5">
                <a:latin typeface="Calibri"/>
                <a:cs typeface="Calibri"/>
              </a:rPr>
              <a:t> and </a:t>
            </a:r>
            <a:r>
              <a:rPr dirty="0" sz="1800" spc="-10">
                <a:latin typeface="Calibri"/>
                <a:cs typeface="Calibri"/>
              </a:rPr>
              <a:t>author’s </a:t>
            </a:r>
            <a:r>
              <a:rPr dirty="0" sz="1800" spc="-390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biography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20"/>
              </a:spcBef>
              <a:buFont typeface="Symbol"/>
              <a:buChar char=""/>
              <a:tabLst>
                <a:tab pos="354965" algn="l"/>
                <a:tab pos="355600" algn="l"/>
              </a:tabLst>
            </a:pPr>
            <a:r>
              <a:rPr dirty="0" sz="1800" spc="-10">
                <a:latin typeface="Calibri"/>
                <a:cs typeface="Calibri"/>
              </a:rPr>
              <a:t>Understanding</a:t>
            </a:r>
            <a:r>
              <a:rPr dirty="0" sz="1800" spc="-2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the</a:t>
            </a:r>
            <a:r>
              <a:rPr dirty="0" sz="1800" spc="-3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idea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20"/>
              </a:spcBef>
              <a:buFont typeface="Symbol"/>
              <a:buChar char=""/>
              <a:tabLst>
                <a:tab pos="354965" algn="l"/>
                <a:tab pos="355600" algn="l"/>
              </a:tabLst>
            </a:pPr>
            <a:r>
              <a:rPr dirty="0" sz="1800" spc="-10">
                <a:latin typeface="Calibri"/>
                <a:cs typeface="Calibri"/>
              </a:rPr>
              <a:t>Appreciate </a:t>
            </a:r>
            <a:r>
              <a:rPr dirty="0" sz="1800" spc="-5">
                <a:latin typeface="Calibri"/>
                <a:cs typeface="Calibri"/>
              </a:rPr>
              <a:t>the</a:t>
            </a:r>
            <a:r>
              <a:rPr dirty="0" sz="1800" spc="-10">
                <a:latin typeface="Calibri"/>
                <a:cs typeface="Calibri"/>
              </a:rPr>
              <a:t> language </a:t>
            </a:r>
            <a:r>
              <a:rPr dirty="0" sz="1800">
                <a:latin typeface="Calibri"/>
                <a:cs typeface="Calibri"/>
              </a:rPr>
              <a:t>of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the </a:t>
            </a:r>
            <a:r>
              <a:rPr dirty="0" sz="1800" spc="-10">
                <a:latin typeface="Calibri"/>
                <a:cs typeface="Calibri"/>
              </a:rPr>
              <a:t>prose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20"/>
              </a:spcBef>
              <a:buFont typeface="Symbol"/>
              <a:buChar char=""/>
              <a:tabLst>
                <a:tab pos="354965" algn="l"/>
                <a:tab pos="355600" algn="l"/>
              </a:tabLst>
            </a:pPr>
            <a:r>
              <a:rPr dirty="0" sz="1800" spc="-10">
                <a:latin typeface="Calibri"/>
                <a:cs typeface="Calibri"/>
              </a:rPr>
              <a:t>Developing</a:t>
            </a:r>
            <a:r>
              <a:rPr dirty="0" sz="1800" spc="-1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LSRW </a:t>
            </a:r>
            <a:r>
              <a:rPr dirty="0" sz="1800" spc="-5">
                <a:latin typeface="Calibri"/>
                <a:cs typeface="Calibri"/>
              </a:rPr>
              <a:t>Skills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Font typeface="Symbol"/>
              <a:buChar char=""/>
            </a:pPr>
            <a:endParaRPr sz="3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800" spc="-5">
                <a:latin typeface="Calibri"/>
                <a:cs typeface="Calibri"/>
              </a:rPr>
              <a:t>SPECIFIC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OBJECTIVES/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EXTENDED</a:t>
            </a:r>
            <a:r>
              <a:rPr dirty="0" sz="1800" spc="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OBJECTIVES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20"/>
              </a:spcBef>
              <a:buFont typeface="Symbol"/>
              <a:buChar char=""/>
              <a:tabLst>
                <a:tab pos="354965" algn="l"/>
                <a:tab pos="355600" algn="l"/>
              </a:tabLst>
            </a:pPr>
            <a:r>
              <a:rPr dirty="0" sz="1800" spc="-10">
                <a:latin typeface="Calibri"/>
                <a:cs typeface="Calibri"/>
              </a:rPr>
              <a:t>Understanding</a:t>
            </a:r>
            <a:r>
              <a:rPr dirty="0" sz="1800" spc="-2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the</a:t>
            </a:r>
            <a:r>
              <a:rPr dirty="0" sz="1800" spc="-2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concept</a:t>
            </a:r>
            <a:endParaRPr sz="1800">
              <a:latin typeface="Calibri"/>
              <a:cs typeface="Calibri"/>
            </a:endParaRPr>
          </a:p>
          <a:p>
            <a:pPr marL="355600" marR="18415" indent="-342900">
              <a:lnSpc>
                <a:spcPct val="114799"/>
              </a:lnSpc>
              <a:buFont typeface="Symbol"/>
              <a:buChar char=""/>
              <a:tabLst>
                <a:tab pos="354965" algn="l"/>
                <a:tab pos="355600" algn="l"/>
              </a:tabLst>
            </a:pPr>
            <a:r>
              <a:rPr dirty="0" sz="1800" spc="-5">
                <a:latin typeface="Calibri"/>
                <a:cs typeface="Calibri"/>
              </a:rPr>
              <a:t>Being </a:t>
            </a:r>
            <a:r>
              <a:rPr dirty="0" sz="1800" spc="-10">
                <a:latin typeface="Calibri"/>
                <a:cs typeface="Calibri"/>
              </a:rPr>
              <a:t>acquainted</a:t>
            </a:r>
            <a:r>
              <a:rPr dirty="0" sz="1800" spc="-5">
                <a:latin typeface="Calibri"/>
                <a:cs typeface="Calibri"/>
              </a:rPr>
              <a:t> with </a:t>
            </a:r>
            <a:r>
              <a:rPr dirty="0" sz="1800" spc="-10">
                <a:latin typeface="Calibri"/>
                <a:cs typeface="Calibri"/>
              </a:rPr>
              <a:t>prose</a:t>
            </a:r>
            <a:r>
              <a:rPr dirty="0" sz="1800" spc="-5">
                <a:latin typeface="Calibri"/>
                <a:cs typeface="Calibri"/>
              </a:rPr>
              <a:t> and </a:t>
            </a:r>
            <a:r>
              <a:rPr dirty="0" sz="1800" spc="-10">
                <a:latin typeface="Calibri"/>
                <a:cs typeface="Calibri"/>
              </a:rPr>
              <a:t>author’s </a:t>
            </a:r>
            <a:r>
              <a:rPr dirty="0" sz="1800" spc="-390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biography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20"/>
              </a:spcBef>
              <a:buFont typeface="Symbol"/>
              <a:buChar char=""/>
              <a:tabLst>
                <a:tab pos="354965" algn="l"/>
                <a:tab pos="355600" algn="l"/>
              </a:tabLst>
            </a:pPr>
            <a:r>
              <a:rPr dirty="0" sz="1800" spc="-10">
                <a:latin typeface="Calibri"/>
                <a:cs typeface="Calibri"/>
              </a:rPr>
              <a:t>Understanding</a:t>
            </a:r>
            <a:r>
              <a:rPr dirty="0" sz="1800" spc="-2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the</a:t>
            </a:r>
            <a:r>
              <a:rPr dirty="0" sz="1800" spc="-3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idea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20"/>
              </a:spcBef>
              <a:buFont typeface="Symbol"/>
              <a:buChar char=""/>
              <a:tabLst>
                <a:tab pos="354965" algn="l"/>
                <a:tab pos="355600" algn="l"/>
              </a:tabLst>
            </a:pPr>
            <a:r>
              <a:rPr dirty="0" sz="1800" spc="-10">
                <a:latin typeface="Calibri"/>
                <a:cs typeface="Calibri"/>
              </a:rPr>
              <a:t>Appreciate </a:t>
            </a:r>
            <a:r>
              <a:rPr dirty="0" sz="1800" spc="-5">
                <a:latin typeface="Calibri"/>
                <a:cs typeface="Calibri"/>
              </a:rPr>
              <a:t>the</a:t>
            </a:r>
            <a:r>
              <a:rPr dirty="0" sz="1800" spc="-10">
                <a:latin typeface="Calibri"/>
                <a:cs typeface="Calibri"/>
              </a:rPr>
              <a:t> language </a:t>
            </a:r>
            <a:r>
              <a:rPr dirty="0" sz="1800">
                <a:latin typeface="Calibri"/>
                <a:cs typeface="Calibri"/>
              </a:rPr>
              <a:t>of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the </a:t>
            </a:r>
            <a:r>
              <a:rPr dirty="0" sz="1800" spc="-10">
                <a:latin typeface="Calibri"/>
                <a:cs typeface="Calibri"/>
              </a:rPr>
              <a:t>prose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20"/>
              </a:spcBef>
              <a:buFont typeface="Symbol"/>
              <a:buChar char=""/>
              <a:tabLst>
                <a:tab pos="354965" algn="l"/>
                <a:tab pos="355600" algn="l"/>
              </a:tabLst>
            </a:pPr>
            <a:r>
              <a:rPr dirty="0" sz="1800" spc="-10">
                <a:latin typeface="Calibri"/>
                <a:cs typeface="Calibri"/>
              </a:rPr>
              <a:t>Developing</a:t>
            </a:r>
            <a:r>
              <a:rPr dirty="0" sz="1800" spc="-1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LSRW </a:t>
            </a:r>
            <a:r>
              <a:rPr dirty="0" sz="1800" spc="-5">
                <a:latin typeface="Calibri"/>
                <a:cs typeface="Calibri"/>
              </a:rPr>
              <a:t>Skills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761" y="761"/>
            <a:ext cx="9142730" cy="6856730"/>
          </a:xfrm>
          <a:custGeom>
            <a:avLst/>
            <a:gdLst/>
            <a:ahLst/>
            <a:cxnLst/>
            <a:rect l="l" t="t" r="r" b="b"/>
            <a:pathLst>
              <a:path w="9142730" h="6856730">
                <a:moveTo>
                  <a:pt x="0" y="0"/>
                </a:moveTo>
                <a:lnTo>
                  <a:pt x="9142476" y="0"/>
                </a:lnTo>
                <a:lnTo>
                  <a:pt x="9142476" y="6856476"/>
                </a:lnTo>
                <a:lnTo>
                  <a:pt x="0" y="6856476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99744" y="740409"/>
            <a:ext cx="264033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 spc="-5"/>
              <a:t>THE</a:t>
            </a:r>
            <a:r>
              <a:rPr dirty="0" sz="3600" spc="-70"/>
              <a:t> </a:t>
            </a:r>
            <a:r>
              <a:rPr dirty="0" sz="3600" spc="-15"/>
              <a:t>AUTHOR: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499744" y="1649095"/>
            <a:ext cx="4314825" cy="38658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34290">
              <a:lnSpc>
                <a:spcPct val="100000"/>
              </a:lnSpc>
              <a:spcBef>
                <a:spcPts val="100"/>
              </a:spcBef>
            </a:pPr>
            <a:r>
              <a:rPr dirty="0" sz="1800" spc="-10" b="1">
                <a:latin typeface="Calibri"/>
                <a:cs typeface="Calibri"/>
              </a:rPr>
              <a:t>Katherine </a:t>
            </a:r>
            <a:r>
              <a:rPr dirty="0" sz="1800" spc="-5" b="1">
                <a:latin typeface="Calibri"/>
                <a:cs typeface="Calibri"/>
              </a:rPr>
              <a:t>Mansfield, </a:t>
            </a:r>
            <a:r>
              <a:rPr dirty="0" sz="1800" spc="-10">
                <a:latin typeface="Calibri"/>
                <a:cs typeface="Calibri"/>
              </a:rPr>
              <a:t>pseudonym </a:t>
            </a:r>
            <a:r>
              <a:rPr dirty="0" sz="1800">
                <a:latin typeface="Calibri"/>
                <a:cs typeface="Calibri"/>
              </a:rPr>
              <a:t>of </a:t>
            </a:r>
            <a:r>
              <a:rPr dirty="0" sz="1800" spc="-10">
                <a:latin typeface="Calibri"/>
                <a:cs typeface="Calibri"/>
              </a:rPr>
              <a:t>Kathleen </a:t>
            </a:r>
            <a:r>
              <a:rPr dirty="0" sz="1800" spc="-39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Mansfield Beauchamp,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married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name 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Kathleen </a:t>
            </a:r>
            <a:r>
              <a:rPr dirty="0" sz="1800" spc="-5">
                <a:latin typeface="Calibri"/>
                <a:cs typeface="Calibri"/>
              </a:rPr>
              <a:t>Mansfield </a:t>
            </a:r>
            <a:r>
              <a:rPr dirty="0" sz="1800" spc="-25">
                <a:latin typeface="Calibri"/>
                <a:cs typeface="Calibri"/>
              </a:rPr>
              <a:t>Murry,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(born </a:t>
            </a:r>
            <a:r>
              <a:rPr dirty="0" sz="1800" spc="-10">
                <a:latin typeface="Calibri"/>
                <a:cs typeface="Calibri"/>
              </a:rPr>
              <a:t>October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14, 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1888, </a:t>
            </a:r>
            <a:r>
              <a:rPr dirty="0" sz="1800" spc="-15">
                <a:latin typeface="Calibri"/>
                <a:cs typeface="Calibri"/>
              </a:rPr>
              <a:t>Wellington,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New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Zealand—died</a:t>
            </a:r>
            <a:r>
              <a:rPr dirty="0" sz="1800" spc="-5">
                <a:latin typeface="Calibri"/>
                <a:cs typeface="Calibri"/>
              </a:rPr>
              <a:t> January </a:t>
            </a:r>
            <a:r>
              <a:rPr dirty="0" sz="1800" spc="-39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9,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1923, </a:t>
            </a:r>
            <a:r>
              <a:rPr dirty="0" sz="1800" spc="-10">
                <a:latin typeface="Calibri"/>
                <a:cs typeface="Calibri"/>
              </a:rPr>
              <a:t>Gurdjieff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Institute, </a:t>
            </a:r>
            <a:r>
              <a:rPr dirty="0" sz="1800" spc="-5">
                <a:latin typeface="Calibri"/>
                <a:cs typeface="Calibri"/>
              </a:rPr>
              <a:t>near 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Fontainebleau,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France),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New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Zealand-born </a:t>
            </a:r>
            <a:r>
              <a:rPr dirty="0" sz="1800" spc="-5">
                <a:latin typeface="Calibri"/>
                <a:cs typeface="Calibri"/>
              </a:rPr>
              <a:t> English</a:t>
            </a:r>
            <a:r>
              <a:rPr dirty="0" sz="1800" spc="-10">
                <a:latin typeface="Calibri"/>
                <a:cs typeface="Calibri"/>
              </a:rPr>
              <a:t> master</a:t>
            </a:r>
            <a:r>
              <a:rPr dirty="0" sz="1800">
                <a:latin typeface="Calibri"/>
                <a:cs typeface="Calibri"/>
              </a:rPr>
              <a:t> of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the short </a:t>
            </a:r>
            <a:r>
              <a:rPr dirty="0" sz="1800" spc="-30">
                <a:latin typeface="Calibri"/>
                <a:cs typeface="Calibri"/>
              </a:rPr>
              <a:t>story,</a:t>
            </a:r>
            <a:r>
              <a:rPr dirty="0" sz="1800" spc="-5">
                <a:latin typeface="Calibri"/>
                <a:cs typeface="Calibri"/>
              </a:rPr>
              <a:t> who </a:t>
            </a:r>
            <a:r>
              <a:rPr dirty="0" sz="1800" spc="-10">
                <a:latin typeface="Calibri"/>
                <a:cs typeface="Calibri"/>
              </a:rPr>
              <a:t>evolved </a:t>
            </a:r>
            <a:r>
              <a:rPr dirty="0" sz="1800" spc="-39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a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distinctive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prose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style with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many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overtones 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of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20">
                <a:latin typeface="Calibri"/>
                <a:cs typeface="Calibri"/>
              </a:rPr>
              <a:t>poetry.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Her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delicate stories, focused</a:t>
            </a:r>
            <a:r>
              <a:rPr dirty="0" sz="1800" spc="-5">
                <a:latin typeface="Calibri"/>
                <a:cs typeface="Calibri"/>
              </a:rPr>
              <a:t> upon 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psychological </a:t>
            </a:r>
            <a:r>
              <a:rPr dirty="0" sz="1800" spc="-5">
                <a:latin typeface="Calibri"/>
                <a:cs typeface="Calibri"/>
              </a:rPr>
              <a:t>conflicts, </a:t>
            </a:r>
            <a:r>
              <a:rPr dirty="0" sz="1800" spc="-15">
                <a:latin typeface="Calibri"/>
                <a:cs typeface="Calibri"/>
              </a:rPr>
              <a:t>have </a:t>
            </a:r>
            <a:r>
              <a:rPr dirty="0" sz="1800" spc="-5">
                <a:latin typeface="Calibri"/>
                <a:cs typeface="Calibri"/>
              </a:rPr>
              <a:t>an obliqueness </a:t>
            </a:r>
            <a:r>
              <a:rPr dirty="0" sz="1800">
                <a:latin typeface="Calibri"/>
                <a:cs typeface="Calibri"/>
              </a:rPr>
              <a:t>of </a:t>
            </a:r>
            <a:r>
              <a:rPr dirty="0" sz="1800" spc="-39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narration </a:t>
            </a:r>
            <a:r>
              <a:rPr dirty="0" sz="1800" spc="-5">
                <a:latin typeface="Calibri"/>
                <a:cs typeface="Calibri"/>
              </a:rPr>
              <a:t>and </a:t>
            </a:r>
            <a:r>
              <a:rPr dirty="0" sz="1800">
                <a:latin typeface="Calibri"/>
                <a:cs typeface="Calibri"/>
              </a:rPr>
              <a:t>a </a:t>
            </a:r>
            <a:r>
              <a:rPr dirty="0" sz="1800" spc="-5">
                <a:latin typeface="Calibri"/>
                <a:cs typeface="Calibri"/>
              </a:rPr>
              <a:t>subtlety </a:t>
            </a:r>
            <a:r>
              <a:rPr dirty="0" sz="1800">
                <a:latin typeface="Calibri"/>
                <a:cs typeface="Calibri"/>
              </a:rPr>
              <a:t>of </a:t>
            </a:r>
            <a:r>
              <a:rPr dirty="0" sz="1800" spc="-10">
                <a:latin typeface="Calibri"/>
                <a:cs typeface="Calibri"/>
              </a:rPr>
              <a:t>observation that 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reveal</a:t>
            </a:r>
            <a:r>
              <a:rPr dirty="0" sz="1800" spc="-5">
                <a:latin typeface="Calibri"/>
                <a:cs typeface="Calibri"/>
              </a:rPr>
              <a:t> the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influence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of</a:t>
            </a:r>
            <a:r>
              <a:rPr dirty="0" sz="1800" spc="-10">
                <a:latin typeface="Calibri"/>
                <a:cs typeface="Calibri"/>
              </a:rPr>
              <a:t> Anton </a:t>
            </a:r>
            <a:r>
              <a:rPr dirty="0" sz="1800" spc="-25">
                <a:latin typeface="Calibri"/>
                <a:cs typeface="Calibri"/>
              </a:rPr>
              <a:t>Chekhov.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She,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in </a:t>
            </a:r>
            <a:r>
              <a:rPr dirty="0" sz="1800" spc="-39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turn, had much influence </a:t>
            </a:r>
            <a:r>
              <a:rPr dirty="0" sz="1800">
                <a:latin typeface="Calibri"/>
                <a:cs typeface="Calibri"/>
              </a:rPr>
              <a:t>on </a:t>
            </a:r>
            <a:r>
              <a:rPr dirty="0" sz="1800" spc="-5">
                <a:latin typeface="Calibri"/>
                <a:cs typeface="Calibri"/>
              </a:rPr>
              <a:t>the </a:t>
            </a:r>
            <a:r>
              <a:rPr dirty="0" sz="1800" spc="-10">
                <a:latin typeface="Calibri"/>
                <a:cs typeface="Calibri"/>
              </a:rPr>
              <a:t>development </a:t>
            </a:r>
            <a:r>
              <a:rPr dirty="0" sz="1800" spc="-39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of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the short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story</a:t>
            </a:r>
            <a:r>
              <a:rPr dirty="0" sz="1800" spc="-5">
                <a:latin typeface="Calibri"/>
                <a:cs typeface="Calibri"/>
              </a:rPr>
              <a:t> as </a:t>
            </a:r>
            <a:r>
              <a:rPr dirty="0" sz="1800">
                <a:latin typeface="Calibri"/>
                <a:cs typeface="Calibri"/>
              </a:rPr>
              <a:t>a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form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of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literature.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761" y="761"/>
            <a:ext cx="9142730" cy="6856730"/>
            <a:chOff x="761" y="761"/>
            <a:chExt cx="9142730" cy="685673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096000" y="4876800"/>
              <a:ext cx="2286000" cy="1143000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353811" y="1219200"/>
              <a:ext cx="3410712" cy="3313176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761" y="761"/>
              <a:ext cx="9142730" cy="6856730"/>
            </a:xfrm>
            <a:custGeom>
              <a:avLst/>
              <a:gdLst/>
              <a:ahLst/>
              <a:cxnLst/>
              <a:rect l="l" t="t" r="r" b="b"/>
              <a:pathLst>
                <a:path w="9142730" h="6856730">
                  <a:moveTo>
                    <a:pt x="0" y="0"/>
                  </a:moveTo>
                  <a:lnTo>
                    <a:pt x="9142476" y="0"/>
                  </a:lnTo>
                  <a:lnTo>
                    <a:pt x="9142476" y="6856476"/>
                  </a:lnTo>
                  <a:lnTo>
                    <a:pt x="0" y="6856476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88950" y="740409"/>
            <a:ext cx="4297045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 spc="-5"/>
              <a:t>THEME</a:t>
            </a:r>
            <a:r>
              <a:rPr dirty="0" sz="3600" spc="-30"/>
              <a:t> </a:t>
            </a:r>
            <a:r>
              <a:rPr dirty="0" sz="3600"/>
              <a:t>OF</a:t>
            </a:r>
            <a:r>
              <a:rPr dirty="0" sz="3600" spc="-30"/>
              <a:t> </a:t>
            </a:r>
            <a:r>
              <a:rPr dirty="0" sz="3600" spc="-5"/>
              <a:t>THE</a:t>
            </a:r>
            <a:r>
              <a:rPr dirty="0" sz="3600" spc="-25"/>
              <a:t> </a:t>
            </a:r>
            <a:r>
              <a:rPr dirty="0" sz="3600" spc="-40"/>
              <a:t>STORY: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499744" y="1649095"/>
            <a:ext cx="4308475" cy="4414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34290">
              <a:lnSpc>
                <a:spcPct val="100000"/>
              </a:lnSpc>
              <a:spcBef>
                <a:spcPts val="100"/>
              </a:spcBef>
            </a:pPr>
            <a:r>
              <a:rPr dirty="0" sz="1800" spc="-5">
                <a:latin typeface="Calibri"/>
                <a:cs typeface="Calibri"/>
              </a:rPr>
              <a:t>The main theme </a:t>
            </a:r>
            <a:r>
              <a:rPr dirty="0" sz="1800">
                <a:latin typeface="Calibri"/>
                <a:cs typeface="Calibri"/>
              </a:rPr>
              <a:t>of </a:t>
            </a:r>
            <a:r>
              <a:rPr dirty="0" sz="1800" spc="-5">
                <a:latin typeface="Calibri"/>
                <a:cs typeface="Calibri"/>
              </a:rPr>
              <a:t>the </a:t>
            </a:r>
            <a:r>
              <a:rPr dirty="0" sz="1800" spc="-10">
                <a:latin typeface="Calibri"/>
                <a:cs typeface="Calibri"/>
              </a:rPr>
              <a:t>story </a:t>
            </a:r>
            <a:r>
              <a:rPr dirty="0" sz="1800">
                <a:latin typeface="Calibri"/>
                <a:cs typeface="Calibri"/>
              </a:rPr>
              <a:t>is </a:t>
            </a:r>
            <a:r>
              <a:rPr dirty="0" sz="1800" spc="-5">
                <a:latin typeface="Calibri"/>
                <a:cs typeface="Calibri"/>
              </a:rPr>
              <a:t>the 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relationship between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parents</a:t>
            </a:r>
            <a:r>
              <a:rPr dirty="0" sz="1800" spc="-5">
                <a:latin typeface="Calibri"/>
                <a:cs typeface="Calibri"/>
              </a:rPr>
              <a:t> and their 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children. Also,</a:t>
            </a:r>
            <a:r>
              <a:rPr dirty="0" sz="1800" spc="-5">
                <a:latin typeface="Calibri"/>
                <a:cs typeface="Calibri"/>
              </a:rPr>
              <a:t> the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writer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Katherine </a:t>
            </a:r>
            <a:r>
              <a:rPr dirty="0" sz="1800" spc="-5">
                <a:latin typeface="Calibri"/>
                <a:cs typeface="Calibri"/>
              </a:rPr>
              <a:t>Mansfield 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wishes</a:t>
            </a:r>
            <a:r>
              <a:rPr dirty="0" sz="1800" spc="-10">
                <a:latin typeface="Calibri"/>
                <a:cs typeface="Calibri"/>
              </a:rPr>
              <a:t> to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tell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us </a:t>
            </a:r>
            <a:r>
              <a:rPr dirty="0" sz="1800" spc="-10">
                <a:latin typeface="Calibri"/>
                <a:cs typeface="Calibri"/>
              </a:rPr>
              <a:t>that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children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share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a</a:t>
            </a:r>
            <a:r>
              <a:rPr dirty="0" sz="1800" spc="-5">
                <a:latin typeface="Calibri"/>
                <a:cs typeface="Calibri"/>
              </a:rPr>
              <a:t> very 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deep bond </a:t>
            </a:r>
            <a:r>
              <a:rPr dirty="0" sz="1800">
                <a:latin typeface="Calibri"/>
                <a:cs typeface="Calibri"/>
              </a:rPr>
              <a:t>of </a:t>
            </a:r>
            <a:r>
              <a:rPr dirty="0" sz="1800" spc="-10">
                <a:latin typeface="Calibri"/>
                <a:cs typeface="Calibri"/>
              </a:rPr>
              <a:t>love </a:t>
            </a:r>
            <a:r>
              <a:rPr dirty="0" sz="1800" spc="-5">
                <a:latin typeface="Calibri"/>
                <a:cs typeface="Calibri"/>
              </a:rPr>
              <a:t>with their </a:t>
            </a:r>
            <a:r>
              <a:rPr dirty="0" sz="1800" spc="-10">
                <a:latin typeface="Calibri"/>
                <a:cs typeface="Calibri"/>
              </a:rPr>
              <a:t>parents. </a:t>
            </a:r>
            <a:r>
              <a:rPr dirty="0" sz="1800" spc="-20">
                <a:latin typeface="Calibri"/>
                <a:cs typeface="Calibri"/>
              </a:rPr>
              <a:t>Even </a:t>
            </a:r>
            <a:r>
              <a:rPr dirty="0" sz="1800" spc="-1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though </a:t>
            </a:r>
            <a:r>
              <a:rPr dirty="0" sz="1800" spc="-10">
                <a:latin typeface="Calibri"/>
                <a:cs typeface="Calibri"/>
              </a:rPr>
              <a:t>young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children</a:t>
            </a:r>
            <a:r>
              <a:rPr dirty="0" sz="1800" spc="-5">
                <a:latin typeface="Calibri"/>
                <a:cs typeface="Calibri"/>
              </a:rPr>
              <a:t> do not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feel</a:t>
            </a:r>
            <a:r>
              <a:rPr dirty="0" sz="1800" spc="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that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their 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parents love</a:t>
            </a:r>
            <a:r>
              <a:rPr dirty="0" sz="1800" spc="-5">
                <a:latin typeface="Calibri"/>
                <a:cs typeface="Calibri"/>
              </a:rPr>
              <a:t> and </a:t>
            </a:r>
            <a:r>
              <a:rPr dirty="0" sz="1800" spc="-15">
                <a:latin typeface="Calibri"/>
                <a:cs typeface="Calibri"/>
              </a:rPr>
              <a:t>care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for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them </a:t>
            </a:r>
            <a:r>
              <a:rPr dirty="0" sz="1800" spc="-10">
                <a:latin typeface="Calibri"/>
                <a:cs typeface="Calibri"/>
              </a:rPr>
              <a:t>because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they 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are </a:t>
            </a:r>
            <a:r>
              <a:rPr dirty="0" sz="1800" spc="-5">
                <a:latin typeface="Calibri"/>
                <a:cs typeface="Calibri"/>
              </a:rPr>
              <a:t>strict, and </a:t>
            </a:r>
            <a:r>
              <a:rPr dirty="0" sz="1800" spc="-10">
                <a:latin typeface="Calibri"/>
                <a:cs typeface="Calibri"/>
              </a:rPr>
              <a:t>to </a:t>
            </a:r>
            <a:r>
              <a:rPr dirty="0" sz="1800" spc="-5">
                <a:latin typeface="Calibri"/>
                <a:cs typeface="Calibri"/>
              </a:rPr>
              <a:t>them, </a:t>
            </a:r>
            <a:r>
              <a:rPr dirty="0" sz="1800" spc="-15">
                <a:latin typeface="Calibri"/>
                <a:cs typeface="Calibri"/>
              </a:rPr>
              <a:t>many </a:t>
            </a:r>
            <a:r>
              <a:rPr dirty="0" sz="1800">
                <a:latin typeface="Calibri"/>
                <a:cs typeface="Calibri"/>
              </a:rPr>
              <a:t>of </a:t>
            </a:r>
            <a:r>
              <a:rPr dirty="0" sz="1800" spc="-5">
                <a:latin typeface="Calibri"/>
                <a:cs typeface="Calibri"/>
              </a:rPr>
              <a:t>their </a:t>
            </a:r>
            <a:r>
              <a:rPr dirty="0" sz="1800" spc="-10">
                <a:latin typeface="Calibri"/>
                <a:cs typeface="Calibri"/>
              </a:rPr>
              <a:t>parents’ </a:t>
            </a:r>
            <a:r>
              <a:rPr dirty="0" sz="1800" spc="-5">
                <a:latin typeface="Calibri"/>
                <a:cs typeface="Calibri"/>
              </a:rPr>
              <a:t> action </a:t>
            </a:r>
            <a:r>
              <a:rPr dirty="0" sz="1800" spc="-10">
                <a:latin typeface="Calibri"/>
                <a:cs typeface="Calibri"/>
              </a:rPr>
              <a:t>appears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40">
                <a:latin typeface="Calibri"/>
                <a:cs typeface="Calibri"/>
              </a:rPr>
              <a:t>unfair.</a:t>
            </a:r>
            <a:r>
              <a:rPr dirty="0" sz="1800" spc="-5">
                <a:latin typeface="Calibri"/>
                <a:cs typeface="Calibri"/>
              </a:rPr>
              <a:t> Besides,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when </a:t>
            </a:r>
            <a:r>
              <a:rPr dirty="0" sz="1800" spc="-10">
                <a:latin typeface="Calibri"/>
                <a:cs typeface="Calibri"/>
              </a:rPr>
              <a:t>children 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grow</a:t>
            </a:r>
            <a:r>
              <a:rPr dirty="0" sz="1800" spc="-5">
                <a:latin typeface="Calibri"/>
                <a:cs typeface="Calibri"/>
              </a:rPr>
              <a:t> up </a:t>
            </a:r>
            <a:r>
              <a:rPr dirty="0" sz="1800" spc="-10">
                <a:latin typeface="Calibri"/>
                <a:cs typeface="Calibri"/>
              </a:rPr>
              <a:t>they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realize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that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all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the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acts </a:t>
            </a:r>
            <a:r>
              <a:rPr dirty="0" sz="1800">
                <a:latin typeface="Calibri"/>
                <a:cs typeface="Calibri"/>
              </a:rPr>
              <a:t>of</a:t>
            </a:r>
            <a:r>
              <a:rPr dirty="0" sz="1800" spc="-5">
                <a:latin typeface="Calibri"/>
                <a:cs typeface="Calibri"/>
              </a:rPr>
              <a:t> their 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parents </a:t>
            </a:r>
            <a:r>
              <a:rPr dirty="0" sz="1800" spc="-15">
                <a:latin typeface="Calibri"/>
                <a:cs typeface="Calibri"/>
              </a:rPr>
              <a:t>were favourable for </a:t>
            </a:r>
            <a:r>
              <a:rPr dirty="0" sz="1800" spc="-5">
                <a:latin typeface="Calibri"/>
                <a:cs typeface="Calibri"/>
              </a:rPr>
              <a:t>them. </a:t>
            </a:r>
            <a:r>
              <a:rPr dirty="0" sz="1800">
                <a:latin typeface="Calibri"/>
                <a:cs typeface="Calibri"/>
              </a:rPr>
              <a:t>In </a:t>
            </a:r>
            <a:r>
              <a:rPr dirty="0" sz="1800" spc="-5">
                <a:latin typeface="Calibri"/>
                <a:cs typeface="Calibri"/>
              </a:rPr>
              <a:t>addition, </a:t>
            </a:r>
            <a:r>
              <a:rPr dirty="0" sz="1800" spc="-39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all along the </a:t>
            </a:r>
            <a:r>
              <a:rPr dirty="0" sz="1800" spc="-10">
                <a:latin typeface="Calibri"/>
                <a:cs typeface="Calibri"/>
              </a:rPr>
              <a:t>parents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were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afraid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for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them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and </a:t>
            </a:r>
            <a:r>
              <a:rPr dirty="0" sz="1800" spc="-39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below their strictness lies </a:t>
            </a:r>
            <a:r>
              <a:rPr dirty="0" sz="1800">
                <a:latin typeface="Calibri"/>
                <a:cs typeface="Calibri"/>
              </a:rPr>
              <a:t>a </a:t>
            </a:r>
            <a:r>
              <a:rPr dirty="0" sz="1800" spc="-5">
                <a:latin typeface="Calibri"/>
                <a:cs typeface="Calibri"/>
              </a:rPr>
              <a:t>heart full </a:t>
            </a:r>
            <a:r>
              <a:rPr dirty="0" sz="1800">
                <a:latin typeface="Calibri"/>
                <a:cs typeface="Calibri"/>
              </a:rPr>
              <a:t>of </a:t>
            </a:r>
            <a:r>
              <a:rPr dirty="0" sz="1800" spc="-10">
                <a:latin typeface="Calibri"/>
                <a:cs typeface="Calibri"/>
              </a:rPr>
              <a:t>love 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for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them. </a:t>
            </a:r>
            <a:r>
              <a:rPr dirty="0" sz="1800" spc="-10">
                <a:latin typeface="Calibri"/>
                <a:cs typeface="Calibri"/>
              </a:rPr>
              <a:t>Most</a:t>
            </a:r>
            <a:r>
              <a:rPr dirty="0" sz="1800" spc="5">
                <a:latin typeface="Calibri"/>
                <a:cs typeface="Calibri"/>
              </a:rPr>
              <a:t> </a:t>
            </a:r>
            <a:r>
              <a:rPr dirty="0" sz="1800" spc="-20">
                <a:latin typeface="Calibri"/>
                <a:cs typeface="Calibri"/>
              </a:rPr>
              <a:t>importantly,</a:t>
            </a:r>
            <a:r>
              <a:rPr dirty="0" sz="1800" spc="-5">
                <a:latin typeface="Calibri"/>
                <a:cs typeface="Calibri"/>
              </a:rPr>
              <a:t> this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bond </a:t>
            </a:r>
            <a:r>
              <a:rPr dirty="0" sz="1800">
                <a:latin typeface="Calibri"/>
                <a:cs typeface="Calibri"/>
              </a:rPr>
              <a:t>of </a:t>
            </a:r>
            <a:r>
              <a:rPr dirty="0" sz="1800" spc="-10">
                <a:latin typeface="Calibri"/>
                <a:cs typeface="Calibri"/>
              </a:rPr>
              <a:t>love 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between parents</a:t>
            </a:r>
            <a:r>
              <a:rPr dirty="0" sz="1800" spc="-5">
                <a:latin typeface="Calibri"/>
                <a:cs typeface="Calibri"/>
              </a:rPr>
              <a:t> and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their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children</a:t>
            </a:r>
            <a:r>
              <a:rPr dirty="0" sz="1800" spc="-5">
                <a:latin typeface="Calibri"/>
                <a:cs typeface="Calibri"/>
              </a:rPr>
              <a:t> has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been 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underlined</a:t>
            </a:r>
            <a:r>
              <a:rPr dirty="0" sz="1800" spc="-10">
                <a:latin typeface="Calibri"/>
                <a:cs typeface="Calibri"/>
              </a:rPr>
              <a:t> through</a:t>
            </a:r>
            <a:r>
              <a:rPr dirty="0" sz="1800" spc="-5">
                <a:latin typeface="Calibri"/>
                <a:cs typeface="Calibri"/>
              </a:rPr>
              <a:t> the </a:t>
            </a:r>
            <a:r>
              <a:rPr dirty="0" sz="1800" spc="-30">
                <a:latin typeface="Calibri"/>
                <a:cs typeface="Calibri"/>
              </a:rPr>
              <a:t>story.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761" y="761"/>
            <a:ext cx="9142730" cy="6856730"/>
            <a:chOff x="761" y="761"/>
            <a:chExt cx="9142730" cy="685673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096000" y="4876800"/>
              <a:ext cx="2286000" cy="1143000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161788" y="830579"/>
              <a:ext cx="3325367" cy="3909060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761" y="761"/>
              <a:ext cx="9142730" cy="6856730"/>
            </a:xfrm>
            <a:custGeom>
              <a:avLst/>
              <a:gdLst/>
              <a:ahLst/>
              <a:cxnLst/>
              <a:rect l="l" t="t" r="r" b="b"/>
              <a:pathLst>
                <a:path w="9142730" h="6856730">
                  <a:moveTo>
                    <a:pt x="0" y="0"/>
                  </a:moveTo>
                  <a:lnTo>
                    <a:pt x="9142476" y="0"/>
                  </a:lnTo>
                  <a:lnTo>
                    <a:pt x="9142476" y="6856476"/>
                  </a:lnTo>
                  <a:lnTo>
                    <a:pt x="0" y="6856476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65809" y="568959"/>
            <a:ext cx="3578860" cy="1243965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5730" marR="5080" indent="-113030">
              <a:lnSpc>
                <a:spcPct val="100000"/>
              </a:lnSpc>
              <a:spcBef>
                <a:spcPts val="95"/>
              </a:spcBef>
            </a:pPr>
            <a:r>
              <a:rPr dirty="0" sz="4000"/>
              <a:t>KEZIA,</a:t>
            </a:r>
            <a:r>
              <a:rPr dirty="0" sz="4000" spc="-40"/>
              <a:t> </a:t>
            </a:r>
            <a:r>
              <a:rPr dirty="0" sz="4000" spc="-5"/>
              <a:t>A</a:t>
            </a:r>
            <a:r>
              <a:rPr dirty="0" sz="4000" spc="-35"/>
              <a:t> </a:t>
            </a:r>
            <a:r>
              <a:rPr dirty="0" sz="4000" spc="-5"/>
              <a:t>SCARED </a:t>
            </a:r>
            <a:r>
              <a:rPr dirty="0" sz="4000" spc="-890"/>
              <a:t> </a:t>
            </a:r>
            <a:r>
              <a:rPr dirty="0" sz="4000" spc="-5"/>
              <a:t>CHILD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535940" y="1869439"/>
            <a:ext cx="3812540" cy="409194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2300" spc="-5">
                <a:latin typeface="Calibri"/>
                <a:cs typeface="Calibri"/>
              </a:rPr>
              <a:t>In</a:t>
            </a:r>
            <a:r>
              <a:rPr dirty="0" sz="2300" spc="-10">
                <a:latin typeface="Calibri"/>
                <a:cs typeface="Calibri"/>
              </a:rPr>
              <a:t> </a:t>
            </a:r>
            <a:r>
              <a:rPr dirty="0" sz="2300" spc="-5">
                <a:latin typeface="Calibri"/>
                <a:cs typeface="Calibri"/>
              </a:rPr>
              <a:t>the</a:t>
            </a:r>
            <a:r>
              <a:rPr dirty="0" sz="2300" spc="-10">
                <a:latin typeface="Calibri"/>
                <a:cs typeface="Calibri"/>
              </a:rPr>
              <a:t> </a:t>
            </a:r>
            <a:r>
              <a:rPr dirty="0" sz="2300" spc="-40">
                <a:latin typeface="Calibri"/>
                <a:cs typeface="Calibri"/>
              </a:rPr>
              <a:t>story,</a:t>
            </a:r>
            <a:r>
              <a:rPr dirty="0" sz="2300" spc="-5">
                <a:latin typeface="Calibri"/>
                <a:cs typeface="Calibri"/>
              </a:rPr>
              <a:t> </a:t>
            </a:r>
            <a:r>
              <a:rPr dirty="0" sz="2300" spc="-10">
                <a:latin typeface="Calibri"/>
                <a:cs typeface="Calibri"/>
              </a:rPr>
              <a:t>there </a:t>
            </a:r>
            <a:r>
              <a:rPr dirty="0" sz="2300" spc="-15">
                <a:latin typeface="Calibri"/>
                <a:cs typeface="Calibri"/>
              </a:rPr>
              <a:t>was</a:t>
            </a:r>
            <a:r>
              <a:rPr dirty="0" sz="2300" spc="-5">
                <a:latin typeface="Calibri"/>
                <a:cs typeface="Calibri"/>
              </a:rPr>
              <a:t> </a:t>
            </a:r>
            <a:r>
              <a:rPr dirty="0" sz="2300">
                <a:latin typeface="Calibri"/>
                <a:cs typeface="Calibri"/>
              </a:rPr>
              <a:t>a</a:t>
            </a:r>
            <a:r>
              <a:rPr dirty="0" sz="2300" spc="-10">
                <a:latin typeface="Calibri"/>
                <a:cs typeface="Calibri"/>
              </a:rPr>
              <a:t> little </a:t>
            </a:r>
            <a:r>
              <a:rPr dirty="0" sz="2300" spc="-505">
                <a:latin typeface="Calibri"/>
                <a:cs typeface="Calibri"/>
              </a:rPr>
              <a:t> </a:t>
            </a:r>
            <a:r>
              <a:rPr dirty="0" sz="2300">
                <a:latin typeface="Calibri"/>
                <a:cs typeface="Calibri"/>
              </a:rPr>
              <a:t>girl</a:t>
            </a:r>
            <a:r>
              <a:rPr dirty="0" sz="2300" spc="-5">
                <a:latin typeface="Calibri"/>
                <a:cs typeface="Calibri"/>
              </a:rPr>
              <a:t> named</a:t>
            </a:r>
            <a:r>
              <a:rPr dirty="0" sz="2300" spc="-10">
                <a:latin typeface="Calibri"/>
                <a:cs typeface="Calibri"/>
              </a:rPr>
              <a:t> </a:t>
            </a:r>
            <a:r>
              <a:rPr dirty="0" sz="2300" spc="-15">
                <a:latin typeface="Calibri"/>
                <a:cs typeface="Calibri"/>
              </a:rPr>
              <a:t>Kezia.</a:t>
            </a:r>
            <a:endParaRPr sz="2300">
              <a:latin typeface="Calibri"/>
              <a:cs typeface="Calibri"/>
            </a:endParaRPr>
          </a:p>
          <a:p>
            <a:pPr marL="355600" marR="66675" indent="-342900">
              <a:lnSpc>
                <a:spcPct val="100000"/>
              </a:lnSpc>
              <a:spcBef>
                <a:spcPts val="55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2300" spc="-5">
                <a:latin typeface="Calibri"/>
                <a:cs typeface="Calibri"/>
              </a:rPr>
              <a:t>She </a:t>
            </a:r>
            <a:r>
              <a:rPr dirty="0" sz="2300" spc="-10">
                <a:latin typeface="Calibri"/>
                <a:cs typeface="Calibri"/>
              </a:rPr>
              <a:t>lives</a:t>
            </a:r>
            <a:r>
              <a:rPr dirty="0" sz="2300" spc="-5">
                <a:latin typeface="Calibri"/>
                <a:cs typeface="Calibri"/>
              </a:rPr>
              <a:t> with her</a:t>
            </a:r>
            <a:r>
              <a:rPr dirty="0" sz="2300">
                <a:latin typeface="Calibri"/>
                <a:cs typeface="Calibri"/>
              </a:rPr>
              <a:t> </a:t>
            </a:r>
            <a:r>
              <a:rPr dirty="0" sz="2300" spc="-45">
                <a:latin typeface="Calibri"/>
                <a:cs typeface="Calibri"/>
              </a:rPr>
              <a:t>father,</a:t>
            </a:r>
            <a:r>
              <a:rPr dirty="0" sz="2300" spc="-5">
                <a:latin typeface="Calibri"/>
                <a:cs typeface="Calibri"/>
              </a:rPr>
              <a:t> her </a:t>
            </a:r>
            <a:r>
              <a:rPr dirty="0" sz="2300" spc="-505">
                <a:latin typeface="Calibri"/>
                <a:cs typeface="Calibri"/>
              </a:rPr>
              <a:t> </a:t>
            </a:r>
            <a:r>
              <a:rPr dirty="0" sz="2300" spc="-35">
                <a:latin typeface="Calibri"/>
                <a:cs typeface="Calibri"/>
              </a:rPr>
              <a:t>mother,</a:t>
            </a:r>
            <a:r>
              <a:rPr dirty="0" sz="2300" spc="-10">
                <a:latin typeface="Calibri"/>
                <a:cs typeface="Calibri"/>
              </a:rPr>
              <a:t> </a:t>
            </a:r>
            <a:r>
              <a:rPr dirty="0" sz="2300" spc="-5">
                <a:latin typeface="Calibri"/>
                <a:cs typeface="Calibri"/>
              </a:rPr>
              <a:t>and her </a:t>
            </a:r>
            <a:r>
              <a:rPr dirty="0" sz="2300">
                <a:latin typeface="Calibri"/>
                <a:cs typeface="Calibri"/>
              </a:rPr>
              <a:t> </a:t>
            </a:r>
            <a:r>
              <a:rPr dirty="0" sz="2300" spc="-30">
                <a:latin typeface="Calibri"/>
                <a:cs typeface="Calibri"/>
              </a:rPr>
              <a:t>grandmother.</a:t>
            </a:r>
            <a:endParaRPr sz="2300">
              <a:latin typeface="Calibri"/>
              <a:cs typeface="Calibri"/>
            </a:endParaRPr>
          </a:p>
          <a:p>
            <a:pPr marL="355600" marR="84455" indent="-342900">
              <a:lnSpc>
                <a:spcPct val="100000"/>
              </a:lnSpc>
              <a:spcBef>
                <a:spcPts val="55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2300" spc="-10">
                <a:latin typeface="Calibri"/>
                <a:cs typeface="Calibri"/>
              </a:rPr>
              <a:t>Also, </a:t>
            </a:r>
            <a:r>
              <a:rPr dirty="0" sz="2300" spc="-5">
                <a:latin typeface="Calibri"/>
                <a:cs typeface="Calibri"/>
              </a:rPr>
              <a:t>she</a:t>
            </a:r>
            <a:r>
              <a:rPr dirty="0" sz="2300" spc="-10">
                <a:latin typeface="Calibri"/>
                <a:cs typeface="Calibri"/>
              </a:rPr>
              <a:t> </a:t>
            </a:r>
            <a:r>
              <a:rPr dirty="0" sz="2300" spc="-15">
                <a:latin typeface="Calibri"/>
                <a:cs typeface="Calibri"/>
              </a:rPr>
              <a:t>was</a:t>
            </a:r>
            <a:r>
              <a:rPr dirty="0" sz="2300" spc="-10">
                <a:latin typeface="Calibri"/>
                <a:cs typeface="Calibri"/>
              </a:rPr>
              <a:t> </a:t>
            </a:r>
            <a:r>
              <a:rPr dirty="0" sz="2300" spc="-15">
                <a:latin typeface="Calibri"/>
                <a:cs typeface="Calibri"/>
              </a:rPr>
              <a:t>afraid</a:t>
            </a:r>
            <a:r>
              <a:rPr dirty="0" sz="2300" spc="-10">
                <a:latin typeface="Calibri"/>
                <a:cs typeface="Calibri"/>
              </a:rPr>
              <a:t> </a:t>
            </a:r>
            <a:r>
              <a:rPr dirty="0" sz="2300" spc="-5">
                <a:latin typeface="Calibri"/>
                <a:cs typeface="Calibri"/>
              </a:rPr>
              <a:t>of</a:t>
            </a:r>
            <a:r>
              <a:rPr dirty="0" sz="2300" spc="-10">
                <a:latin typeface="Calibri"/>
                <a:cs typeface="Calibri"/>
              </a:rPr>
              <a:t> </a:t>
            </a:r>
            <a:r>
              <a:rPr dirty="0" sz="2300">
                <a:latin typeface="Calibri"/>
                <a:cs typeface="Calibri"/>
              </a:rPr>
              <a:t>his </a:t>
            </a:r>
            <a:r>
              <a:rPr dirty="0" sz="2300" spc="5">
                <a:latin typeface="Calibri"/>
                <a:cs typeface="Calibri"/>
              </a:rPr>
              <a:t> </a:t>
            </a:r>
            <a:r>
              <a:rPr dirty="0" sz="2300" spc="-15">
                <a:latin typeface="Calibri"/>
                <a:cs typeface="Calibri"/>
              </a:rPr>
              <a:t>father </a:t>
            </a:r>
            <a:r>
              <a:rPr dirty="0" sz="2300" spc="-5">
                <a:latin typeface="Calibri"/>
                <a:cs typeface="Calibri"/>
              </a:rPr>
              <a:t>and tries </a:t>
            </a:r>
            <a:r>
              <a:rPr dirty="0" sz="2300" spc="-15">
                <a:latin typeface="Calibri"/>
                <a:cs typeface="Calibri"/>
              </a:rPr>
              <a:t>to avoid </a:t>
            </a:r>
            <a:r>
              <a:rPr dirty="0" sz="2300">
                <a:latin typeface="Calibri"/>
                <a:cs typeface="Calibri"/>
              </a:rPr>
              <a:t>him </a:t>
            </a:r>
            <a:r>
              <a:rPr dirty="0" sz="2300" spc="-505">
                <a:latin typeface="Calibri"/>
                <a:cs typeface="Calibri"/>
              </a:rPr>
              <a:t> </a:t>
            </a:r>
            <a:r>
              <a:rPr dirty="0" sz="2300" spc="-5">
                <a:latin typeface="Calibri"/>
                <a:cs typeface="Calibri"/>
              </a:rPr>
              <a:t>all the time.</a:t>
            </a:r>
            <a:endParaRPr sz="2300">
              <a:latin typeface="Calibri"/>
              <a:cs typeface="Calibri"/>
            </a:endParaRPr>
          </a:p>
          <a:p>
            <a:pPr marL="355600" marR="604520" indent="-342900">
              <a:lnSpc>
                <a:spcPct val="100000"/>
              </a:lnSpc>
              <a:spcBef>
                <a:spcPts val="55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2300" spc="-35">
                <a:latin typeface="Calibri"/>
                <a:cs typeface="Calibri"/>
              </a:rPr>
              <a:t>Moreover,</a:t>
            </a:r>
            <a:r>
              <a:rPr dirty="0" sz="2300" spc="-15">
                <a:latin typeface="Calibri"/>
                <a:cs typeface="Calibri"/>
              </a:rPr>
              <a:t> </a:t>
            </a:r>
            <a:r>
              <a:rPr dirty="0" sz="2300" spc="-5">
                <a:latin typeface="Calibri"/>
                <a:cs typeface="Calibri"/>
              </a:rPr>
              <a:t>she</a:t>
            </a:r>
            <a:r>
              <a:rPr dirty="0" sz="2300" spc="-10">
                <a:latin typeface="Calibri"/>
                <a:cs typeface="Calibri"/>
              </a:rPr>
              <a:t> </a:t>
            </a:r>
            <a:r>
              <a:rPr dirty="0" sz="2300" spc="-15">
                <a:latin typeface="Calibri"/>
                <a:cs typeface="Calibri"/>
              </a:rPr>
              <a:t>feels </a:t>
            </a:r>
            <a:r>
              <a:rPr dirty="0" sz="2300" spc="-10">
                <a:latin typeface="Calibri"/>
                <a:cs typeface="Calibri"/>
              </a:rPr>
              <a:t> </a:t>
            </a:r>
            <a:r>
              <a:rPr dirty="0" sz="2300" spc="-15">
                <a:latin typeface="Calibri"/>
                <a:cs typeface="Calibri"/>
              </a:rPr>
              <a:t>comforted</a:t>
            </a:r>
            <a:r>
              <a:rPr dirty="0" sz="2300" spc="-30">
                <a:latin typeface="Calibri"/>
                <a:cs typeface="Calibri"/>
              </a:rPr>
              <a:t> </a:t>
            </a:r>
            <a:r>
              <a:rPr dirty="0" sz="2300">
                <a:latin typeface="Calibri"/>
                <a:cs typeface="Calibri"/>
              </a:rPr>
              <a:t>on</a:t>
            </a:r>
            <a:r>
              <a:rPr dirty="0" sz="2300" spc="-25">
                <a:latin typeface="Calibri"/>
                <a:cs typeface="Calibri"/>
              </a:rPr>
              <a:t> </a:t>
            </a:r>
            <a:r>
              <a:rPr dirty="0" sz="2300" spc="-5">
                <a:latin typeface="Calibri"/>
                <a:cs typeface="Calibri"/>
              </a:rPr>
              <a:t>seeing</a:t>
            </a:r>
            <a:r>
              <a:rPr dirty="0" sz="2300" spc="-25">
                <a:latin typeface="Calibri"/>
                <a:cs typeface="Calibri"/>
              </a:rPr>
              <a:t> </a:t>
            </a:r>
            <a:r>
              <a:rPr dirty="0" sz="2300">
                <a:latin typeface="Calibri"/>
                <a:cs typeface="Calibri"/>
              </a:rPr>
              <a:t>his </a:t>
            </a:r>
            <a:r>
              <a:rPr dirty="0" sz="2300" spc="-505">
                <a:latin typeface="Calibri"/>
                <a:cs typeface="Calibri"/>
              </a:rPr>
              <a:t> </a:t>
            </a:r>
            <a:r>
              <a:rPr dirty="0" sz="2300" spc="-15">
                <a:latin typeface="Calibri"/>
                <a:cs typeface="Calibri"/>
              </a:rPr>
              <a:t>father</a:t>
            </a:r>
            <a:r>
              <a:rPr dirty="0" sz="2300" spc="-25">
                <a:latin typeface="Calibri"/>
                <a:cs typeface="Calibri"/>
              </a:rPr>
              <a:t> </a:t>
            </a:r>
            <a:r>
              <a:rPr dirty="0" sz="2300" spc="-10">
                <a:latin typeface="Calibri"/>
                <a:cs typeface="Calibri"/>
              </a:rPr>
              <a:t>leaving</a:t>
            </a:r>
            <a:r>
              <a:rPr dirty="0" sz="2300" spc="-20">
                <a:latin typeface="Calibri"/>
                <a:cs typeface="Calibri"/>
              </a:rPr>
              <a:t> for </a:t>
            </a:r>
            <a:r>
              <a:rPr dirty="0" sz="2300" spc="-5">
                <a:latin typeface="Calibri"/>
                <a:cs typeface="Calibri"/>
              </a:rPr>
              <a:t>office.</a:t>
            </a:r>
            <a:endParaRPr sz="230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761" y="761"/>
            <a:ext cx="9142730" cy="6856730"/>
            <a:chOff x="761" y="761"/>
            <a:chExt cx="9142730" cy="685673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096000" y="4876800"/>
              <a:ext cx="2286000" cy="1143000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975859" y="1578864"/>
              <a:ext cx="3677412" cy="3048000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761" y="761"/>
              <a:ext cx="9142730" cy="6856730"/>
            </a:xfrm>
            <a:custGeom>
              <a:avLst/>
              <a:gdLst/>
              <a:ahLst/>
              <a:cxnLst/>
              <a:rect l="l" t="t" r="r" b="b"/>
              <a:pathLst>
                <a:path w="9142730" h="6856730">
                  <a:moveTo>
                    <a:pt x="0" y="0"/>
                  </a:moveTo>
                  <a:lnTo>
                    <a:pt x="9142476" y="0"/>
                  </a:lnTo>
                  <a:lnTo>
                    <a:pt x="9142476" y="6856476"/>
                  </a:lnTo>
                  <a:lnTo>
                    <a:pt x="0" y="6856476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93090" y="828675"/>
            <a:ext cx="4477385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 spc="-10"/>
              <a:t>KEZIA</a:t>
            </a:r>
            <a:r>
              <a:rPr dirty="0" sz="3600" spc="-20"/>
              <a:t> </a:t>
            </a:r>
            <a:r>
              <a:rPr dirty="0" sz="3600" spc="-5"/>
              <a:t>AND</a:t>
            </a:r>
            <a:r>
              <a:rPr dirty="0" sz="3600" spc="-15"/>
              <a:t> </a:t>
            </a:r>
            <a:r>
              <a:rPr dirty="0" sz="3600" spc="-5"/>
              <a:t>HER</a:t>
            </a:r>
            <a:r>
              <a:rPr dirty="0" sz="3600" spc="-20"/>
              <a:t> </a:t>
            </a:r>
            <a:r>
              <a:rPr dirty="0" sz="3600" spc="-90"/>
              <a:t>FATHER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535940" y="1815464"/>
            <a:ext cx="5014595" cy="258699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marR="248920" indent="-342900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412115" algn="l"/>
                <a:tab pos="412750" algn="l"/>
              </a:tabLst>
            </a:pPr>
            <a:r>
              <a:rPr dirty="0"/>
              <a:t>	</a:t>
            </a:r>
            <a:r>
              <a:rPr dirty="0" sz="2000" spc="-5">
                <a:latin typeface="Calibri"/>
                <a:cs typeface="Calibri"/>
              </a:rPr>
              <a:t>She </a:t>
            </a:r>
            <a:r>
              <a:rPr dirty="0" sz="2000" spc="-10">
                <a:latin typeface="Calibri"/>
                <a:cs typeface="Calibri"/>
              </a:rPr>
              <a:t>was </a:t>
            </a:r>
            <a:r>
              <a:rPr dirty="0" sz="2000" spc="-5">
                <a:latin typeface="Calibri"/>
                <a:cs typeface="Calibri"/>
              </a:rPr>
              <a:t>so </a:t>
            </a:r>
            <a:r>
              <a:rPr dirty="0" sz="2000" spc="-15">
                <a:latin typeface="Calibri"/>
                <a:cs typeface="Calibri"/>
              </a:rPr>
              <a:t>afraid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of her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 spc="-15">
                <a:latin typeface="Calibri"/>
                <a:cs typeface="Calibri"/>
              </a:rPr>
              <a:t>father</a:t>
            </a:r>
            <a:r>
              <a:rPr dirty="0" sz="2000" spc="-10">
                <a:latin typeface="Calibri"/>
                <a:cs typeface="Calibri"/>
              </a:rPr>
              <a:t> that</a:t>
            </a:r>
            <a:r>
              <a:rPr dirty="0" sz="2000" spc="-5">
                <a:latin typeface="Calibri"/>
                <a:cs typeface="Calibri"/>
              </a:rPr>
              <a:t> she </a:t>
            </a:r>
            <a:r>
              <a:rPr dirty="0" sz="200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mumbles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in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 spc="-15">
                <a:latin typeface="Calibri"/>
                <a:cs typeface="Calibri"/>
              </a:rPr>
              <a:t>front</a:t>
            </a:r>
            <a:r>
              <a:rPr dirty="0" sz="200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of him</a:t>
            </a:r>
            <a:r>
              <a:rPr dirty="0" sz="200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as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>
                <a:latin typeface="Calibri"/>
                <a:cs typeface="Calibri"/>
              </a:rPr>
              <a:t>he </a:t>
            </a:r>
            <a:r>
              <a:rPr dirty="0" sz="2000" spc="-10">
                <a:latin typeface="Calibri"/>
                <a:cs typeface="Calibri"/>
              </a:rPr>
              <a:t>appeared </a:t>
            </a:r>
            <a:r>
              <a:rPr dirty="0" sz="2000" spc="-15">
                <a:latin typeface="Calibri"/>
                <a:cs typeface="Calibri"/>
              </a:rPr>
              <a:t>to </a:t>
            </a:r>
            <a:r>
              <a:rPr dirty="0" sz="2000" spc="-434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her</a:t>
            </a:r>
            <a:r>
              <a:rPr dirty="0" sz="2000" spc="-15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as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rude, critical,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and</a:t>
            </a:r>
            <a:r>
              <a:rPr dirty="0" sz="2000" spc="-10">
                <a:latin typeface="Calibri"/>
                <a:cs typeface="Calibri"/>
              </a:rPr>
              <a:t> harsh.</a:t>
            </a:r>
            <a:endParaRPr sz="200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spcBef>
                <a:spcPts val="480"/>
              </a:spcBef>
              <a:buFont typeface="Arial MT"/>
              <a:buChar char="•"/>
              <a:tabLst>
                <a:tab pos="412115" algn="l"/>
                <a:tab pos="412750" algn="l"/>
              </a:tabLst>
            </a:pPr>
            <a:r>
              <a:rPr dirty="0"/>
              <a:t>	</a:t>
            </a:r>
            <a:r>
              <a:rPr dirty="0" sz="2000" spc="-25">
                <a:latin typeface="Calibri"/>
                <a:cs typeface="Calibri"/>
              </a:rPr>
              <a:t>Further,</a:t>
            </a:r>
            <a:r>
              <a:rPr dirty="0" sz="2000" spc="-5">
                <a:latin typeface="Calibri"/>
                <a:cs typeface="Calibri"/>
              </a:rPr>
              <a:t> her</a:t>
            </a:r>
            <a:r>
              <a:rPr dirty="0" sz="2000" spc="-10">
                <a:latin typeface="Calibri"/>
                <a:cs typeface="Calibri"/>
              </a:rPr>
              <a:t> grandmother sought</a:t>
            </a:r>
            <a:r>
              <a:rPr dirty="0" sz="2000" spc="-5">
                <a:latin typeface="Calibri"/>
                <a:cs typeface="Calibri"/>
              </a:rPr>
              <a:t> her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 spc="-15">
                <a:latin typeface="Calibri"/>
                <a:cs typeface="Calibri"/>
              </a:rPr>
              <a:t>to 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 spc="-15">
                <a:latin typeface="Calibri"/>
                <a:cs typeface="Calibri"/>
              </a:rPr>
              <a:t>understand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her</a:t>
            </a:r>
            <a:r>
              <a:rPr dirty="0" sz="2000" spc="-10">
                <a:latin typeface="Calibri"/>
                <a:cs typeface="Calibri"/>
              </a:rPr>
              <a:t> parents</a:t>
            </a:r>
            <a:r>
              <a:rPr dirty="0" sz="2000" spc="-5">
                <a:latin typeface="Calibri"/>
                <a:cs typeface="Calibri"/>
              </a:rPr>
              <a:t> </a:t>
            </a:r>
            <a:r>
              <a:rPr dirty="0" sz="2000" spc="-15">
                <a:latin typeface="Calibri"/>
                <a:cs typeface="Calibri"/>
              </a:rPr>
              <a:t>better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 spc="-20">
                <a:latin typeface="Calibri"/>
                <a:cs typeface="Calibri"/>
              </a:rPr>
              <a:t>that’s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 spc="-15">
                <a:latin typeface="Calibri"/>
                <a:cs typeface="Calibri"/>
              </a:rPr>
              <a:t>why</a:t>
            </a:r>
            <a:r>
              <a:rPr dirty="0" sz="200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she </a:t>
            </a:r>
            <a:r>
              <a:rPr dirty="0" sz="2000" spc="-440">
                <a:latin typeface="Calibri"/>
                <a:cs typeface="Calibri"/>
              </a:rPr>
              <a:t> </a:t>
            </a:r>
            <a:r>
              <a:rPr dirty="0" sz="2000" spc="-10">
                <a:latin typeface="Calibri"/>
                <a:cs typeface="Calibri"/>
              </a:rPr>
              <a:t>would </a:t>
            </a:r>
            <a:r>
              <a:rPr dirty="0" sz="2000" spc="-15">
                <a:latin typeface="Calibri"/>
                <a:cs typeface="Calibri"/>
              </a:rPr>
              <a:t>encourage</a:t>
            </a:r>
            <a:r>
              <a:rPr dirty="0" sz="2000" spc="-5">
                <a:latin typeface="Calibri"/>
                <a:cs typeface="Calibri"/>
              </a:rPr>
              <a:t> her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 spc="-15">
                <a:latin typeface="Calibri"/>
                <a:cs typeface="Calibri"/>
              </a:rPr>
              <a:t>to</a:t>
            </a:r>
            <a:r>
              <a:rPr dirty="0" sz="2000" spc="-5">
                <a:latin typeface="Calibri"/>
                <a:cs typeface="Calibri"/>
              </a:rPr>
              <a:t> </a:t>
            </a:r>
            <a:r>
              <a:rPr dirty="0" sz="2000" spc="-10">
                <a:latin typeface="Calibri"/>
                <a:cs typeface="Calibri"/>
              </a:rPr>
              <a:t>go</a:t>
            </a:r>
            <a:r>
              <a:rPr dirty="0" sz="2000" spc="-5">
                <a:latin typeface="Calibri"/>
                <a:cs typeface="Calibri"/>
              </a:rPr>
              <a:t> </a:t>
            </a:r>
            <a:r>
              <a:rPr dirty="0" sz="2000" spc="-15">
                <a:latin typeface="Calibri"/>
                <a:cs typeface="Calibri"/>
              </a:rPr>
              <a:t>to</a:t>
            </a:r>
            <a:r>
              <a:rPr dirty="0" sz="2000" spc="-5">
                <a:latin typeface="Calibri"/>
                <a:cs typeface="Calibri"/>
              </a:rPr>
              <a:t> the </a:t>
            </a:r>
            <a:r>
              <a:rPr dirty="0" sz="2000" spc="-10">
                <a:latin typeface="Calibri"/>
                <a:cs typeface="Calibri"/>
              </a:rPr>
              <a:t>drawing- </a:t>
            </a:r>
            <a:r>
              <a:rPr dirty="0" sz="2000" spc="-5">
                <a:latin typeface="Calibri"/>
                <a:cs typeface="Calibri"/>
              </a:rPr>
              <a:t> </a:t>
            </a:r>
            <a:r>
              <a:rPr dirty="0" sz="2000" spc="-10">
                <a:latin typeface="Calibri"/>
                <a:cs typeface="Calibri"/>
              </a:rPr>
              <a:t>room </a:t>
            </a:r>
            <a:r>
              <a:rPr dirty="0" sz="2000" spc="-15">
                <a:latin typeface="Calibri"/>
                <a:cs typeface="Calibri"/>
              </a:rPr>
              <a:t>to</a:t>
            </a:r>
            <a:r>
              <a:rPr dirty="0" sz="2000" spc="-5">
                <a:latin typeface="Calibri"/>
                <a:cs typeface="Calibri"/>
              </a:rPr>
              <a:t> </a:t>
            </a:r>
            <a:r>
              <a:rPr dirty="0" sz="2000" spc="-10">
                <a:latin typeface="Calibri"/>
                <a:cs typeface="Calibri"/>
              </a:rPr>
              <a:t>chat</a:t>
            </a:r>
            <a:r>
              <a:rPr dirty="0" sz="2000" spc="-5">
                <a:latin typeface="Calibri"/>
                <a:cs typeface="Calibri"/>
              </a:rPr>
              <a:t> with</a:t>
            </a:r>
            <a:r>
              <a:rPr dirty="0" sz="2000" spc="-10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her</a:t>
            </a:r>
            <a:r>
              <a:rPr dirty="0" sz="2000" spc="-15">
                <a:latin typeface="Calibri"/>
                <a:cs typeface="Calibri"/>
              </a:rPr>
              <a:t> </a:t>
            </a:r>
            <a:r>
              <a:rPr dirty="0" sz="2000" spc="-10">
                <a:latin typeface="Calibri"/>
                <a:cs typeface="Calibri"/>
              </a:rPr>
              <a:t>parents.</a:t>
            </a:r>
            <a:endParaRPr sz="20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48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2000" spc="-5">
                <a:latin typeface="Calibri"/>
                <a:cs typeface="Calibri"/>
              </a:rPr>
              <a:t>Then</a:t>
            </a:r>
            <a:r>
              <a:rPr dirty="0" sz="2000" spc="-15">
                <a:latin typeface="Calibri"/>
                <a:cs typeface="Calibri"/>
              </a:rPr>
              <a:t> </a:t>
            </a:r>
            <a:r>
              <a:rPr dirty="0" sz="2000" spc="-10">
                <a:latin typeface="Calibri"/>
                <a:cs typeface="Calibri"/>
              </a:rPr>
              <a:t>again </a:t>
            </a:r>
            <a:r>
              <a:rPr dirty="0" sz="2000" spc="-5">
                <a:latin typeface="Calibri"/>
                <a:cs typeface="Calibri"/>
              </a:rPr>
              <a:t>she finds</a:t>
            </a:r>
            <a:r>
              <a:rPr dirty="0" sz="2000" spc="-15">
                <a:latin typeface="Calibri"/>
                <a:cs typeface="Calibri"/>
              </a:rPr>
              <a:t> </a:t>
            </a:r>
            <a:r>
              <a:rPr dirty="0" sz="2000" spc="-5">
                <a:latin typeface="Calibri"/>
                <a:cs typeface="Calibri"/>
              </a:rPr>
              <a:t>them </a:t>
            </a:r>
            <a:r>
              <a:rPr dirty="0" sz="2000" spc="-10">
                <a:latin typeface="Calibri"/>
                <a:cs typeface="Calibri"/>
              </a:rPr>
              <a:t>cold </a:t>
            </a:r>
            <a:r>
              <a:rPr dirty="0" sz="2000" spc="-15">
                <a:latin typeface="Calibri"/>
                <a:cs typeface="Calibri"/>
              </a:rPr>
              <a:t>towards </a:t>
            </a:r>
            <a:r>
              <a:rPr dirty="0" sz="2000" spc="-55">
                <a:latin typeface="Calibri"/>
                <a:cs typeface="Calibri"/>
              </a:rPr>
              <a:t>her.</a:t>
            </a:r>
            <a:endParaRPr sz="200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761" y="761"/>
            <a:ext cx="9142730" cy="6856730"/>
            <a:chOff x="761" y="761"/>
            <a:chExt cx="9142730" cy="685673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096000" y="4876800"/>
              <a:ext cx="2286000" cy="1143000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791200" y="1820672"/>
              <a:ext cx="2590800" cy="2425191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761" y="761"/>
              <a:ext cx="9142730" cy="6856730"/>
            </a:xfrm>
            <a:custGeom>
              <a:avLst/>
              <a:gdLst/>
              <a:ahLst/>
              <a:cxnLst/>
              <a:rect l="l" t="t" r="r" b="b"/>
              <a:pathLst>
                <a:path w="9142730" h="6856730">
                  <a:moveTo>
                    <a:pt x="0" y="0"/>
                  </a:moveTo>
                  <a:lnTo>
                    <a:pt x="9142476" y="0"/>
                  </a:lnTo>
                  <a:lnTo>
                    <a:pt x="9142476" y="6856476"/>
                  </a:lnTo>
                  <a:lnTo>
                    <a:pt x="0" y="6856476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3540" y="370204"/>
            <a:ext cx="4360545" cy="93980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0" spc="-30"/>
              <a:t>VOCABULARY</a:t>
            </a:r>
            <a:endParaRPr sz="6000"/>
          </a:p>
        </p:txBody>
      </p:sp>
      <p:sp>
        <p:nvSpPr>
          <p:cNvPr id="3" name="object 3"/>
          <p:cNvSpPr txBox="1"/>
          <p:nvPr/>
        </p:nvSpPr>
        <p:spPr>
          <a:xfrm>
            <a:off x="383540" y="1568323"/>
            <a:ext cx="8178165" cy="4446905"/>
          </a:xfrm>
          <a:prstGeom prst="rect">
            <a:avLst/>
          </a:prstGeom>
        </p:spPr>
        <p:txBody>
          <a:bodyPr wrap="square" lIns="0" tIns="79375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62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2200" spc="-5">
                <a:latin typeface="Calibri"/>
                <a:cs typeface="Calibri"/>
              </a:rPr>
              <a:t>a </a:t>
            </a:r>
            <a:r>
              <a:rPr dirty="0" sz="2200" spc="-10">
                <a:latin typeface="Calibri"/>
                <a:cs typeface="Calibri"/>
              </a:rPr>
              <a:t>figure</a:t>
            </a:r>
            <a:r>
              <a:rPr dirty="0" sz="2200" spc="-5">
                <a:latin typeface="Calibri"/>
                <a:cs typeface="Calibri"/>
              </a:rPr>
              <a:t> </a:t>
            </a:r>
            <a:r>
              <a:rPr dirty="0" sz="2200" spc="-20">
                <a:latin typeface="Calibri"/>
                <a:cs typeface="Calibri"/>
              </a:rPr>
              <a:t>to</a:t>
            </a:r>
            <a:r>
              <a:rPr dirty="0" sz="2200" spc="-5">
                <a:latin typeface="Calibri"/>
                <a:cs typeface="Calibri"/>
              </a:rPr>
              <a:t> be </a:t>
            </a:r>
            <a:r>
              <a:rPr dirty="0" sz="2200" spc="-15">
                <a:latin typeface="Calibri"/>
                <a:cs typeface="Calibri"/>
              </a:rPr>
              <a:t>feared:</a:t>
            </a:r>
            <a:r>
              <a:rPr dirty="0" sz="2200" spc="-5">
                <a:latin typeface="Calibri"/>
                <a:cs typeface="Calibri"/>
              </a:rPr>
              <a:t> a</a:t>
            </a:r>
            <a:r>
              <a:rPr dirty="0" sz="2200">
                <a:latin typeface="Calibri"/>
                <a:cs typeface="Calibri"/>
              </a:rPr>
              <a:t> </a:t>
            </a:r>
            <a:r>
              <a:rPr dirty="0" sz="2200" spc="-10">
                <a:latin typeface="Calibri"/>
                <a:cs typeface="Calibri"/>
              </a:rPr>
              <a:t>person </a:t>
            </a:r>
            <a:r>
              <a:rPr dirty="0" sz="2200" spc="-20">
                <a:latin typeface="Calibri"/>
                <a:cs typeface="Calibri"/>
              </a:rPr>
              <a:t>to</a:t>
            </a:r>
            <a:r>
              <a:rPr dirty="0" sz="2200" spc="-5">
                <a:latin typeface="Calibri"/>
                <a:cs typeface="Calibri"/>
              </a:rPr>
              <a:t> be </a:t>
            </a:r>
            <a:r>
              <a:rPr dirty="0" sz="2200" spc="-20">
                <a:latin typeface="Calibri"/>
                <a:cs typeface="Calibri"/>
              </a:rPr>
              <a:t>feared</a:t>
            </a:r>
            <a:endParaRPr sz="2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52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2200" spc="-5">
                <a:latin typeface="Calibri"/>
                <a:cs typeface="Calibri"/>
              </a:rPr>
              <a:t>Glad</a:t>
            </a:r>
            <a:r>
              <a:rPr dirty="0" sz="2200" spc="-15">
                <a:latin typeface="Calibri"/>
                <a:cs typeface="Calibri"/>
              </a:rPr>
              <a:t> </a:t>
            </a:r>
            <a:r>
              <a:rPr dirty="0" sz="2200" spc="-5">
                <a:latin typeface="Calibri"/>
                <a:cs typeface="Calibri"/>
              </a:rPr>
              <a:t>sense</a:t>
            </a:r>
            <a:r>
              <a:rPr dirty="0" sz="2200" spc="-10">
                <a:latin typeface="Calibri"/>
                <a:cs typeface="Calibri"/>
              </a:rPr>
              <a:t> </a:t>
            </a:r>
            <a:r>
              <a:rPr dirty="0" sz="2200" spc="-5">
                <a:latin typeface="Calibri"/>
                <a:cs typeface="Calibri"/>
              </a:rPr>
              <a:t>of</a:t>
            </a:r>
            <a:r>
              <a:rPr dirty="0" sz="2200" spc="-15">
                <a:latin typeface="Calibri"/>
                <a:cs typeface="Calibri"/>
              </a:rPr>
              <a:t> </a:t>
            </a:r>
            <a:r>
              <a:rPr dirty="0" sz="2200" spc="-10">
                <a:latin typeface="Calibri"/>
                <a:cs typeface="Calibri"/>
              </a:rPr>
              <a:t>relief:</a:t>
            </a:r>
            <a:r>
              <a:rPr dirty="0" sz="2200" spc="-5">
                <a:latin typeface="Calibri"/>
                <a:cs typeface="Calibri"/>
              </a:rPr>
              <a:t> </a:t>
            </a:r>
            <a:r>
              <a:rPr dirty="0" sz="2200" spc="-10">
                <a:latin typeface="Calibri"/>
                <a:cs typeface="Calibri"/>
              </a:rPr>
              <a:t>feeling</a:t>
            </a:r>
            <a:r>
              <a:rPr dirty="0" sz="2200" spc="-15">
                <a:latin typeface="Calibri"/>
                <a:cs typeface="Calibri"/>
              </a:rPr>
              <a:t> </a:t>
            </a:r>
            <a:r>
              <a:rPr dirty="0" sz="2200" spc="-20">
                <a:latin typeface="Calibri"/>
                <a:cs typeface="Calibri"/>
              </a:rPr>
              <a:t>relaxed</a:t>
            </a:r>
            <a:endParaRPr sz="2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52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2200" spc="-20">
                <a:latin typeface="Calibri"/>
                <a:cs typeface="Calibri"/>
              </a:rPr>
              <a:t>Fainter</a:t>
            </a:r>
            <a:r>
              <a:rPr dirty="0" sz="2200" spc="-15">
                <a:latin typeface="Calibri"/>
                <a:cs typeface="Calibri"/>
              </a:rPr>
              <a:t> </a:t>
            </a:r>
            <a:r>
              <a:rPr dirty="0" sz="2200" spc="-5">
                <a:latin typeface="Calibri"/>
                <a:cs typeface="Calibri"/>
              </a:rPr>
              <a:t>and</a:t>
            </a:r>
            <a:r>
              <a:rPr dirty="0" sz="2200" spc="-10">
                <a:latin typeface="Calibri"/>
                <a:cs typeface="Calibri"/>
              </a:rPr>
              <a:t> </a:t>
            </a:r>
            <a:r>
              <a:rPr dirty="0" sz="2200" spc="-15">
                <a:latin typeface="Calibri"/>
                <a:cs typeface="Calibri"/>
              </a:rPr>
              <a:t>fainter:</a:t>
            </a:r>
            <a:r>
              <a:rPr dirty="0" sz="2200" spc="-5">
                <a:latin typeface="Calibri"/>
                <a:cs typeface="Calibri"/>
              </a:rPr>
              <a:t> </a:t>
            </a:r>
            <a:r>
              <a:rPr dirty="0" sz="2200" spc="-20">
                <a:latin typeface="Calibri"/>
                <a:cs typeface="Calibri"/>
              </a:rPr>
              <a:t>to</a:t>
            </a:r>
            <a:r>
              <a:rPr dirty="0" sz="2200" spc="-5">
                <a:latin typeface="Calibri"/>
                <a:cs typeface="Calibri"/>
              </a:rPr>
              <a:t> lessen</a:t>
            </a:r>
            <a:r>
              <a:rPr dirty="0" sz="2200" spc="-10">
                <a:latin typeface="Calibri"/>
                <a:cs typeface="Calibri"/>
              </a:rPr>
              <a:t> </a:t>
            </a:r>
            <a:r>
              <a:rPr dirty="0" sz="2200" spc="-5">
                <a:latin typeface="Calibri"/>
                <a:cs typeface="Calibri"/>
              </a:rPr>
              <a:t>or</a:t>
            </a:r>
            <a:r>
              <a:rPr dirty="0" sz="2200" spc="-10">
                <a:latin typeface="Calibri"/>
                <a:cs typeface="Calibri"/>
              </a:rPr>
              <a:t> reduce</a:t>
            </a:r>
            <a:endParaRPr sz="2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52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2200" spc="-15">
                <a:latin typeface="Calibri"/>
                <a:cs typeface="Calibri"/>
              </a:rPr>
              <a:t>Stutter:</a:t>
            </a:r>
            <a:r>
              <a:rPr dirty="0" sz="2200" spc="-5">
                <a:latin typeface="Calibri"/>
                <a:cs typeface="Calibri"/>
              </a:rPr>
              <a:t> </a:t>
            </a:r>
            <a:r>
              <a:rPr dirty="0" sz="2200" spc="-20">
                <a:latin typeface="Calibri"/>
                <a:cs typeface="Calibri"/>
              </a:rPr>
              <a:t>to</a:t>
            </a:r>
            <a:r>
              <a:rPr dirty="0" sz="2200">
                <a:latin typeface="Calibri"/>
                <a:cs typeface="Calibri"/>
              </a:rPr>
              <a:t> </a:t>
            </a:r>
            <a:r>
              <a:rPr dirty="0" sz="2200" spc="-35">
                <a:latin typeface="Calibri"/>
                <a:cs typeface="Calibri"/>
              </a:rPr>
              <a:t>stammer,</a:t>
            </a:r>
            <a:r>
              <a:rPr dirty="0" sz="2200" spc="-5">
                <a:latin typeface="Calibri"/>
                <a:cs typeface="Calibri"/>
              </a:rPr>
              <a:t> </a:t>
            </a:r>
            <a:r>
              <a:rPr dirty="0" sz="2200" spc="-20">
                <a:latin typeface="Calibri"/>
                <a:cs typeface="Calibri"/>
              </a:rPr>
              <a:t>to</a:t>
            </a:r>
            <a:r>
              <a:rPr dirty="0" sz="2200">
                <a:latin typeface="Calibri"/>
                <a:cs typeface="Calibri"/>
              </a:rPr>
              <a:t> </a:t>
            </a:r>
            <a:r>
              <a:rPr dirty="0" sz="2200" spc="-5">
                <a:latin typeface="Calibri"/>
                <a:cs typeface="Calibri"/>
              </a:rPr>
              <a:t>speak</a:t>
            </a:r>
            <a:r>
              <a:rPr dirty="0" sz="2200" spc="-10">
                <a:latin typeface="Calibri"/>
                <a:cs typeface="Calibri"/>
              </a:rPr>
              <a:t> </a:t>
            </a:r>
            <a:r>
              <a:rPr dirty="0" sz="2200" spc="-5">
                <a:latin typeface="Calibri"/>
                <a:cs typeface="Calibri"/>
              </a:rPr>
              <a:t>with pauses</a:t>
            </a:r>
            <a:endParaRPr sz="2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52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2200" spc="-10">
                <a:latin typeface="Calibri"/>
                <a:cs typeface="Calibri"/>
              </a:rPr>
              <a:t>given </a:t>
            </a:r>
            <a:r>
              <a:rPr dirty="0" sz="2200" spc="-5">
                <a:latin typeface="Calibri"/>
                <a:cs typeface="Calibri"/>
              </a:rPr>
              <a:t>it up: </a:t>
            </a:r>
            <a:r>
              <a:rPr dirty="0" sz="2200" spc="-15">
                <a:latin typeface="Calibri"/>
                <a:cs typeface="Calibri"/>
              </a:rPr>
              <a:t>stopped</a:t>
            </a:r>
            <a:r>
              <a:rPr dirty="0" sz="2200" spc="-5">
                <a:latin typeface="Calibri"/>
                <a:cs typeface="Calibri"/>
              </a:rPr>
              <a:t> doing</a:t>
            </a:r>
            <a:r>
              <a:rPr dirty="0" sz="2200" spc="-10">
                <a:latin typeface="Calibri"/>
                <a:cs typeface="Calibri"/>
              </a:rPr>
              <a:t> </a:t>
            </a:r>
            <a:r>
              <a:rPr dirty="0" sz="2200" spc="-5">
                <a:latin typeface="Calibri"/>
                <a:cs typeface="Calibri"/>
              </a:rPr>
              <a:t>it</a:t>
            </a:r>
            <a:endParaRPr sz="2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52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2200" spc="-25">
                <a:latin typeface="Calibri"/>
                <a:cs typeface="Calibri"/>
              </a:rPr>
              <a:t>Trying</a:t>
            </a:r>
            <a:r>
              <a:rPr dirty="0" sz="2200" spc="-10">
                <a:latin typeface="Calibri"/>
                <a:cs typeface="Calibri"/>
              </a:rPr>
              <a:t> </a:t>
            </a:r>
            <a:r>
              <a:rPr dirty="0" sz="2200" spc="-5">
                <a:latin typeface="Calibri"/>
                <a:cs typeface="Calibri"/>
              </a:rPr>
              <a:t>so</a:t>
            </a:r>
            <a:r>
              <a:rPr dirty="0" sz="2200">
                <a:latin typeface="Calibri"/>
                <a:cs typeface="Calibri"/>
              </a:rPr>
              <a:t> </a:t>
            </a:r>
            <a:r>
              <a:rPr dirty="0" sz="2200" spc="-15">
                <a:latin typeface="Calibri"/>
                <a:cs typeface="Calibri"/>
              </a:rPr>
              <a:t>hard:</a:t>
            </a:r>
            <a:r>
              <a:rPr dirty="0" sz="2200">
                <a:latin typeface="Calibri"/>
                <a:cs typeface="Calibri"/>
              </a:rPr>
              <a:t> </a:t>
            </a:r>
            <a:r>
              <a:rPr dirty="0" sz="2200" spc="-5">
                <a:latin typeface="Calibri"/>
                <a:cs typeface="Calibri"/>
              </a:rPr>
              <a:t>making</a:t>
            </a:r>
            <a:r>
              <a:rPr dirty="0" sz="2200" spc="-10">
                <a:latin typeface="Calibri"/>
                <a:cs typeface="Calibri"/>
              </a:rPr>
              <a:t> </a:t>
            </a:r>
            <a:r>
              <a:rPr dirty="0" sz="2200" spc="-5">
                <a:latin typeface="Calibri"/>
                <a:cs typeface="Calibri"/>
              </a:rPr>
              <a:t>a</a:t>
            </a:r>
            <a:r>
              <a:rPr dirty="0" sz="2200">
                <a:latin typeface="Calibri"/>
                <a:cs typeface="Calibri"/>
              </a:rPr>
              <a:t> </a:t>
            </a:r>
            <a:r>
              <a:rPr dirty="0" sz="2200" spc="-5">
                <a:latin typeface="Calibri"/>
                <a:cs typeface="Calibri"/>
              </a:rPr>
              <a:t>lot of</a:t>
            </a:r>
            <a:r>
              <a:rPr dirty="0" sz="2200" spc="-10">
                <a:latin typeface="Calibri"/>
                <a:cs typeface="Calibri"/>
              </a:rPr>
              <a:t> </a:t>
            </a:r>
            <a:r>
              <a:rPr dirty="0" sz="2200" spc="-20">
                <a:latin typeface="Calibri"/>
                <a:cs typeface="Calibri"/>
              </a:rPr>
              <a:t>efforts</a:t>
            </a:r>
            <a:endParaRPr sz="2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52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2200" spc="-20">
                <a:latin typeface="Calibri"/>
                <a:cs typeface="Calibri"/>
              </a:rPr>
              <a:t>Wretched:</a:t>
            </a:r>
            <a:r>
              <a:rPr dirty="0" sz="2200" spc="-25">
                <a:latin typeface="Calibri"/>
                <a:cs typeface="Calibri"/>
              </a:rPr>
              <a:t> unhappy,</a:t>
            </a:r>
            <a:r>
              <a:rPr dirty="0" sz="2200" spc="-20">
                <a:latin typeface="Calibri"/>
                <a:cs typeface="Calibri"/>
              </a:rPr>
              <a:t> </a:t>
            </a:r>
            <a:r>
              <a:rPr dirty="0" sz="2200" spc="-5">
                <a:latin typeface="Calibri"/>
                <a:cs typeface="Calibri"/>
              </a:rPr>
              <a:t>sad</a:t>
            </a:r>
            <a:endParaRPr sz="2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52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2200" spc="-5">
                <a:latin typeface="Calibri"/>
                <a:cs typeface="Calibri"/>
              </a:rPr>
              <a:t>on the</a:t>
            </a:r>
            <a:r>
              <a:rPr dirty="0" sz="2200">
                <a:latin typeface="Calibri"/>
                <a:cs typeface="Calibri"/>
              </a:rPr>
              <a:t> </a:t>
            </a:r>
            <a:r>
              <a:rPr dirty="0" sz="2200" spc="-5">
                <a:latin typeface="Calibri"/>
                <a:cs typeface="Calibri"/>
              </a:rPr>
              <a:t>brink of</a:t>
            </a:r>
            <a:r>
              <a:rPr dirty="0" sz="2200">
                <a:latin typeface="Calibri"/>
                <a:cs typeface="Calibri"/>
              </a:rPr>
              <a:t> </a:t>
            </a:r>
            <a:r>
              <a:rPr dirty="0" sz="2200" spc="-5">
                <a:latin typeface="Calibri"/>
                <a:cs typeface="Calibri"/>
              </a:rPr>
              <a:t>suicide:</a:t>
            </a:r>
            <a:r>
              <a:rPr dirty="0" sz="2200">
                <a:latin typeface="Calibri"/>
                <a:cs typeface="Calibri"/>
              </a:rPr>
              <a:t> </a:t>
            </a:r>
            <a:r>
              <a:rPr dirty="0" sz="2200" spc="-5">
                <a:latin typeface="Calibri"/>
                <a:cs typeface="Calibri"/>
              </a:rPr>
              <a:t>about </a:t>
            </a:r>
            <a:r>
              <a:rPr dirty="0" sz="2200" spc="-20">
                <a:latin typeface="Calibri"/>
                <a:cs typeface="Calibri"/>
              </a:rPr>
              <a:t>to</a:t>
            </a:r>
            <a:r>
              <a:rPr dirty="0" sz="2200">
                <a:latin typeface="Calibri"/>
                <a:cs typeface="Calibri"/>
              </a:rPr>
              <a:t> </a:t>
            </a:r>
            <a:r>
              <a:rPr dirty="0" sz="2200" spc="-10">
                <a:latin typeface="Calibri"/>
                <a:cs typeface="Calibri"/>
              </a:rPr>
              <a:t>commit</a:t>
            </a:r>
            <a:r>
              <a:rPr dirty="0" sz="2200">
                <a:latin typeface="Calibri"/>
                <a:cs typeface="Calibri"/>
              </a:rPr>
              <a:t> </a:t>
            </a:r>
            <a:r>
              <a:rPr dirty="0" sz="2200" spc="-5">
                <a:latin typeface="Calibri"/>
                <a:cs typeface="Calibri"/>
              </a:rPr>
              <a:t>suicide</a:t>
            </a:r>
            <a:endParaRPr sz="2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52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2200" spc="-5">
                <a:latin typeface="Calibri"/>
                <a:cs typeface="Calibri"/>
              </a:rPr>
              <a:t>suicide:</a:t>
            </a:r>
            <a:r>
              <a:rPr dirty="0" sz="2200" spc="-15">
                <a:latin typeface="Calibri"/>
                <a:cs typeface="Calibri"/>
              </a:rPr>
              <a:t> </a:t>
            </a:r>
            <a:r>
              <a:rPr dirty="0" sz="2200" spc="-5">
                <a:latin typeface="Calibri"/>
                <a:cs typeface="Calibri"/>
              </a:rPr>
              <a:t>kill</a:t>
            </a:r>
            <a:r>
              <a:rPr dirty="0" sz="2200" spc="-15">
                <a:latin typeface="Calibri"/>
                <a:cs typeface="Calibri"/>
              </a:rPr>
              <a:t> </a:t>
            </a:r>
            <a:r>
              <a:rPr dirty="0" sz="2200" spc="-5">
                <a:latin typeface="Calibri"/>
                <a:cs typeface="Calibri"/>
              </a:rPr>
              <a:t>oneself</a:t>
            </a:r>
            <a:endParaRPr sz="2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52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2200" spc="-5">
                <a:latin typeface="Calibri"/>
                <a:cs typeface="Calibri"/>
              </a:rPr>
              <a:t>Snoring:</a:t>
            </a:r>
            <a:r>
              <a:rPr dirty="0" sz="2200">
                <a:latin typeface="Calibri"/>
                <a:cs typeface="Calibri"/>
              </a:rPr>
              <a:t> </a:t>
            </a:r>
            <a:r>
              <a:rPr dirty="0" sz="2200" spc="-5">
                <a:latin typeface="Calibri"/>
                <a:cs typeface="Calibri"/>
              </a:rPr>
              <a:t>the</a:t>
            </a:r>
            <a:r>
              <a:rPr dirty="0" sz="2200" spc="5">
                <a:latin typeface="Calibri"/>
                <a:cs typeface="Calibri"/>
              </a:rPr>
              <a:t> </a:t>
            </a:r>
            <a:r>
              <a:rPr dirty="0" sz="2200" spc="-5">
                <a:latin typeface="Calibri"/>
                <a:cs typeface="Calibri"/>
              </a:rPr>
              <a:t>sound</a:t>
            </a:r>
            <a:r>
              <a:rPr dirty="0" sz="2200">
                <a:latin typeface="Calibri"/>
                <a:cs typeface="Calibri"/>
              </a:rPr>
              <a:t> </a:t>
            </a:r>
            <a:r>
              <a:rPr dirty="0" sz="2200" spc="-10">
                <a:latin typeface="Calibri"/>
                <a:cs typeface="Calibri"/>
              </a:rPr>
              <a:t>produced</a:t>
            </a:r>
            <a:r>
              <a:rPr dirty="0" sz="2200" spc="-5">
                <a:latin typeface="Calibri"/>
                <a:cs typeface="Calibri"/>
              </a:rPr>
              <a:t> </a:t>
            </a:r>
            <a:r>
              <a:rPr dirty="0" sz="2200" spc="-10">
                <a:latin typeface="Calibri"/>
                <a:cs typeface="Calibri"/>
              </a:rPr>
              <a:t>by</a:t>
            </a:r>
            <a:r>
              <a:rPr dirty="0" sz="2200">
                <a:latin typeface="Calibri"/>
                <a:cs typeface="Calibri"/>
              </a:rPr>
              <a:t> </a:t>
            </a:r>
            <a:r>
              <a:rPr dirty="0" sz="2200" spc="-5">
                <a:latin typeface="Calibri"/>
                <a:cs typeface="Calibri"/>
              </a:rPr>
              <a:t>some</a:t>
            </a:r>
            <a:r>
              <a:rPr dirty="0" sz="2200" spc="5">
                <a:latin typeface="Calibri"/>
                <a:cs typeface="Calibri"/>
              </a:rPr>
              <a:t> </a:t>
            </a:r>
            <a:r>
              <a:rPr dirty="0" sz="2200" spc="-5">
                <a:latin typeface="Calibri"/>
                <a:cs typeface="Calibri"/>
              </a:rPr>
              <a:t>people</a:t>
            </a:r>
            <a:r>
              <a:rPr dirty="0" sz="2200">
                <a:latin typeface="Calibri"/>
                <a:cs typeface="Calibri"/>
              </a:rPr>
              <a:t> </a:t>
            </a:r>
            <a:r>
              <a:rPr dirty="0" sz="2200" spc="-5">
                <a:latin typeface="Calibri"/>
                <a:cs typeface="Calibri"/>
              </a:rPr>
              <a:t>when</a:t>
            </a:r>
            <a:r>
              <a:rPr dirty="0" sz="2200">
                <a:latin typeface="Calibri"/>
                <a:cs typeface="Calibri"/>
              </a:rPr>
              <a:t> </a:t>
            </a:r>
            <a:r>
              <a:rPr dirty="0" sz="2200" spc="-15">
                <a:latin typeface="Calibri"/>
                <a:cs typeface="Calibri"/>
              </a:rPr>
              <a:t>there</a:t>
            </a:r>
            <a:r>
              <a:rPr dirty="0" sz="2200" spc="5">
                <a:latin typeface="Calibri"/>
                <a:cs typeface="Calibri"/>
              </a:rPr>
              <a:t> </a:t>
            </a:r>
            <a:r>
              <a:rPr dirty="0" sz="2200" spc="-15">
                <a:latin typeface="Calibri"/>
                <a:cs typeface="Calibri"/>
              </a:rPr>
              <a:t>are</a:t>
            </a:r>
            <a:r>
              <a:rPr dirty="0" sz="2200">
                <a:latin typeface="Calibri"/>
                <a:cs typeface="Calibri"/>
              </a:rPr>
              <a:t> </a:t>
            </a:r>
            <a:r>
              <a:rPr dirty="0" sz="2200" spc="-5">
                <a:latin typeface="Calibri"/>
                <a:cs typeface="Calibri"/>
              </a:rPr>
              <a:t>asleep.</a:t>
            </a:r>
            <a:endParaRPr sz="22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52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2200" spc="-20">
                <a:latin typeface="Calibri"/>
                <a:cs typeface="Calibri"/>
              </a:rPr>
              <a:t>Gravely: seriously.</a:t>
            </a:r>
            <a:endParaRPr sz="220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761" y="761"/>
            <a:ext cx="9142730" cy="6856730"/>
            <a:chOff x="761" y="761"/>
            <a:chExt cx="9142730" cy="685673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400800" y="5715000"/>
              <a:ext cx="2057400" cy="783336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761" y="761"/>
              <a:ext cx="9142730" cy="6856730"/>
            </a:xfrm>
            <a:custGeom>
              <a:avLst/>
              <a:gdLst/>
              <a:ahLst/>
              <a:cxnLst/>
              <a:rect l="l" t="t" r="r" b="b"/>
              <a:pathLst>
                <a:path w="9142730" h="6856730">
                  <a:moveTo>
                    <a:pt x="0" y="0"/>
                  </a:moveTo>
                  <a:lnTo>
                    <a:pt x="9142476" y="0"/>
                  </a:lnTo>
                  <a:lnTo>
                    <a:pt x="9142476" y="6856476"/>
                  </a:lnTo>
                  <a:lnTo>
                    <a:pt x="0" y="6856476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58750" rIns="0" bIns="0" rtlCol="0" vert="horz">
            <a:spAutoFit/>
          </a:bodyPr>
          <a:lstStyle/>
          <a:p>
            <a:pPr algn="ctr" marR="872490">
              <a:lnSpc>
                <a:spcPct val="100000"/>
              </a:lnSpc>
              <a:spcBef>
                <a:spcPts val="1250"/>
              </a:spcBef>
            </a:pPr>
            <a:r>
              <a:rPr dirty="0" spc="-5"/>
              <a:t>THANK</a:t>
            </a:r>
            <a:r>
              <a:rPr dirty="0" spc="-40"/>
              <a:t> </a:t>
            </a:r>
            <a:r>
              <a:rPr dirty="0" spc="-65"/>
              <a:t>YOU</a:t>
            </a:r>
          </a:p>
          <a:p>
            <a:pPr algn="ctr">
              <a:lnSpc>
                <a:spcPct val="100000"/>
              </a:lnSpc>
              <a:spcBef>
                <a:spcPts val="1150"/>
              </a:spcBef>
            </a:pPr>
            <a:r>
              <a:rPr dirty="0" spc="-5"/>
              <a:t>ODM</a:t>
            </a:r>
            <a:r>
              <a:rPr dirty="0" spc="-30"/>
              <a:t> </a:t>
            </a:r>
            <a:r>
              <a:rPr dirty="0" spc="-40"/>
              <a:t>EDUCATIONAL</a:t>
            </a:r>
            <a:r>
              <a:rPr dirty="0" spc="-20"/>
              <a:t> </a:t>
            </a:r>
            <a:r>
              <a:rPr dirty="0" spc="-15"/>
              <a:t>GROUP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761" y="761"/>
            <a:ext cx="9142730" cy="6856730"/>
            <a:chOff x="761" y="761"/>
            <a:chExt cx="9142730" cy="685673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715000" y="4572000"/>
              <a:ext cx="2286000" cy="1143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761" y="761"/>
              <a:ext cx="9142730" cy="6856730"/>
            </a:xfrm>
            <a:custGeom>
              <a:avLst/>
              <a:gdLst/>
              <a:ahLst/>
              <a:cxnLst/>
              <a:rect l="l" t="t" r="r" b="b"/>
              <a:pathLst>
                <a:path w="9142730" h="6856730">
                  <a:moveTo>
                    <a:pt x="0" y="0"/>
                  </a:moveTo>
                  <a:lnTo>
                    <a:pt x="9142476" y="0"/>
                  </a:lnTo>
                  <a:lnTo>
                    <a:pt x="9142476" y="6856476"/>
                  </a:lnTo>
                  <a:lnTo>
                    <a:pt x="0" y="6856476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2022-04-01T15:36:45Z</dcterms:created>
  <dcterms:modified xsi:type="dcterms:W3CDTF">2022-04-01T15:36:45Z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2021-06-21T00:00:00Z</vt:filetime>
  </property>
  <property fmtid="{D5CDD505-2E9C-101B-9397-08002B2CF9AE}" pid="3" name="Creator">
    <vt:lpwstr>WPS Presentation</vt:lpwstr>
  </property>
  <property fmtid="{D5CDD505-2E9C-101B-9397-08002B2CF9AE}" pid="4" name="LastSaved">
    <vt:filetime>2022-04-01T00:00:00Z</vt:filetime>
  </property>
</Properties>
</file>