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9144000" cy="5143500"/>
  <p:notesSz cx="9144000" cy="51435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787640" y="4378452"/>
            <a:ext cx="1232916" cy="61264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25671" y="1661286"/>
            <a:ext cx="1756410" cy="482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06730" y="1352245"/>
            <a:ext cx="8530539" cy="10934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111313"/>
            <a:ext cx="9144000" cy="1029566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2504" y="214884"/>
            <a:ext cx="1578864" cy="783336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MOMENTS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301367" y="2122754"/>
            <a:ext cx="3154680" cy="14027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464310">
              <a:lnSpc>
                <a:spcPct val="100000"/>
              </a:lnSpc>
              <a:spcBef>
                <a:spcPts val="95"/>
              </a:spcBef>
            </a:pPr>
            <a:r>
              <a:rPr dirty="0" sz="2500" spc="-10">
                <a:latin typeface="Calibri"/>
                <a:cs typeface="Calibri"/>
              </a:rPr>
              <a:t>The</a:t>
            </a:r>
            <a:r>
              <a:rPr dirty="0" sz="2500" spc="-35">
                <a:latin typeface="Calibri"/>
                <a:cs typeface="Calibri"/>
              </a:rPr>
              <a:t> </a:t>
            </a:r>
            <a:r>
              <a:rPr dirty="0" sz="2500" spc="-5">
                <a:latin typeface="Calibri"/>
                <a:cs typeface="Calibri"/>
              </a:rPr>
              <a:t>Last</a:t>
            </a:r>
            <a:r>
              <a:rPr dirty="0" sz="2500" spc="-30">
                <a:latin typeface="Calibri"/>
                <a:cs typeface="Calibri"/>
              </a:rPr>
              <a:t> </a:t>
            </a:r>
            <a:r>
              <a:rPr dirty="0" sz="2500" spc="-10">
                <a:latin typeface="Calibri"/>
                <a:cs typeface="Calibri"/>
              </a:rPr>
              <a:t>Leaf</a:t>
            </a:r>
            <a:endParaRPr sz="2500">
              <a:latin typeface="Calibri"/>
              <a:cs typeface="Calibri"/>
            </a:endParaRPr>
          </a:p>
          <a:p>
            <a:pPr marL="12700" marR="1137285">
              <a:lnSpc>
                <a:spcPct val="100000"/>
              </a:lnSpc>
              <a:spcBef>
                <a:spcPts val="1120"/>
              </a:spcBef>
              <a:tabLst>
                <a:tab pos="1099185" algn="l"/>
              </a:tabLst>
            </a:pPr>
            <a:r>
              <a:rPr dirty="0" sz="1400" spc="-5" b="1">
                <a:latin typeface="Arial"/>
                <a:cs typeface="Arial"/>
              </a:rPr>
              <a:t>SUBJECT</a:t>
            </a:r>
            <a:r>
              <a:rPr dirty="0" sz="1400" b="1">
                <a:latin typeface="Arial"/>
                <a:cs typeface="Arial"/>
              </a:rPr>
              <a:t> :	</a:t>
            </a:r>
            <a:r>
              <a:rPr dirty="0" sz="1400" spc="-5" b="1">
                <a:latin typeface="Arial"/>
                <a:cs typeface="Arial"/>
              </a:rPr>
              <a:t>ENGLISH </a:t>
            </a:r>
            <a:r>
              <a:rPr dirty="0" sz="140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CHAPTER</a:t>
            </a:r>
            <a:r>
              <a:rPr dirty="0" sz="1400" spc="15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NUMBER:</a:t>
            </a:r>
            <a:r>
              <a:rPr dirty="0" sz="1400" spc="-4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07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-10" b="1">
                <a:latin typeface="Arial"/>
                <a:cs typeface="Arial"/>
              </a:rPr>
              <a:t>CHAPTER</a:t>
            </a:r>
            <a:r>
              <a:rPr dirty="0" sz="1400" spc="3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NAME</a:t>
            </a:r>
            <a:r>
              <a:rPr dirty="0" sz="1400" spc="1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:</a:t>
            </a:r>
            <a:r>
              <a:rPr dirty="0" sz="1400" spc="370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THE </a:t>
            </a:r>
            <a:r>
              <a:rPr dirty="0" sz="1400" spc="-10" b="1">
                <a:latin typeface="Arial"/>
                <a:cs typeface="Arial"/>
              </a:rPr>
              <a:t>LAST</a:t>
            </a:r>
            <a:r>
              <a:rPr dirty="0" sz="1400" spc="1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LEAF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400" spc="-10" b="1">
                <a:latin typeface="Arial"/>
                <a:cs typeface="Arial"/>
              </a:rPr>
              <a:t>AUTHOR</a:t>
            </a:r>
            <a:r>
              <a:rPr dirty="0" sz="1400" spc="2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NAME</a:t>
            </a:r>
            <a:r>
              <a:rPr dirty="0" sz="1400" b="1">
                <a:latin typeface="Arial"/>
                <a:cs typeface="Arial"/>
              </a:rPr>
              <a:t> :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O’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HENRY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6730" y="409143"/>
            <a:ext cx="3018155" cy="36068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200" spc="-5">
                <a:latin typeface="Arial"/>
                <a:cs typeface="Arial"/>
              </a:rPr>
              <a:t>ABOUT</a:t>
            </a:r>
            <a:r>
              <a:rPr dirty="0" sz="2200" spc="-25">
                <a:latin typeface="Arial"/>
                <a:cs typeface="Arial"/>
              </a:rPr>
              <a:t> </a:t>
            </a:r>
            <a:r>
              <a:rPr dirty="0" sz="2200" spc="-5">
                <a:latin typeface="Arial"/>
                <a:cs typeface="Arial"/>
              </a:rPr>
              <a:t>THE</a:t>
            </a:r>
            <a:r>
              <a:rPr dirty="0" sz="2200" spc="-30">
                <a:latin typeface="Arial"/>
                <a:cs typeface="Arial"/>
              </a:rPr>
              <a:t> </a:t>
            </a:r>
            <a:r>
              <a:rPr dirty="0" sz="2200" spc="-5">
                <a:latin typeface="Arial"/>
                <a:cs typeface="Arial"/>
              </a:rPr>
              <a:t>AUTHOR:</a:t>
            </a:r>
            <a:endParaRPr sz="2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9325" y="1523822"/>
            <a:ext cx="5426710" cy="258762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>
                <a:latin typeface="Calibri"/>
                <a:cs typeface="Calibri"/>
              </a:rPr>
              <a:t>William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Sydney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Porter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(September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11,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1862-June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5,1910)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 MT"/>
              <a:buChar char="•"/>
            </a:pPr>
            <a:endParaRPr sz="135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>
                <a:latin typeface="Calibri"/>
                <a:cs typeface="Calibri"/>
              </a:rPr>
              <a:t>Born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in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Greensboro,North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Carolina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,United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States.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 MT"/>
              <a:buChar char="•"/>
            </a:pPr>
            <a:endParaRPr sz="135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 spc="-5">
                <a:latin typeface="Calibri"/>
                <a:cs typeface="Calibri"/>
              </a:rPr>
              <a:t>He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was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known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by his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pen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name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O’Henry.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 MT"/>
              <a:buChar char="•"/>
            </a:pPr>
            <a:endParaRPr sz="135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 spc="-5">
                <a:latin typeface="Calibri"/>
                <a:cs typeface="Calibri"/>
              </a:rPr>
              <a:t>He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was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an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American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short-story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writer.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 MT"/>
              <a:buChar char="•"/>
            </a:pPr>
            <a:endParaRPr sz="135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 spc="-5">
                <a:latin typeface="Calibri"/>
                <a:cs typeface="Calibri"/>
              </a:rPr>
              <a:t>His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stories are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known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for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their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surprise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endings.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 MT"/>
              <a:buChar char="•"/>
            </a:pPr>
            <a:endParaRPr sz="135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 spc="-5">
                <a:latin typeface="Calibri"/>
                <a:cs typeface="Calibri"/>
              </a:rPr>
              <a:t>Some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his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short stories </a:t>
            </a:r>
            <a:r>
              <a:rPr dirty="0" sz="1400">
                <a:latin typeface="Calibri"/>
                <a:cs typeface="Calibri"/>
              </a:rPr>
              <a:t>are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: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Gift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Magi,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 </a:t>
            </a:r>
            <a:r>
              <a:rPr dirty="0" sz="1400">
                <a:latin typeface="Calibri"/>
                <a:cs typeface="Calibri"/>
              </a:rPr>
              <a:t>Ransom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Red</a:t>
            </a:r>
            <a:endParaRPr sz="14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 spc="-5">
                <a:latin typeface="Calibri"/>
                <a:cs typeface="Calibri"/>
              </a:rPr>
              <a:t>Chief,After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Twenty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Years, The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Last Leaf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etc.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12052" y="816863"/>
            <a:ext cx="2464307" cy="308305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0667" y="445084"/>
            <a:ext cx="1094740" cy="36068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200" spc="-5">
                <a:latin typeface="Arial"/>
                <a:cs typeface="Arial"/>
              </a:rPr>
              <a:t>THE</a:t>
            </a:r>
            <a:r>
              <a:rPr dirty="0" sz="2200" spc="-20">
                <a:latin typeface="Arial"/>
                <a:cs typeface="Arial"/>
              </a:rPr>
              <a:t>M</a:t>
            </a:r>
            <a:r>
              <a:rPr dirty="0" sz="2200" spc="-5">
                <a:latin typeface="Arial"/>
                <a:cs typeface="Arial"/>
              </a:rPr>
              <a:t>E:</a:t>
            </a:r>
            <a:endParaRPr sz="22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The</a:t>
            </a:r>
            <a:r>
              <a:rPr dirty="0"/>
              <a:t> </a:t>
            </a:r>
            <a:r>
              <a:rPr dirty="0" spc="-5"/>
              <a:t>theme</a:t>
            </a:r>
            <a:r>
              <a:rPr dirty="0" spc="15"/>
              <a:t> </a:t>
            </a:r>
            <a:r>
              <a:rPr dirty="0"/>
              <a:t>of</a:t>
            </a:r>
            <a:r>
              <a:rPr dirty="0" spc="-20"/>
              <a:t> </a:t>
            </a:r>
            <a:r>
              <a:rPr dirty="0" spc="-5"/>
              <a:t>the</a:t>
            </a:r>
            <a:r>
              <a:rPr dirty="0" spc="15"/>
              <a:t> </a:t>
            </a:r>
            <a:r>
              <a:rPr dirty="0" spc="-5"/>
              <a:t>story, </a:t>
            </a:r>
            <a:r>
              <a:rPr dirty="0"/>
              <a:t>‘</a:t>
            </a:r>
            <a:r>
              <a:rPr dirty="0" spc="-10"/>
              <a:t> </a:t>
            </a:r>
            <a:r>
              <a:rPr dirty="0" spc="-5"/>
              <a:t>The</a:t>
            </a:r>
            <a:r>
              <a:rPr dirty="0" spc="5"/>
              <a:t> </a:t>
            </a:r>
            <a:r>
              <a:rPr dirty="0" spc="-5"/>
              <a:t>Last</a:t>
            </a:r>
            <a:r>
              <a:rPr dirty="0" spc="10"/>
              <a:t> </a:t>
            </a:r>
            <a:r>
              <a:rPr dirty="0" spc="-5"/>
              <a:t>Leaf</a:t>
            </a:r>
            <a:r>
              <a:rPr dirty="0"/>
              <a:t> ’</a:t>
            </a:r>
            <a:r>
              <a:rPr dirty="0" spc="-5"/>
              <a:t> </a:t>
            </a:r>
            <a:r>
              <a:rPr dirty="0"/>
              <a:t>revolves</a:t>
            </a:r>
            <a:r>
              <a:rPr dirty="0" spc="-5"/>
              <a:t> </a:t>
            </a:r>
            <a:r>
              <a:rPr dirty="0"/>
              <a:t>around </a:t>
            </a:r>
            <a:r>
              <a:rPr dirty="0" spc="-5"/>
              <a:t>the</a:t>
            </a:r>
            <a:r>
              <a:rPr dirty="0" spc="5"/>
              <a:t> </a:t>
            </a:r>
            <a:r>
              <a:rPr dirty="0"/>
              <a:t>basic </a:t>
            </a:r>
            <a:r>
              <a:rPr dirty="0" spc="-5"/>
              <a:t>human</a:t>
            </a:r>
            <a:r>
              <a:rPr dirty="0"/>
              <a:t> </a:t>
            </a:r>
            <a:r>
              <a:rPr dirty="0" spc="-5"/>
              <a:t>emotions</a:t>
            </a:r>
            <a:r>
              <a:rPr dirty="0" spc="-10"/>
              <a:t> </a:t>
            </a:r>
            <a:r>
              <a:rPr dirty="0" spc="-5"/>
              <a:t>and</a:t>
            </a:r>
            <a:r>
              <a:rPr dirty="0"/>
              <a:t> beliefs.</a:t>
            </a:r>
            <a:r>
              <a:rPr dirty="0" spc="5"/>
              <a:t> </a:t>
            </a:r>
            <a:r>
              <a:rPr dirty="0" spc="-5"/>
              <a:t>They</a:t>
            </a:r>
            <a:r>
              <a:rPr dirty="0" spc="20"/>
              <a:t> </a:t>
            </a:r>
            <a:r>
              <a:rPr dirty="0" spc="-5"/>
              <a:t>include </a:t>
            </a:r>
            <a:r>
              <a:rPr dirty="0"/>
              <a:t> </a:t>
            </a:r>
            <a:r>
              <a:rPr dirty="0" spc="-5"/>
              <a:t>faith,hope,</a:t>
            </a:r>
            <a:r>
              <a:rPr dirty="0" spc="15"/>
              <a:t> </a:t>
            </a:r>
            <a:r>
              <a:rPr dirty="0" spc="-5"/>
              <a:t>the</a:t>
            </a:r>
            <a:r>
              <a:rPr dirty="0" spc="10"/>
              <a:t> </a:t>
            </a:r>
            <a:r>
              <a:rPr dirty="0"/>
              <a:t>value</a:t>
            </a:r>
            <a:r>
              <a:rPr dirty="0" spc="20"/>
              <a:t> </a:t>
            </a:r>
            <a:r>
              <a:rPr dirty="0" spc="-5"/>
              <a:t>of</a:t>
            </a:r>
            <a:r>
              <a:rPr dirty="0"/>
              <a:t> life,</a:t>
            </a:r>
            <a:r>
              <a:rPr dirty="0" spc="-5"/>
              <a:t> </a:t>
            </a:r>
            <a:r>
              <a:rPr dirty="0"/>
              <a:t>pessimism ,fear</a:t>
            </a:r>
            <a:r>
              <a:rPr dirty="0" spc="-15"/>
              <a:t> </a:t>
            </a:r>
            <a:r>
              <a:rPr dirty="0" spc="-5"/>
              <a:t>of death,</a:t>
            </a:r>
            <a:r>
              <a:rPr dirty="0" spc="35"/>
              <a:t> </a:t>
            </a:r>
            <a:r>
              <a:rPr dirty="0" spc="-5"/>
              <a:t>sacrifice,</a:t>
            </a:r>
            <a:r>
              <a:rPr dirty="0" spc="-15"/>
              <a:t> </a:t>
            </a:r>
            <a:r>
              <a:rPr dirty="0"/>
              <a:t>love</a:t>
            </a:r>
            <a:r>
              <a:rPr dirty="0" spc="-5"/>
              <a:t> and</a:t>
            </a:r>
            <a:r>
              <a:rPr dirty="0" spc="20"/>
              <a:t> </a:t>
            </a:r>
            <a:r>
              <a:rPr dirty="0" spc="-5"/>
              <a:t>friendship.</a:t>
            </a:r>
            <a:r>
              <a:rPr dirty="0"/>
              <a:t> Apart</a:t>
            </a:r>
            <a:r>
              <a:rPr dirty="0" spc="10"/>
              <a:t> </a:t>
            </a:r>
            <a:r>
              <a:rPr dirty="0"/>
              <a:t>from</a:t>
            </a:r>
            <a:r>
              <a:rPr dirty="0" spc="-30"/>
              <a:t> </a:t>
            </a:r>
            <a:r>
              <a:rPr dirty="0" spc="-5"/>
              <a:t>this,</a:t>
            </a:r>
            <a:r>
              <a:rPr dirty="0" spc="10"/>
              <a:t> </a:t>
            </a:r>
            <a:r>
              <a:rPr dirty="0" spc="-5"/>
              <a:t>the</a:t>
            </a:r>
            <a:r>
              <a:rPr dirty="0" spc="25"/>
              <a:t> </a:t>
            </a:r>
            <a:r>
              <a:rPr dirty="0" spc="-5"/>
              <a:t>story </a:t>
            </a:r>
            <a:r>
              <a:rPr dirty="0"/>
              <a:t>gives</a:t>
            </a:r>
            <a:r>
              <a:rPr dirty="0" spc="10"/>
              <a:t> </a:t>
            </a:r>
            <a:r>
              <a:rPr dirty="0" spc="-5"/>
              <a:t>us </a:t>
            </a:r>
            <a:r>
              <a:rPr dirty="0" spc="-300"/>
              <a:t> </a:t>
            </a:r>
            <a:r>
              <a:rPr dirty="0"/>
              <a:t>a</a:t>
            </a:r>
            <a:r>
              <a:rPr dirty="0" spc="-5"/>
              <a:t> hint</a:t>
            </a:r>
            <a:r>
              <a:rPr dirty="0" spc="25"/>
              <a:t> </a:t>
            </a:r>
            <a:r>
              <a:rPr dirty="0" spc="-5"/>
              <a:t>that</a:t>
            </a:r>
            <a:r>
              <a:rPr dirty="0" spc="15"/>
              <a:t> </a:t>
            </a:r>
            <a:r>
              <a:rPr dirty="0"/>
              <a:t>God</a:t>
            </a:r>
            <a:r>
              <a:rPr dirty="0" spc="-10"/>
              <a:t> </a:t>
            </a:r>
            <a:r>
              <a:rPr dirty="0"/>
              <a:t>is</a:t>
            </a:r>
            <a:r>
              <a:rPr dirty="0" spc="5"/>
              <a:t> </a:t>
            </a:r>
            <a:r>
              <a:rPr dirty="0" spc="-5"/>
              <a:t>the</a:t>
            </a:r>
            <a:r>
              <a:rPr dirty="0" spc="5"/>
              <a:t> </a:t>
            </a:r>
            <a:r>
              <a:rPr dirty="0"/>
              <a:t>only</a:t>
            </a:r>
            <a:r>
              <a:rPr dirty="0" spc="-5"/>
              <a:t> one</a:t>
            </a:r>
            <a:r>
              <a:rPr dirty="0"/>
              <a:t> who</a:t>
            </a:r>
            <a:r>
              <a:rPr dirty="0" spc="-10"/>
              <a:t> </a:t>
            </a:r>
            <a:r>
              <a:rPr dirty="0"/>
              <a:t>knows</a:t>
            </a:r>
            <a:r>
              <a:rPr dirty="0" spc="-10"/>
              <a:t> </a:t>
            </a:r>
            <a:r>
              <a:rPr dirty="0" spc="-5"/>
              <a:t>whether</a:t>
            </a:r>
            <a:r>
              <a:rPr dirty="0" spc="10"/>
              <a:t> </a:t>
            </a:r>
            <a:r>
              <a:rPr dirty="0"/>
              <a:t>we</a:t>
            </a:r>
            <a:r>
              <a:rPr dirty="0" spc="-5"/>
              <a:t> </a:t>
            </a:r>
            <a:r>
              <a:rPr dirty="0"/>
              <a:t>ride</a:t>
            </a:r>
            <a:r>
              <a:rPr dirty="0" spc="5"/>
              <a:t> </a:t>
            </a:r>
            <a:r>
              <a:rPr dirty="0" spc="-5"/>
              <a:t>on </a:t>
            </a:r>
            <a:r>
              <a:rPr dirty="0"/>
              <a:t>with</a:t>
            </a:r>
            <a:r>
              <a:rPr dirty="0" spc="-10"/>
              <a:t> </a:t>
            </a:r>
            <a:r>
              <a:rPr dirty="0"/>
              <a:t>life</a:t>
            </a:r>
            <a:r>
              <a:rPr dirty="0" spc="-5"/>
              <a:t> and</a:t>
            </a:r>
            <a:r>
              <a:rPr dirty="0" spc="5"/>
              <a:t> </a:t>
            </a:r>
            <a:r>
              <a:rPr dirty="0" spc="-5"/>
              <a:t>take</a:t>
            </a:r>
            <a:r>
              <a:rPr dirty="0" spc="15"/>
              <a:t> </a:t>
            </a:r>
            <a:r>
              <a:rPr dirty="0" spc="-5"/>
              <a:t>chances,</a:t>
            </a:r>
            <a:r>
              <a:rPr dirty="0" spc="5"/>
              <a:t> </a:t>
            </a:r>
            <a:r>
              <a:rPr dirty="0"/>
              <a:t>or</a:t>
            </a:r>
            <a:r>
              <a:rPr dirty="0" spc="-10"/>
              <a:t> </a:t>
            </a:r>
            <a:r>
              <a:rPr dirty="0"/>
              <a:t>trail</a:t>
            </a:r>
            <a:r>
              <a:rPr dirty="0" spc="10"/>
              <a:t> </a:t>
            </a:r>
            <a:r>
              <a:rPr dirty="0" spc="-5"/>
              <a:t>on and</a:t>
            </a:r>
            <a:r>
              <a:rPr dirty="0"/>
              <a:t> </a:t>
            </a:r>
            <a:r>
              <a:rPr dirty="0" spc="-5"/>
              <a:t>be</a:t>
            </a:r>
            <a:r>
              <a:rPr dirty="0" spc="5"/>
              <a:t> </a:t>
            </a:r>
            <a:r>
              <a:rPr dirty="0" spc="-5"/>
              <a:t>drawn </a:t>
            </a:r>
            <a:r>
              <a:rPr dirty="0"/>
              <a:t> </a:t>
            </a:r>
            <a:r>
              <a:rPr dirty="0" spc="-5"/>
              <a:t>against</a:t>
            </a:r>
            <a:r>
              <a:rPr dirty="0" spc="25"/>
              <a:t> </a:t>
            </a:r>
            <a:r>
              <a:rPr dirty="0" spc="-5"/>
              <a:t>the</a:t>
            </a:r>
            <a:r>
              <a:rPr dirty="0" spc="10"/>
              <a:t> </a:t>
            </a:r>
            <a:r>
              <a:rPr dirty="0" spc="-5"/>
              <a:t>judgement.</a:t>
            </a:r>
            <a:r>
              <a:rPr dirty="0" spc="30"/>
              <a:t> </a:t>
            </a:r>
            <a:r>
              <a:rPr dirty="0" spc="-5"/>
              <a:t>The</a:t>
            </a:r>
            <a:r>
              <a:rPr dirty="0" spc="10"/>
              <a:t> </a:t>
            </a:r>
            <a:r>
              <a:rPr dirty="0" spc="-5"/>
              <a:t>melodramatic</a:t>
            </a:r>
            <a:r>
              <a:rPr dirty="0" spc="5"/>
              <a:t> </a:t>
            </a:r>
            <a:r>
              <a:rPr dirty="0" spc="-5"/>
              <a:t>and</a:t>
            </a:r>
            <a:r>
              <a:rPr dirty="0" spc="10"/>
              <a:t> </a:t>
            </a:r>
            <a:r>
              <a:rPr dirty="0" spc="-5"/>
              <a:t>picturesque</a:t>
            </a:r>
            <a:r>
              <a:rPr dirty="0" spc="35"/>
              <a:t> </a:t>
            </a:r>
            <a:r>
              <a:rPr dirty="0" spc="-5"/>
              <a:t>setting</a:t>
            </a:r>
            <a:r>
              <a:rPr dirty="0" spc="35"/>
              <a:t> </a:t>
            </a:r>
            <a:r>
              <a:rPr dirty="0" spc="-5"/>
              <a:t>of</a:t>
            </a:r>
            <a:r>
              <a:rPr dirty="0"/>
              <a:t> </a:t>
            </a:r>
            <a:r>
              <a:rPr dirty="0" spc="-5"/>
              <a:t>the</a:t>
            </a:r>
            <a:r>
              <a:rPr dirty="0" spc="10"/>
              <a:t> </a:t>
            </a:r>
            <a:r>
              <a:rPr dirty="0"/>
              <a:t>story</a:t>
            </a:r>
            <a:r>
              <a:rPr dirty="0" spc="10"/>
              <a:t> </a:t>
            </a:r>
            <a:r>
              <a:rPr dirty="0" spc="-5"/>
              <a:t>connects</a:t>
            </a:r>
            <a:r>
              <a:rPr dirty="0" spc="15"/>
              <a:t> </a:t>
            </a:r>
            <a:r>
              <a:rPr dirty="0"/>
              <a:t>to</a:t>
            </a:r>
            <a:r>
              <a:rPr dirty="0" spc="10"/>
              <a:t> </a:t>
            </a:r>
            <a:r>
              <a:rPr dirty="0" spc="-5"/>
              <a:t>the</a:t>
            </a:r>
            <a:r>
              <a:rPr dirty="0" spc="10"/>
              <a:t> </a:t>
            </a:r>
            <a:r>
              <a:rPr dirty="0"/>
              <a:t>negative</a:t>
            </a:r>
            <a:r>
              <a:rPr dirty="0" spc="35"/>
              <a:t> </a:t>
            </a:r>
            <a:r>
              <a:rPr dirty="0" spc="-5"/>
              <a:t>status</a:t>
            </a:r>
            <a:r>
              <a:rPr dirty="0" spc="15"/>
              <a:t> </a:t>
            </a:r>
            <a:r>
              <a:rPr dirty="0" spc="-5"/>
              <a:t>of</a:t>
            </a:r>
            <a:r>
              <a:rPr dirty="0"/>
              <a:t> </a:t>
            </a:r>
            <a:r>
              <a:rPr dirty="0" spc="-5"/>
              <a:t>the </a:t>
            </a:r>
            <a:r>
              <a:rPr dirty="0"/>
              <a:t> </a:t>
            </a:r>
            <a:r>
              <a:rPr dirty="0" spc="-5"/>
              <a:t>main character</a:t>
            </a:r>
            <a:r>
              <a:rPr dirty="0" spc="5"/>
              <a:t> </a:t>
            </a:r>
            <a:r>
              <a:rPr dirty="0" spc="-5"/>
              <a:t>facing</a:t>
            </a:r>
            <a:r>
              <a:rPr dirty="0" spc="-10"/>
              <a:t> </a:t>
            </a:r>
            <a:r>
              <a:rPr dirty="0"/>
              <a:t>life</a:t>
            </a:r>
            <a:r>
              <a:rPr dirty="0" spc="-10"/>
              <a:t> </a:t>
            </a:r>
            <a:r>
              <a:rPr dirty="0" spc="-5"/>
              <a:t>and</a:t>
            </a:r>
            <a:r>
              <a:rPr dirty="0"/>
              <a:t> </a:t>
            </a:r>
            <a:r>
              <a:rPr dirty="0" spc="-5"/>
              <a:t>death.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21479" y="2244851"/>
            <a:ext cx="3040379" cy="283159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6730" y="409143"/>
            <a:ext cx="3888740" cy="36068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200" spc="-5">
                <a:latin typeface="Arial"/>
                <a:cs typeface="Arial"/>
              </a:rPr>
              <a:t>SUMMARY</a:t>
            </a:r>
            <a:r>
              <a:rPr dirty="0" sz="2200">
                <a:latin typeface="Arial"/>
                <a:cs typeface="Arial"/>
              </a:rPr>
              <a:t> </a:t>
            </a:r>
            <a:r>
              <a:rPr dirty="0" sz="2200" spc="-5">
                <a:latin typeface="Arial"/>
                <a:cs typeface="Arial"/>
              </a:rPr>
              <a:t>OF</a:t>
            </a:r>
            <a:r>
              <a:rPr dirty="0" sz="2200" spc="-20">
                <a:latin typeface="Arial"/>
                <a:cs typeface="Arial"/>
              </a:rPr>
              <a:t> </a:t>
            </a:r>
            <a:r>
              <a:rPr dirty="0" sz="2200" spc="-5">
                <a:latin typeface="Arial"/>
                <a:cs typeface="Arial"/>
              </a:rPr>
              <a:t>THE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 spc="-5">
                <a:latin typeface="Arial"/>
                <a:cs typeface="Arial"/>
              </a:rPr>
              <a:t>LESSON:</a:t>
            </a:r>
            <a:endParaRPr sz="2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51536" y="959865"/>
            <a:ext cx="8401685" cy="322770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 spc="-5">
                <a:latin typeface="Calibri"/>
                <a:cs typeface="Calibri"/>
              </a:rPr>
              <a:t>This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highly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inspirational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tale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deals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with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unselfish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sacrifice of </a:t>
            </a:r>
            <a:r>
              <a:rPr dirty="0" sz="1400">
                <a:latin typeface="Calibri"/>
                <a:cs typeface="Calibri"/>
              </a:rPr>
              <a:t>a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man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who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uses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his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talent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to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save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the life</a:t>
            </a:r>
            <a:r>
              <a:rPr dirty="0" sz="1400" spc="-5">
                <a:latin typeface="Calibri"/>
                <a:cs typeface="Calibri"/>
              </a:rPr>
              <a:t> of</a:t>
            </a:r>
            <a:endParaRPr sz="1400">
              <a:latin typeface="Calibri"/>
              <a:cs typeface="Calibri"/>
            </a:endParaRPr>
          </a:p>
          <a:p>
            <a:pPr marL="299085">
              <a:lnSpc>
                <a:spcPct val="100000"/>
              </a:lnSpc>
            </a:pPr>
            <a:r>
              <a:rPr dirty="0" sz="1400" spc="-5">
                <a:latin typeface="Calibri"/>
                <a:cs typeface="Calibri"/>
              </a:rPr>
              <a:t>another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human being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  <a:p>
            <a:pPr marL="299085" marR="19113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>
                <a:latin typeface="Calibri"/>
                <a:cs typeface="Calibri"/>
              </a:rPr>
              <a:t>Two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artists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,</a:t>
            </a:r>
            <a:r>
              <a:rPr dirty="0" sz="1400" spc="-5">
                <a:latin typeface="Calibri"/>
                <a:cs typeface="Calibri"/>
              </a:rPr>
              <a:t> Johnsy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and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Sue share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an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apartment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in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an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artists’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community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.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Johnsy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infected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with </a:t>
            </a:r>
            <a:r>
              <a:rPr dirty="0" sz="1400" spc="-5">
                <a:latin typeface="Calibri"/>
                <a:cs typeface="Calibri"/>
              </a:rPr>
              <a:t>pneumonia </a:t>
            </a:r>
            <a:r>
              <a:rPr dirty="0" sz="1400" spc="-3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and</a:t>
            </a:r>
            <a:r>
              <a:rPr dirty="0" sz="1400">
                <a:latin typeface="Calibri"/>
                <a:cs typeface="Calibri"/>
              </a:rPr>
              <a:t> soon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gives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up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hope</a:t>
            </a:r>
            <a:r>
              <a:rPr dirty="0" sz="1400">
                <a:latin typeface="Calibri"/>
                <a:cs typeface="Calibri"/>
              </a:rPr>
              <a:t> of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survival</a:t>
            </a:r>
            <a:r>
              <a:rPr dirty="0" sz="1400">
                <a:latin typeface="Calibri"/>
                <a:cs typeface="Calibri"/>
              </a:rPr>
              <a:t> . </a:t>
            </a:r>
            <a:r>
              <a:rPr dirty="0" sz="1400" spc="-5">
                <a:latin typeface="Calibri"/>
                <a:cs typeface="Calibri"/>
              </a:rPr>
              <a:t>She pins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her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destiny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to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survival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 one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last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leaf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on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 vine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which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she 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perceives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through her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window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,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whilst lying in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bed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  <a:p>
            <a:pPr marL="299085" marR="5080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doctor</a:t>
            </a:r>
            <a:r>
              <a:rPr dirty="0" sz="1400">
                <a:latin typeface="Calibri"/>
                <a:cs typeface="Calibri"/>
              </a:rPr>
              <a:t> informs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Sue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that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Johnsy’s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chance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survival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dependent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on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her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hope</a:t>
            </a:r>
            <a:r>
              <a:rPr dirty="0" sz="1400">
                <a:latin typeface="Calibri"/>
                <a:cs typeface="Calibri"/>
              </a:rPr>
              <a:t> and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desire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to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survive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.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Sue </a:t>
            </a:r>
            <a:r>
              <a:rPr dirty="0" sz="1400">
                <a:latin typeface="Calibri"/>
                <a:cs typeface="Calibri"/>
              </a:rPr>
              <a:t> informs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Mr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Behrman ,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an </a:t>
            </a:r>
            <a:r>
              <a:rPr dirty="0" sz="1400" spc="-5">
                <a:latin typeface="Calibri"/>
                <a:cs typeface="Calibri"/>
              </a:rPr>
              <a:t>old fellow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artist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,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</a:t>
            </a:r>
            <a:r>
              <a:rPr dirty="0" sz="1400" spc="-5">
                <a:latin typeface="Calibri"/>
                <a:cs typeface="Calibri"/>
              </a:rPr>
              <a:t> neighbour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,</a:t>
            </a:r>
            <a:r>
              <a:rPr dirty="0" sz="1400" spc="-5">
                <a:latin typeface="Calibri"/>
                <a:cs typeface="Calibri"/>
              </a:rPr>
              <a:t> about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this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and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he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annoyed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that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Johnsy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has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such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little </a:t>
            </a:r>
            <a:r>
              <a:rPr dirty="0" sz="1400" spc="-30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hope </a:t>
            </a:r>
            <a:r>
              <a:rPr dirty="0" sz="1400">
                <a:latin typeface="Calibri"/>
                <a:cs typeface="Calibri"/>
              </a:rPr>
              <a:t>.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He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is aware</a:t>
            </a:r>
            <a:r>
              <a:rPr dirty="0" sz="1400" spc="-5">
                <a:latin typeface="Calibri"/>
                <a:cs typeface="Calibri"/>
              </a:rPr>
              <a:t> of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her </a:t>
            </a:r>
            <a:r>
              <a:rPr dirty="0" sz="1400">
                <a:latin typeface="Calibri"/>
                <a:cs typeface="Calibri"/>
              </a:rPr>
              <a:t>life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fading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away with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dropping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last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leaf .</a:t>
            </a:r>
            <a:endParaRPr sz="1400">
              <a:latin typeface="Calibri"/>
              <a:cs typeface="Calibri"/>
            </a:endParaRPr>
          </a:p>
          <a:p>
            <a:pPr marL="299085" marR="125095" indent="-28702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next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morning</a:t>
            </a:r>
            <a:r>
              <a:rPr dirty="0" sz="1400">
                <a:latin typeface="Calibri"/>
                <a:cs typeface="Calibri"/>
              </a:rPr>
              <a:t> after a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vicious </a:t>
            </a:r>
            <a:r>
              <a:rPr dirty="0" sz="1400" spc="-5">
                <a:latin typeface="Calibri"/>
                <a:cs typeface="Calibri"/>
              </a:rPr>
              <a:t>storm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,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Johnsy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sees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last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leaf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still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clinging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to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tree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.</a:t>
            </a:r>
            <a:r>
              <a:rPr dirty="0" sz="1400" spc="-5">
                <a:latin typeface="Calibri"/>
                <a:cs typeface="Calibri"/>
              </a:rPr>
              <a:t> She decides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that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she </a:t>
            </a:r>
            <a:r>
              <a:rPr dirty="0" sz="1400" spc="-30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wants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to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continue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living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.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With </a:t>
            </a:r>
            <a:r>
              <a:rPr dirty="0" sz="1400" spc="-5">
                <a:latin typeface="Calibri"/>
                <a:cs typeface="Calibri"/>
              </a:rPr>
              <a:t>hope returning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,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Johnsy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slowly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regains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health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and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her </a:t>
            </a:r>
            <a:r>
              <a:rPr dirty="0" sz="1400">
                <a:latin typeface="Calibri"/>
                <a:cs typeface="Calibri"/>
              </a:rPr>
              <a:t>life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is </a:t>
            </a:r>
            <a:r>
              <a:rPr dirty="0" sz="1400" spc="-5">
                <a:latin typeface="Calibri"/>
                <a:cs typeface="Calibri"/>
              </a:rPr>
              <a:t>saved</a:t>
            </a:r>
            <a:r>
              <a:rPr dirty="0" sz="1400">
                <a:latin typeface="Calibri"/>
                <a:cs typeface="Calibri"/>
              </a:rPr>
              <a:t> .</a:t>
            </a:r>
            <a:endParaRPr sz="1400">
              <a:latin typeface="Calibri"/>
              <a:cs typeface="Calibri"/>
            </a:endParaRPr>
          </a:p>
          <a:p>
            <a:pPr marL="299085" marR="952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 spc="-5">
                <a:latin typeface="Calibri"/>
                <a:cs typeface="Calibri"/>
              </a:rPr>
              <a:t>Sue </a:t>
            </a:r>
            <a:r>
              <a:rPr dirty="0" sz="1400">
                <a:latin typeface="Calibri"/>
                <a:cs typeface="Calibri"/>
              </a:rPr>
              <a:t>informs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her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some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time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later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that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Mr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Behrman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had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died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 pneumonia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and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Janitor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had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found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burning 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lamp,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ladder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and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blue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and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green </a:t>
            </a:r>
            <a:r>
              <a:rPr dirty="0" sz="1400" spc="-5">
                <a:latin typeface="Calibri"/>
                <a:cs typeface="Calibri"/>
              </a:rPr>
              <a:t>paint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well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paint-brushes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on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floor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,near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his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wet</a:t>
            </a:r>
            <a:r>
              <a:rPr dirty="0" sz="1400" spc="-5">
                <a:latin typeface="Calibri"/>
                <a:cs typeface="Calibri"/>
              </a:rPr>
              <a:t> bed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.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He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too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had</a:t>
            </a:r>
            <a:r>
              <a:rPr dirty="0" sz="1400">
                <a:latin typeface="Calibri"/>
                <a:cs typeface="Calibri"/>
              </a:rPr>
              <a:t> wet </a:t>
            </a:r>
            <a:r>
              <a:rPr dirty="0" sz="1400" spc="-3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clothes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and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shoes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on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his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body. He had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contracted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pneumonia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and</a:t>
            </a:r>
            <a:r>
              <a:rPr dirty="0" sz="1400">
                <a:latin typeface="Calibri"/>
                <a:cs typeface="Calibri"/>
              </a:rPr>
              <a:t> expired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due</a:t>
            </a:r>
            <a:r>
              <a:rPr dirty="0" sz="1400">
                <a:latin typeface="Calibri"/>
                <a:cs typeface="Calibri"/>
              </a:rPr>
              <a:t> to </a:t>
            </a:r>
            <a:r>
              <a:rPr dirty="0" sz="1400" spc="-5">
                <a:latin typeface="Calibri"/>
                <a:cs typeface="Calibri"/>
              </a:rPr>
              <a:t>his</a:t>
            </a:r>
            <a:r>
              <a:rPr dirty="0" sz="1400">
                <a:latin typeface="Calibri"/>
                <a:cs typeface="Calibri"/>
              </a:rPr>
              <a:t> frail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condition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  <a:p>
            <a:pPr marL="299085" marR="157480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 spc="-5">
                <a:latin typeface="Calibri"/>
                <a:cs typeface="Calibri"/>
              </a:rPr>
              <a:t>It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was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clear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that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Mr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Behrman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had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painted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his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long-promised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masterpiece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–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leaf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which saved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Johnsy’s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life , </a:t>
            </a:r>
            <a:r>
              <a:rPr dirty="0" sz="1400" spc="-30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sacrificing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his</a:t>
            </a:r>
            <a:r>
              <a:rPr dirty="0" sz="1400">
                <a:latin typeface="Calibri"/>
                <a:cs typeface="Calibri"/>
              </a:rPr>
              <a:t> own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,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in the </a:t>
            </a:r>
            <a:r>
              <a:rPr dirty="0" sz="1400" spc="-5">
                <a:latin typeface="Calibri"/>
                <a:cs typeface="Calibri"/>
              </a:rPr>
              <a:t>process.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9259" y="356361"/>
            <a:ext cx="7100570" cy="36068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200" spc="-5">
                <a:latin typeface="Arial"/>
                <a:cs typeface="Arial"/>
              </a:rPr>
              <a:t>THE</a:t>
            </a:r>
            <a:r>
              <a:rPr dirty="0" sz="2200">
                <a:latin typeface="Arial"/>
                <a:cs typeface="Arial"/>
              </a:rPr>
              <a:t> </a:t>
            </a:r>
            <a:r>
              <a:rPr dirty="0" sz="2200" spc="-5">
                <a:latin typeface="Arial"/>
                <a:cs typeface="Arial"/>
              </a:rPr>
              <a:t>CHARACTERS</a:t>
            </a:r>
            <a:r>
              <a:rPr dirty="0" sz="2200" spc="15">
                <a:latin typeface="Arial"/>
                <a:cs typeface="Arial"/>
              </a:rPr>
              <a:t> </a:t>
            </a:r>
            <a:r>
              <a:rPr dirty="0" sz="2200" spc="-5">
                <a:latin typeface="Arial"/>
                <a:cs typeface="Arial"/>
              </a:rPr>
              <a:t>AND SYMBOLISM</a:t>
            </a:r>
            <a:r>
              <a:rPr dirty="0" sz="2200" spc="20">
                <a:latin typeface="Arial"/>
                <a:cs typeface="Arial"/>
              </a:rPr>
              <a:t> </a:t>
            </a:r>
            <a:r>
              <a:rPr dirty="0" sz="2200" spc="-5">
                <a:latin typeface="Arial"/>
                <a:cs typeface="Arial"/>
              </a:rPr>
              <a:t>IN</a:t>
            </a:r>
            <a:r>
              <a:rPr dirty="0" sz="2200" spc="5">
                <a:latin typeface="Arial"/>
                <a:cs typeface="Arial"/>
              </a:rPr>
              <a:t> </a:t>
            </a:r>
            <a:r>
              <a:rPr dirty="0" sz="2200" spc="-5">
                <a:latin typeface="Arial"/>
                <a:cs typeface="Arial"/>
              </a:rPr>
              <a:t>THE</a:t>
            </a:r>
            <a:r>
              <a:rPr dirty="0" sz="2200">
                <a:latin typeface="Arial"/>
                <a:cs typeface="Arial"/>
              </a:rPr>
              <a:t> </a:t>
            </a:r>
            <a:r>
              <a:rPr dirty="0" sz="2200" spc="-5">
                <a:latin typeface="Arial"/>
                <a:cs typeface="Arial"/>
              </a:rPr>
              <a:t>STORY</a:t>
            </a:r>
            <a:endParaRPr sz="2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51536" y="832484"/>
            <a:ext cx="7308850" cy="25869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966469">
              <a:lnSpc>
                <a:spcPct val="100000"/>
              </a:lnSpc>
              <a:spcBef>
                <a:spcPts val="105"/>
              </a:spcBef>
            </a:pPr>
            <a:r>
              <a:rPr dirty="0" u="sng" sz="1400" spc="-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SYMBOLISM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tabLst>
                <a:tab pos="2243455" algn="l"/>
                <a:tab pos="4057650" algn="l"/>
              </a:tabLst>
            </a:pP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falling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leaves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: </a:t>
            </a:r>
            <a:r>
              <a:rPr dirty="0" sz="1400" spc="-5">
                <a:latin typeface="Calibri"/>
                <a:cs typeface="Calibri"/>
              </a:rPr>
              <a:t>despair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.	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last leaf: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hope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.	Mr.Behrman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: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true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friend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350">
              <a:latin typeface="Calibri"/>
              <a:cs typeface="Calibri"/>
            </a:endParaRPr>
          </a:p>
          <a:p>
            <a:pPr marL="927100">
              <a:lnSpc>
                <a:spcPct val="100000"/>
              </a:lnSpc>
            </a:pPr>
            <a:r>
              <a:rPr dirty="0" u="sng" sz="140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CHARACTERS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354965" algn="l"/>
                <a:tab pos="355600" algn="l"/>
              </a:tabLst>
            </a:pPr>
            <a:r>
              <a:rPr dirty="0" sz="1400" spc="-5">
                <a:latin typeface="Calibri"/>
                <a:cs typeface="Calibri"/>
              </a:rPr>
              <a:t>Joanna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( “ </a:t>
            </a:r>
            <a:r>
              <a:rPr dirty="0" sz="1400" spc="-5">
                <a:latin typeface="Calibri"/>
                <a:cs typeface="Calibri"/>
              </a:rPr>
              <a:t>Johnsy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“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)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: A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young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artist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from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California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Calibri"/>
              <a:buAutoNum type="arabicPeriod"/>
            </a:pPr>
            <a:endParaRPr sz="13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AutoNum type="arabicPeriod"/>
              <a:tabLst>
                <a:tab pos="354965" algn="l"/>
                <a:tab pos="355600" algn="l"/>
              </a:tabLst>
            </a:pPr>
            <a:r>
              <a:rPr dirty="0" sz="1400" spc="-5">
                <a:latin typeface="Calibri"/>
                <a:cs typeface="Calibri"/>
              </a:rPr>
              <a:t>Sue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: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young artist </a:t>
            </a:r>
            <a:r>
              <a:rPr dirty="0" sz="1400" spc="-5">
                <a:latin typeface="Calibri"/>
                <a:cs typeface="Calibri"/>
              </a:rPr>
              <a:t>from</a:t>
            </a:r>
            <a:r>
              <a:rPr dirty="0" sz="1400" spc="-4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Maine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Calibri"/>
              <a:buAutoNum type="arabicPeriod"/>
            </a:pPr>
            <a:endParaRPr sz="13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354965" algn="l"/>
                <a:tab pos="355600" algn="l"/>
              </a:tabLst>
            </a:pPr>
            <a:r>
              <a:rPr dirty="0" sz="1400">
                <a:latin typeface="Calibri"/>
                <a:cs typeface="Calibri"/>
              </a:rPr>
              <a:t>Behrman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: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An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old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and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somewhat</a:t>
            </a:r>
            <a:r>
              <a:rPr dirty="0" sz="1400" spc="-5">
                <a:latin typeface="Calibri"/>
                <a:cs typeface="Calibri"/>
              </a:rPr>
              <a:t> cantankerous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artist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who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lives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downstairs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from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Sue and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Johnsy.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Calibri"/>
              <a:buAutoNum type="arabicPeriod"/>
            </a:pPr>
            <a:endParaRPr sz="13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AutoNum type="arabicPeriod"/>
              <a:tabLst>
                <a:tab pos="354965" algn="l"/>
                <a:tab pos="355600" algn="l"/>
              </a:tabLst>
            </a:pPr>
            <a:r>
              <a:rPr dirty="0" sz="1400" spc="-5">
                <a:latin typeface="Calibri"/>
                <a:cs typeface="Calibri"/>
              </a:rPr>
              <a:t>Doctor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: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busy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,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old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man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with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“ </a:t>
            </a:r>
            <a:r>
              <a:rPr dirty="0" sz="1400" spc="-5">
                <a:latin typeface="Calibri"/>
                <a:cs typeface="Calibri"/>
              </a:rPr>
              <a:t>shaggy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grey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eyebrows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“ </a:t>
            </a:r>
            <a:r>
              <a:rPr dirty="0" sz="1400" spc="-5">
                <a:latin typeface="Calibri"/>
                <a:cs typeface="Calibri"/>
              </a:rPr>
              <a:t>who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attends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to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Johnsy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and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Behrman.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1536" y="356361"/>
            <a:ext cx="2710815" cy="36068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200" spc="-5">
                <a:latin typeface="Arial"/>
                <a:cs typeface="Arial"/>
              </a:rPr>
              <a:t>DIFFICULT</a:t>
            </a:r>
            <a:r>
              <a:rPr dirty="0" sz="2200" spc="-20">
                <a:latin typeface="Arial"/>
                <a:cs typeface="Arial"/>
              </a:rPr>
              <a:t> </a:t>
            </a:r>
            <a:r>
              <a:rPr dirty="0" sz="2200" spc="-5">
                <a:latin typeface="Arial"/>
                <a:cs typeface="Arial"/>
              </a:rPr>
              <a:t>WORDS:</a:t>
            </a:r>
            <a:endParaRPr sz="2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51536" y="832484"/>
            <a:ext cx="8319134" cy="344106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99085" marR="5080" indent="-28702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 spc="-5">
                <a:latin typeface="Calibri"/>
                <a:cs typeface="Calibri"/>
              </a:rPr>
              <a:t>Pneumonia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– An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inflammatory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condition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lung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affecting </a:t>
            </a:r>
            <a:r>
              <a:rPr dirty="0" sz="1400">
                <a:latin typeface="Calibri"/>
                <a:cs typeface="Calibri"/>
              </a:rPr>
              <a:t>primarily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small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air</a:t>
            </a:r>
            <a:r>
              <a:rPr dirty="0" sz="1400" spc="-5">
                <a:latin typeface="Calibri"/>
                <a:cs typeface="Calibri"/>
              </a:rPr>
              <a:t> sacs. Its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symptoms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include </a:t>
            </a:r>
            <a:r>
              <a:rPr dirty="0" sz="1400" spc="-30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cough,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difficulty </a:t>
            </a:r>
            <a:r>
              <a:rPr dirty="0" sz="1400">
                <a:latin typeface="Calibri"/>
                <a:cs typeface="Calibri"/>
              </a:rPr>
              <a:t>in </a:t>
            </a:r>
            <a:r>
              <a:rPr dirty="0" sz="1400" spc="-5">
                <a:latin typeface="Calibri"/>
                <a:cs typeface="Calibri"/>
              </a:rPr>
              <a:t>breathing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,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chest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pain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etc.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 MT"/>
              <a:buChar char="•"/>
            </a:pPr>
            <a:endParaRPr sz="135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>
                <a:latin typeface="Calibri"/>
                <a:cs typeface="Calibri"/>
              </a:rPr>
              <a:t>Finality –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fact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or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impression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being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final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and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irreversible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 MT"/>
              <a:buChar char="•"/>
            </a:pPr>
            <a:endParaRPr sz="1350">
              <a:latin typeface="Calibri"/>
              <a:cs typeface="Calibri"/>
            </a:endParaRPr>
          </a:p>
          <a:p>
            <a:pPr marL="338455" indent="-326390">
              <a:lnSpc>
                <a:spcPct val="100000"/>
              </a:lnSpc>
              <a:buFont typeface="Arial MT"/>
              <a:buChar char="•"/>
              <a:tabLst>
                <a:tab pos="338455" algn="l"/>
                <a:tab pos="339090" algn="l"/>
              </a:tabLst>
            </a:pPr>
            <a:r>
              <a:rPr dirty="0" sz="1400" spc="-5">
                <a:latin typeface="Calibri"/>
                <a:cs typeface="Calibri"/>
              </a:rPr>
              <a:t>sleep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forever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–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die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 MT"/>
              <a:buChar char="•"/>
            </a:pPr>
            <a:endParaRPr sz="135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 spc="-5">
                <a:latin typeface="Calibri"/>
                <a:cs typeface="Calibri"/>
              </a:rPr>
              <a:t>Masterpiece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–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 work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outstanding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artistry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,</a:t>
            </a:r>
            <a:r>
              <a:rPr dirty="0" sz="1400" spc="-5">
                <a:latin typeface="Calibri"/>
                <a:cs typeface="Calibri"/>
              </a:rPr>
              <a:t> skill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, </a:t>
            </a:r>
            <a:r>
              <a:rPr dirty="0" sz="1400" spc="-5">
                <a:latin typeface="Calibri"/>
                <a:cs typeface="Calibri"/>
              </a:rPr>
              <a:t>or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workmanship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400">
                <a:latin typeface="Arial MT"/>
                <a:cs typeface="Arial MT"/>
              </a:rPr>
              <a:t>•</a:t>
            </a:r>
            <a:endParaRPr sz="1400">
              <a:latin typeface="Arial MT"/>
              <a:cs typeface="Arial MT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 spc="-5">
                <a:latin typeface="Calibri"/>
                <a:cs typeface="Calibri"/>
              </a:rPr>
              <a:t>Reluctantly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– with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hesitation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,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unsure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,doubtfully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 MT"/>
              <a:buChar char="•"/>
            </a:pPr>
            <a:endParaRPr sz="135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 spc="-5">
                <a:latin typeface="Calibri"/>
                <a:cs typeface="Calibri"/>
              </a:rPr>
              <a:t>Energetically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–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showing or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involving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great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activity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or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vitality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 MT"/>
              <a:buChar char="•"/>
            </a:pPr>
            <a:endParaRPr sz="135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 spc="-5">
                <a:latin typeface="Calibri"/>
                <a:cs typeface="Calibri"/>
              </a:rPr>
              <a:t>Janitor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–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caretaker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or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doorkeeper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 </a:t>
            </a:r>
            <a:r>
              <a:rPr dirty="0" sz="1400">
                <a:latin typeface="Calibri"/>
                <a:cs typeface="Calibri"/>
              </a:rPr>
              <a:t>a </a:t>
            </a:r>
            <a:r>
              <a:rPr dirty="0" sz="1400" spc="-5">
                <a:latin typeface="Calibri"/>
                <a:cs typeface="Calibri"/>
              </a:rPr>
              <a:t>building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 MT"/>
              <a:buChar char="•"/>
            </a:pPr>
            <a:endParaRPr sz="135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 spc="-5">
                <a:latin typeface="Calibri"/>
                <a:cs typeface="Calibri"/>
              </a:rPr>
              <a:t>Flutter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–</a:t>
            </a:r>
            <a:r>
              <a:rPr dirty="0" sz="1400" spc="-5">
                <a:latin typeface="Calibri"/>
                <a:cs typeface="Calibri"/>
              </a:rPr>
              <a:t> move </a:t>
            </a:r>
            <a:r>
              <a:rPr dirty="0" sz="1400">
                <a:latin typeface="Calibri"/>
                <a:cs typeface="Calibri"/>
              </a:rPr>
              <a:t>with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light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irregular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or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trembling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motion.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6007" y="1630832"/>
            <a:ext cx="7052945" cy="1428115"/>
          </a:xfrm>
          <a:prstGeom prst="rect"/>
        </p:spPr>
        <p:txBody>
          <a:bodyPr wrap="square" lIns="0" tIns="104139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819"/>
              </a:spcBef>
            </a:pPr>
            <a:r>
              <a:rPr dirty="0" sz="4000" spc="-10">
                <a:solidFill>
                  <a:srgbClr val="000000"/>
                </a:solidFill>
                <a:latin typeface="Arial"/>
                <a:cs typeface="Arial"/>
              </a:rPr>
              <a:t>THANKING</a:t>
            </a:r>
            <a:r>
              <a:rPr dirty="0" sz="4000" spc="-5">
                <a:solidFill>
                  <a:srgbClr val="000000"/>
                </a:solidFill>
                <a:latin typeface="Arial"/>
                <a:cs typeface="Arial"/>
              </a:rPr>
              <a:t> YOU</a:t>
            </a:r>
            <a:endParaRPr sz="4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725"/>
              </a:spcBef>
            </a:pPr>
            <a:r>
              <a:rPr dirty="0" sz="4000" spc="-5">
                <a:latin typeface="Arial"/>
                <a:cs typeface="Arial"/>
              </a:rPr>
              <a:t>ODM</a:t>
            </a:r>
            <a:r>
              <a:rPr dirty="0" sz="4000" spc="-20">
                <a:latin typeface="Arial"/>
                <a:cs typeface="Arial"/>
              </a:rPr>
              <a:t> </a:t>
            </a:r>
            <a:r>
              <a:rPr dirty="0" sz="4000" spc="-5">
                <a:latin typeface="Arial"/>
                <a:cs typeface="Arial"/>
              </a:rPr>
              <a:t>EDUCATIONAL</a:t>
            </a:r>
            <a:r>
              <a:rPr dirty="0" sz="4000" spc="10">
                <a:latin typeface="Arial"/>
                <a:cs typeface="Arial"/>
              </a:rPr>
              <a:t> </a:t>
            </a:r>
            <a:r>
              <a:rPr dirty="0" sz="4000" spc="-5">
                <a:latin typeface="Arial"/>
                <a:cs typeface="Arial"/>
              </a:rPr>
              <a:t>GROUP</a:t>
            </a:r>
            <a:endParaRPr sz="4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terms:created xsi:type="dcterms:W3CDTF">2022-04-01T20:30:28Z</dcterms:created>
  <dcterms:modified xsi:type="dcterms:W3CDTF">2022-04-01T20:30:28Z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2020-08-08T00:00:00Z</vt:filetime>
  </property>
  <property fmtid="{D5CDD505-2E9C-101B-9397-08002B2CF9AE}" pid="3" name="Creator">
    <vt:lpwstr>Microsoft PowerPoint v16</vt:lpwstr>
  </property>
  <property fmtid="{D5CDD505-2E9C-101B-9397-08002B2CF9AE}" pid="4" name="LastSaved">
    <vt:filetime>2022-04-01T00:00:00Z</vt:filetime>
  </property>
</Properties>
</file>