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65" r:id="rId3"/>
    <p:sldId id="269" r:id="rId4"/>
    <p:sldId id="270" r:id="rId5"/>
    <p:sldId id="260" r:id="rId6"/>
    <p:sldId id="267" r:id="rId7"/>
    <p:sldId id="268"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107" d="100"/>
          <a:sy n="107" d="100"/>
        </p:scale>
        <p:origin x="960"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2" Type="http://schemas.openxmlformats.org/officeDocument/2006/relationships/slide" Target="slides/slide1.xml" /><Relationship Id="rId20" Type="http://schemas.openxmlformats.org/officeDocument/2006/relationships/commentAuthors" Target="commentAuthors.xml" /><Relationship Id="rId1" Type="http://schemas.openxmlformats.org/officeDocument/2006/relationships/slideMaster" Target="slideMasters/slideMaster1.xml" /><Relationship Id="rId6" Type="http://schemas.openxmlformats.org/officeDocument/2006/relationships/slide" Target="slides/slide5.xml" /><Relationship Id="rId24" Type="http://schemas.openxmlformats.org/officeDocument/2006/relationships/tableStyles" Target="tableStyles.xml" /><Relationship Id="rId5" Type="http://schemas.openxmlformats.org/officeDocument/2006/relationships/slide" Target="slides/slide4.xml" /><Relationship Id="rId23" Type="http://schemas.openxmlformats.org/officeDocument/2006/relationships/theme" Target="theme/theme1.xml" /><Relationship Id="rId10" Type="http://schemas.openxmlformats.org/officeDocument/2006/relationships/notesMaster" Target="notesMasters/notesMaster1.xml" /><Relationship Id="rId19" Type="http://customschemas.google.com/relationships/presentationmetadata" Target="metadata" /><Relationship Id="rId4" Type="http://schemas.openxmlformats.org/officeDocument/2006/relationships/slide" Target="slides/slide3.xml" /><Relationship Id="rId9" Type="http://schemas.openxmlformats.org/officeDocument/2006/relationships/slide" Target="slides/slide8.xml" /><Relationship Id="rId22" Type="http://schemas.openxmlformats.org/officeDocument/2006/relationships/viewProps" Target="viewProps.xml" /></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xml" /><Relationship Id="rId1" Type="http://schemas.openxmlformats.org/officeDocument/2006/relationships/slideLayout" Target="../slideLayouts/slideLayout2.xml" /><Relationship Id="rId5" Type="http://schemas.openxmlformats.org/officeDocument/2006/relationships/comments" Target="../comments/comment1.xml" /><Relationship Id="rId4" Type="http://schemas.openxmlformats.org/officeDocument/2006/relationships/image" Target="../media/image3.jpeg" /></Relationships>
</file>

<file path=ppt/slides/_rels/slide3.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e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5.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image" Target="../media/image2.png" /><Relationship Id="rId1" Type="http://schemas.openxmlformats.org/officeDocument/2006/relationships/slideLayout" Target="../slideLayouts/slideLayout2.xml" /><Relationship Id="rId4" Type="http://schemas.openxmlformats.org/officeDocument/2006/relationships/image" Target="../media/image3.jpeg" /></Relationships>
</file>

<file path=ppt/slides/_rels/slide6.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2.png" /><Relationship Id="rId1" Type="http://schemas.openxmlformats.org/officeDocument/2006/relationships/slideLayout" Target="../slideLayouts/slideLayout2.xml" /><Relationship Id="rId4" Type="http://schemas.openxmlformats.org/officeDocument/2006/relationships/image" Target="../media/image9.jpeg" /></Relationships>
</file>

<file path=ppt/slides/_rels/slide7.xml.rels><?xml version="1.0" encoding="UTF-8" standalone="yes"?>
<Relationships xmlns="http://schemas.openxmlformats.org/package/2006/relationships"><Relationship Id="rId3" Type="http://schemas.openxmlformats.org/officeDocument/2006/relationships/image" Target="../media/image11.jpeg" /><Relationship Id="rId2" Type="http://schemas.openxmlformats.org/officeDocument/2006/relationships/image" Target="../media/image10.jpeg" /><Relationship Id="rId1" Type="http://schemas.openxmlformats.org/officeDocument/2006/relationships/slideLayout" Target="../slideLayouts/slideLayout2.xml" /><Relationship Id="rId4" Type="http://schemas.openxmlformats.org/officeDocument/2006/relationships/image" Target="../media/image2.png" /></Relationships>
</file>

<file path=ppt/slides/_rels/slide8.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dirty="0">
                <a:solidFill>
                  <a:srgbClr val="FF0000"/>
                </a:solidFill>
                <a:latin typeface="Calibri"/>
                <a:ea typeface="Calibri"/>
                <a:cs typeface="Calibri"/>
                <a:sym typeface="Calibri"/>
              </a:rPr>
              <a:t>GRAMMAR</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a:t>
            </a:r>
            <a:r>
              <a:rPr lang="en-US" sz="1400" b="1" i="0" u="none" strike="noStrike" cap="none" dirty="0">
                <a:solidFill>
                  <a:srgbClr val="000000"/>
                </a:solidFill>
                <a:latin typeface="Arial"/>
                <a:ea typeface="Arial"/>
                <a:cs typeface="Arial"/>
                <a:sym typeface="Arial"/>
              </a:rPr>
              <a:t>9</a:t>
            </a:r>
            <a:endParaRPr lang="en"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b="1" dirty="0"/>
              <a:t>PERIOD NUMBER : </a:t>
            </a:r>
            <a:r>
              <a:rPr lang="en-US" b="1" dirty="0"/>
              <a:t>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 </a:t>
            </a:r>
            <a:r>
              <a:rPr lang="en-US" sz="1400" b="1" i="0" u="none" strike="noStrike" cap="none" dirty="0">
                <a:solidFill>
                  <a:srgbClr val="000000"/>
                </a:solidFill>
                <a:latin typeface="Arial"/>
                <a:ea typeface="Arial"/>
                <a:cs typeface="Arial"/>
                <a:sym typeface="Arial"/>
              </a:rPr>
              <a:t>SUBJECT-VERB AGREEMENT</a:t>
            </a:r>
            <a:endParaRPr lang="en"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lang="en-IN" b="1" dirty="0"/>
          </a:p>
        </p:txBody>
      </p:sp>
      <p:pic>
        <p:nvPicPr>
          <p:cNvPr id="7" name="Google Shape;63;p2">
            <a:extLst>
              <a:ext uri="{FF2B5EF4-FFF2-40B4-BE49-F238E27FC236}">
                <a16:creationId xmlns:a16="http://schemas.microsoft.com/office/drawing/2014/main" id="{D3AB8020-EDAB-4656-A1E8-46BDC3B0B033}"/>
              </a:ext>
            </a:extLst>
          </p:cNvPr>
          <p:cNvPicPr preferRelativeResize="0"/>
          <p:nvPr/>
        </p:nvPicPr>
        <p:blipFill rotWithShape="1">
          <a:blip r:embed="rId4">
            <a:alphaModFix/>
          </a:blip>
          <a:srcRect/>
          <a:stretch/>
        </p:blipFill>
        <p:spPr>
          <a:xfrm>
            <a:off x="7365244" y="242150"/>
            <a:ext cx="1232526" cy="611875"/>
          </a:xfrm>
          <a:prstGeom prst="rect">
            <a:avLst/>
          </a:prstGeom>
          <a:noFill/>
          <a:ln>
            <a:noFill/>
          </a:ln>
        </p:spPr>
      </p:pic>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4" name="Google Shape;64;p2"/>
          <p:cNvSpPr txBox="1"/>
          <p:nvPr/>
        </p:nvSpPr>
        <p:spPr>
          <a:xfrm>
            <a:off x="272675" y="266515"/>
            <a:ext cx="8688300" cy="611875"/>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itchFamily="34" charset="0"/>
                <a:cs typeface="Calibri" pitchFamily="34" charset="0"/>
              </a:rPr>
              <a:t>EXPECTED LEARNING OUTCOMES</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152073" y="851215"/>
            <a:ext cx="8512479" cy="3890905"/>
          </a:xfrm>
          <a:prstGeom prst="rect">
            <a:avLst/>
          </a:prstGeom>
          <a:noFill/>
          <a:ln>
            <a:noFill/>
          </a:ln>
        </p:spPr>
        <p:txBody>
          <a:bodyPr spcFirstLastPara="1" wrap="square" lIns="91425" tIns="91425" rIns="91425" bIns="91425" anchor="t" anchorCtr="0">
            <a:noAutofit/>
          </a:bodyPr>
          <a:lstStyle/>
          <a:p>
            <a:pPr>
              <a:lnSpc>
                <a:spcPct val="115000"/>
              </a:lnSpc>
            </a:pPr>
            <a:endParaRPr lang="en-US" dirty="0">
              <a:latin typeface="Calibri" pitchFamily="34" charset="0"/>
              <a:ea typeface="Arial" panose="020B0604020202020204" pitchFamily="34" charset="0"/>
              <a:cs typeface="Calibri" pitchFamily="34" charset="0"/>
            </a:endParaRPr>
          </a:p>
        </p:txBody>
      </p:sp>
      <p:graphicFrame>
        <p:nvGraphicFramePr>
          <p:cNvPr id="4" name="Table 3">
            <a:extLst>
              <a:ext uri="{FF2B5EF4-FFF2-40B4-BE49-F238E27FC236}">
                <a16:creationId xmlns:a16="http://schemas.microsoft.com/office/drawing/2014/main" id="{E48558B4-B305-42E7-A117-BFC0E40659B1}"/>
              </a:ext>
            </a:extLst>
          </p:cNvPr>
          <p:cNvGraphicFramePr>
            <a:graphicFrameLocks noGrp="1"/>
          </p:cNvGraphicFramePr>
          <p:nvPr>
            <p:extLst>
              <p:ext uri="{D42A27DB-BD31-4B8C-83A1-F6EECF244321}">
                <p14:modId xmlns:p14="http://schemas.microsoft.com/office/powerpoint/2010/main" val="65180833"/>
              </p:ext>
            </p:extLst>
          </p:nvPr>
        </p:nvGraphicFramePr>
        <p:xfrm>
          <a:off x="385762" y="881281"/>
          <a:ext cx="4654071" cy="3871472"/>
        </p:xfrm>
        <a:graphic>
          <a:graphicData uri="http://schemas.openxmlformats.org/drawingml/2006/table">
            <a:tbl>
              <a:tblPr/>
              <a:tblGrid>
                <a:gridCol w="4654071">
                  <a:extLst>
                    <a:ext uri="{9D8B030D-6E8A-4147-A177-3AD203B41FA5}">
                      <a16:colId xmlns:a16="http://schemas.microsoft.com/office/drawing/2014/main" val="2662281261"/>
                    </a:ext>
                  </a:extLst>
                </a:gridCol>
              </a:tblGrid>
              <a:tr h="1935736">
                <a:tc>
                  <a:txBody>
                    <a:bodyPr/>
                    <a:lstStyle/>
                    <a:p>
                      <a:pPr>
                        <a:lnSpc>
                          <a:spcPct val="115000"/>
                        </a:lnSpc>
                      </a:pPr>
                      <a:r>
                        <a:rPr lang="en-GB" sz="1100" dirty="0">
                          <a:effectLst/>
                          <a:latin typeface="Roboto"/>
                          <a:ea typeface="Roboto"/>
                          <a:cs typeface="Roboto"/>
                        </a:rPr>
                        <a:t>GENERAL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tenets of grammar</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usage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403768"/>
                  </a:ext>
                </a:extLst>
              </a:tr>
              <a:tr h="1935736">
                <a:tc>
                  <a:txBody>
                    <a:bodyPr/>
                    <a:lstStyle/>
                    <a:p>
                      <a:pPr>
                        <a:lnSpc>
                          <a:spcPct val="115000"/>
                        </a:lnSpc>
                      </a:pPr>
                      <a:r>
                        <a:rPr lang="en-GB" sz="1100" dirty="0">
                          <a:effectLst/>
                          <a:latin typeface="Roboto"/>
                          <a:ea typeface="Roboto"/>
                          <a:cs typeface="Roboto"/>
                        </a:rPr>
                        <a:t>SPECIFIC OBJECTIVES/ EXTENDED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tenets of grammar</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usage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4272305"/>
                  </a:ext>
                </a:extLst>
              </a:tr>
            </a:tbl>
          </a:graphicData>
        </a:graphic>
      </p:graphicFrame>
      <p:pic>
        <p:nvPicPr>
          <p:cNvPr id="7" name="Google Shape;63;p2">
            <a:extLst>
              <a:ext uri="{FF2B5EF4-FFF2-40B4-BE49-F238E27FC236}">
                <a16:creationId xmlns:a16="http://schemas.microsoft.com/office/drawing/2014/main" id="{DD39F3A7-84E8-4B4B-83F6-707D2A0FC122}"/>
              </a:ext>
            </a:extLst>
          </p:cNvPr>
          <p:cNvPicPr preferRelativeResize="0"/>
          <p:nvPr/>
        </p:nvPicPr>
        <p:blipFill rotWithShape="1">
          <a:blip r:embed="rId3">
            <a:alphaModFix/>
          </a:blip>
          <a:srcRect/>
          <a:stretch/>
        </p:blipFill>
        <p:spPr>
          <a:xfrm>
            <a:off x="7728449" y="167655"/>
            <a:ext cx="1232526" cy="611875"/>
          </a:xfrm>
          <a:prstGeom prst="rect">
            <a:avLst/>
          </a:prstGeom>
          <a:noFill/>
          <a:ln>
            <a:noFill/>
          </a:ln>
        </p:spPr>
      </p:pic>
      <p:pic>
        <p:nvPicPr>
          <p:cNvPr id="2" name="Picture 2">
            <a:extLst>
              <a:ext uri="{FF2B5EF4-FFF2-40B4-BE49-F238E27FC236}">
                <a16:creationId xmlns:a16="http://schemas.microsoft.com/office/drawing/2014/main" id="{D8FE0086-F751-6F41-857F-76DFE38F4363}"/>
              </a:ext>
            </a:extLst>
          </p:cNvPr>
          <p:cNvPicPr>
            <a:picLocks noChangeAspect="1"/>
          </p:cNvPicPr>
          <p:nvPr/>
        </p:nvPicPr>
        <p:blipFill>
          <a:blip r:embed="rId4"/>
          <a:stretch>
            <a:fillRect/>
          </a:stretch>
        </p:blipFill>
        <p:spPr>
          <a:xfrm>
            <a:off x="5283199" y="1061369"/>
            <a:ext cx="3615041" cy="3511296"/>
          </a:xfrm>
          <a:prstGeom prst="rect">
            <a:avLst/>
          </a:prstGeom>
        </p:spPr>
      </p:pic>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71BA9C67-9517-6C44-BB5F-C2E7A15CF63C}"/>
              </a:ext>
            </a:extLst>
          </p:cNvPr>
          <p:cNvPicPr>
            <a:picLocks noChangeAspect="1"/>
          </p:cNvPicPr>
          <p:nvPr/>
        </p:nvPicPr>
        <p:blipFill>
          <a:blip r:embed="rId2"/>
          <a:stretch>
            <a:fillRect/>
          </a:stretch>
        </p:blipFill>
        <p:spPr>
          <a:xfrm>
            <a:off x="484440" y="600765"/>
            <a:ext cx="6556882" cy="4320209"/>
          </a:xfrm>
          <a:prstGeom prst="rect">
            <a:avLst/>
          </a:prstGeom>
        </p:spPr>
      </p:pic>
      <p:pic>
        <p:nvPicPr>
          <p:cNvPr id="6" name="Google Shape;63;p2">
            <a:extLst>
              <a:ext uri="{FF2B5EF4-FFF2-40B4-BE49-F238E27FC236}">
                <a16:creationId xmlns:a16="http://schemas.microsoft.com/office/drawing/2014/main" id="{FAE98DE9-9A54-0D4A-908A-2B137508E14F}"/>
              </a:ext>
            </a:extLst>
          </p:cNvPr>
          <p:cNvPicPr preferRelativeResize="0"/>
          <p:nvPr/>
        </p:nvPicPr>
        <p:blipFill rotWithShape="1">
          <a:blip r:embed="rId3">
            <a:alphaModFix/>
          </a:blip>
          <a:srcRect/>
          <a:stretch/>
        </p:blipFill>
        <p:spPr>
          <a:xfrm>
            <a:off x="7728449" y="167655"/>
            <a:ext cx="1232526" cy="611875"/>
          </a:xfrm>
          <a:prstGeom prst="rect">
            <a:avLst/>
          </a:prstGeom>
          <a:noFill/>
          <a:ln>
            <a:noFill/>
          </a:ln>
        </p:spPr>
      </p:pic>
    </p:spTree>
    <p:extLst>
      <p:ext uri="{BB962C8B-B14F-4D97-AF65-F5344CB8AC3E}">
        <p14:creationId xmlns:p14="http://schemas.microsoft.com/office/powerpoint/2010/main" val="2386060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A84450EA-36B9-8A48-BEE1-F746206C5DD4}"/>
              </a:ext>
            </a:extLst>
          </p:cNvPr>
          <p:cNvPicPr>
            <a:picLocks noChangeAspect="1"/>
          </p:cNvPicPr>
          <p:nvPr/>
        </p:nvPicPr>
        <p:blipFill>
          <a:blip r:embed="rId2"/>
          <a:stretch>
            <a:fillRect/>
          </a:stretch>
        </p:blipFill>
        <p:spPr>
          <a:xfrm>
            <a:off x="266336" y="1106004"/>
            <a:ext cx="4124552" cy="3656772"/>
          </a:xfrm>
          <a:prstGeom prst="rect">
            <a:avLst/>
          </a:prstGeom>
        </p:spPr>
      </p:pic>
      <p:pic>
        <p:nvPicPr>
          <p:cNvPr id="5" name="Picture 5">
            <a:extLst>
              <a:ext uri="{FF2B5EF4-FFF2-40B4-BE49-F238E27FC236}">
                <a16:creationId xmlns:a16="http://schemas.microsoft.com/office/drawing/2014/main" id="{AF62EC0D-1B53-4E46-9374-B1CB829BF8CC}"/>
              </a:ext>
            </a:extLst>
          </p:cNvPr>
          <p:cNvPicPr>
            <a:picLocks noChangeAspect="1"/>
          </p:cNvPicPr>
          <p:nvPr/>
        </p:nvPicPr>
        <p:blipFill>
          <a:blip r:embed="rId3"/>
          <a:stretch>
            <a:fillRect/>
          </a:stretch>
        </p:blipFill>
        <p:spPr>
          <a:xfrm>
            <a:off x="4651512" y="1106004"/>
            <a:ext cx="4124551" cy="3656772"/>
          </a:xfrm>
          <a:prstGeom prst="rect">
            <a:avLst/>
          </a:prstGeom>
        </p:spPr>
      </p:pic>
      <p:pic>
        <p:nvPicPr>
          <p:cNvPr id="7" name="Google Shape;63;p2">
            <a:extLst>
              <a:ext uri="{FF2B5EF4-FFF2-40B4-BE49-F238E27FC236}">
                <a16:creationId xmlns:a16="http://schemas.microsoft.com/office/drawing/2014/main" id="{99CFD4E2-21BA-A742-AB2C-F62D1AE9858D}"/>
              </a:ext>
            </a:extLst>
          </p:cNvPr>
          <p:cNvPicPr preferRelativeResize="0"/>
          <p:nvPr/>
        </p:nvPicPr>
        <p:blipFill rotWithShape="1">
          <a:blip r:embed="rId4">
            <a:alphaModFix/>
          </a:blip>
          <a:srcRect/>
          <a:stretch/>
        </p:blipFill>
        <p:spPr>
          <a:xfrm>
            <a:off x="7728449" y="167655"/>
            <a:ext cx="1232526" cy="611875"/>
          </a:xfrm>
          <a:prstGeom prst="rect">
            <a:avLst/>
          </a:prstGeom>
          <a:noFill/>
          <a:ln>
            <a:noFill/>
          </a:ln>
        </p:spPr>
      </p:pic>
    </p:spTree>
    <p:extLst>
      <p:ext uri="{BB962C8B-B14F-4D97-AF65-F5344CB8AC3E}">
        <p14:creationId xmlns:p14="http://schemas.microsoft.com/office/powerpoint/2010/main" val="146605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2">
            <a:extLst>
              <a:ext uri="{FF2B5EF4-FFF2-40B4-BE49-F238E27FC236}">
                <a16:creationId xmlns:a16="http://schemas.microsoft.com/office/drawing/2014/main" id="{22625040-4FA0-42BA-9B95-A1B7A0EF139D}"/>
              </a:ext>
            </a:extLst>
          </p:cNvPr>
          <p:cNvPicPr preferRelativeResize="0"/>
          <p:nvPr/>
        </p:nvPicPr>
        <p:blipFill rotWithShape="1">
          <a:blip r:embed="rId2">
            <a:alphaModFix/>
          </a:blip>
          <a:srcRect/>
          <a:stretch/>
        </p:blipFill>
        <p:spPr>
          <a:xfrm>
            <a:off x="7765821" y="168732"/>
            <a:ext cx="1232526" cy="611875"/>
          </a:xfrm>
          <a:prstGeom prst="rect">
            <a:avLst/>
          </a:prstGeom>
          <a:noFill/>
          <a:ln>
            <a:noFill/>
          </a:ln>
        </p:spPr>
      </p:pic>
      <p:sp>
        <p:nvSpPr>
          <p:cNvPr id="2" name="Title 1">
            <a:extLst>
              <a:ext uri="{FF2B5EF4-FFF2-40B4-BE49-F238E27FC236}">
                <a16:creationId xmlns:a16="http://schemas.microsoft.com/office/drawing/2014/main" id="{1FDFB9EF-3F7E-7741-92AB-3810E84AF239}"/>
              </a:ext>
            </a:extLst>
          </p:cNvPr>
          <p:cNvSpPr>
            <a:spLocks noGrp="1"/>
          </p:cNvSpPr>
          <p:nvPr>
            <p:ph type="title"/>
          </p:nvPr>
        </p:nvSpPr>
        <p:spPr>
          <a:xfrm>
            <a:off x="234000" y="247374"/>
            <a:ext cx="7726139" cy="1537251"/>
          </a:xfrm>
        </p:spPr>
        <p:txBody>
          <a:bodyPr/>
          <a:lstStyle/>
          <a:p>
            <a:r>
              <a:rPr lang="en-US" b="1">
                <a:solidFill>
                  <a:srgbClr val="FF0000"/>
                </a:solidFill>
              </a:rPr>
              <a:t>IDENTIFY SINGULAR AND PLURAL SUBJECTS AND VERBS IN SENTENCES</a:t>
            </a:r>
          </a:p>
        </p:txBody>
      </p:sp>
      <p:sp>
        <p:nvSpPr>
          <p:cNvPr id="10" name="Text Placeholder 9">
            <a:extLst>
              <a:ext uri="{FF2B5EF4-FFF2-40B4-BE49-F238E27FC236}">
                <a16:creationId xmlns:a16="http://schemas.microsoft.com/office/drawing/2014/main" id="{CAB7AB66-55C8-C64F-A228-BD8ED220A419}"/>
              </a:ext>
            </a:extLst>
          </p:cNvPr>
          <p:cNvSpPr>
            <a:spLocks noGrp="1"/>
          </p:cNvSpPr>
          <p:nvPr>
            <p:ph type="body" idx="1"/>
          </p:nvPr>
        </p:nvSpPr>
        <p:spPr>
          <a:xfrm>
            <a:off x="0" y="998331"/>
            <a:ext cx="5402628" cy="3534773"/>
          </a:xfrm>
        </p:spPr>
        <p:txBody>
          <a:bodyPr/>
          <a:lstStyle/>
          <a:p>
            <a:pPr marL="114300" indent="0">
              <a:buNone/>
            </a:pPr>
            <a:endParaRPr lang="en-US" sz="1600">
              <a:solidFill>
                <a:schemeClr val="tx1"/>
              </a:solidFill>
            </a:endParaRPr>
          </a:p>
          <a:p>
            <a:r>
              <a:rPr lang="en-US" sz="1600">
                <a:solidFill>
                  <a:schemeClr val="tx1"/>
                </a:solidFill>
              </a:rPr>
              <a:t>A singular verb is one that has an ‘s’ added to it in the present tense, such as writes, plays, runs, and uses forms such as is, was, has, does.</a:t>
            </a:r>
          </a:p>
          <a:p>
            <a:r>
              <a:rPr lang="en-US" sz="1600">
                <a:solidFill>
                  <a:schemeClr val="tx1"/>
                </a:solidFill>
              </a:rPr>
              <a:t>A plural verb does not have an ‘s’ added to it, such as write, play, run, It uses forms such as are, were, have and do. </a:t>
            </a:r>
          </a:p>
          <a:p>
            <a:r>
              <a:rPr lang="en-US" sz="1600">
                <a:solidFill>
                  <a:schemeClr val="tx1"/>
                </a:solidFill>
              </a:rPr>
              <a:t>Ex : Jack (singular noun) enjoys (singular verb) playing golf every Sunday.</a:t>
            </a:r>
          </a:p>
          <a:p>
            <a:r>
              <a:rPr lang="en-US" sz="1600">
                <a:solidFill>
                  <a:schemeClr val="tx1"/>
                </a:solidFill>
              </a:rPr>
              <a:t>The Children (plural noun) enjoy (plural verb) playing golf every Sunday</a:t>
            </a:r>
            <a:r>
              <a:rPr lang="en-US"/>
              <a:t>.</a:t>
            </a:r>
          </a:p>
        </p:txBody>
      </p:sp>
      <p:pic>
        <p:nvPicPr>
          <p:cNvPr id="15" name="Picture 15">
            <a:extLst>
              <a:ext uri="{FF2B5EF4-FFF2-40B4-BE49-F238E27FC236}">
                <a16:creationId xmlns:a16="http://schemas.microsoft.com/office/drawing/2014/main" id="{65433822-C85E-F045-87D2-B14D0694962F}"/>
              </a:ext>
            </a:extLst>
          </p:cNvPr>
          <p:cNvPicPr>
            <a:picLocks noChangeAspect="1"/>
          </p:cNvPicPr>
          <p:nvPr/>
        </p:nvPicPr>
        <p:blipFill>
          <a:blip r:embed="rId3"/>
          <a:stretch>
            <a:fillRect/>
          </a:stretch>
        </p:blipFill>
        <p:spPr>
          <a:xfrm>
            <a:off x="5636628" y="1238284"/>
            <a:ext cx="3206987" cy="1818552"/>
          </a:xfrm>
          <a:prstGeom prst="rect">
            <a:avLst/>
          </a:prstGeom>
        </p:spPr>
      </p:pic>
      <p:pic>
        <p:nvPicPr>
          <p:cNvPr id="16" name="Picture 16">
            <a:extLst>
              <a:ext uri="{FF2B5EF4-FFF2-40B4-BE49-F238E27FC236}">
                <a16:creationId xmlns:a16="http://schemas.microsoft.com/office/drawing/2014/main" id="{5E55852F-136F-AC49-9BDD-5014BDB04742}"/>
              </a:ext>
            </a:extLst>
          </p:cNvPr>
          <p:cNvPicPr>
            <a:picLocks noChangeAspect="1"/>
          </p:cNvPicPr>
          <p:nvPr/>
        </p:nvPicPr>
        <p:blipFill>
          <a:blip r:embed="rId4"/>
          <a:stretch>
            <a:fillRect/>
          </a:stretch>
        </p:blipFill>
        <p:spPr>
          <a:xfrm>
            <a:off x="5636628" y="3136349"/>
            <a:ext cx="3206987" cy="1759778"/>
          </a:xfrm>
          <a:prstGeom prst="rect">
            <a:avLst/>
          </a:prstGeom>
        </p:spPr>
      </p:pic>
    </p:spTree>
    <p:extLst>
      <p:ext uri="{BB962C8B-B14F-4D97-AF65-F5344CB8AC3E}">
        <p14:creationId xmlns:p14="http://schemas.microsoft.com/office/powerpoint/2010/main" val="695690165"/>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3;p2">
            <a:extLst>
              <a:ext uri="{FF2B5EF4-FFF2-40B4-BE49-F238E27FC236}">
                <a16:creationId xmlns:a16="http://schemas.microsoft.com/office/drawing/2014/main" id="{A826C682-85CC-441F-B11D-0FD7A4589DE1}"/>
              </a:ext>
            </a:extLst>
          </p:cNvPr>
          <p:cNvPicPr preferRelativeResize="0"/>
          <p:nvPr/>
        </p:nvPicPr>
        <p:blipFill rotWithShape="1">
          <a:blip r:embed="rId2">
            <a:alphaModFix/>
          </a:blip>
          <a:srcRect/>
          <a:stretch/>
        </p:blipFill>
        <p:spPr>
          <a:xfrm>
            <a:off x="7699527" y="233812"/>
            <a:ext cx="1232526" cy="611875"/>
          </a:xfrm>
          <a:prstGeom prst="rect">
            <a:avLst/>
          </a:prstGeom>
          <a:noFill/>
          <a:ln>
            <a:noFill/>
          </a:ln>
        </p:spPr>
      </p:pic>
      <p:pic>
        <p:nvPicPr>
          <p:cNvPr id="12" name="Picture 12">
            <a:extLst>
              <a:ext uri="{FF2B5EF4-FFF2-40B4-BE49-F238E27FC236}">
                <a16:creationId xmlns:a16="http://schemas.microsoft.com/office/drawing/2014/main" id="{4A14A004-54AE-FA44-B46E-493135645B4B}"/>
              </a:ext>
            </a:extLst>
          </p:cNvPr>
          <p:cNvPicPr>
            <a:picLocks noChangeAspect="1"/>
          </p:cNvPicPr>
          <p:nvPr/>
        </p:nvPicPr>
        <p:blipFill>
          <a:blip r:embed="rId3"/>
          <a:stretch>
            <a:fillRect/>
          </a:stretch>
        </p:blipFill>
        <p:spPr>
          <a:xfrm>
            <a:off x="0" y="539749"/>
            <a:ext cx="5418667" cy="4064000"/>
          </a:xfrm>
          <a:prstGeom prst="rect">
            <a:avLst/>
          </a:prstGeom>
        </p:spPr>
      </p:pic>
      <p:pic>
        <p:nvPicPr>
          <p:cNvPr id="14" name="Picture 14">
            <a:extLst>
              <a:ext uri="{FF2B5EF4-FFF2-40B4-BE49-F238E27FC236}">
                <a16:creationId xmlns:a16="http://schemas.microsoft.com/office/drawing/2014/main" id="{45A95B74-AE4F-3C49-BB2C-491CF8EFE5A4}"/>
              </a:ext>
            </a:extLst>
          </p:cNvPr>
          <p:cNvPicPr>
            <a:picLocks noChangeAspect="1"/>
          </p:cNvPicPr>
          <p:nvPr/>
        </p:nvPicPr>
        <p:blipFill>
          <a:blip r:embed="rId4"/>
          <a:stretch>
            <a:fillRect/>
          </a:stretch>
        </p:blipFill>
        <p:spPr>
          <a:xfrm>
            <a:off x="5133009" y="1299541"/>
            <a:ext cx="3799044" cy="3223868"/>
          </a:xfrm>
          <a:prstGeom prst="rect">
            <a:avLst/>
          </a:prstGeom>
        </p:spPr>
      </p:pic>
    </p:spTree>
    <p:extLst>
      <p:ext uri="{BB962C8B-B14F-4D97-AF65-F5344CB8AC3E}">
        <p14:creationId xmlns:p14="http://schemas.microsoft.com/office/powerpoint/2010/main" val="803885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C018C3F8-E693-5345-A1B7-A6131468F964}"/>
              </a:ext>
            </a:extLst>
          </p:cNvPr>
          <p:cNvPicPr>
            <a:picLocks noChangeAspect="1"/>
          </p:cNvPicPr>
          <p:nvPr/>
        </p:nvPicPr>
        <p:blipFill>
          <a:blip r:embed="rId2"/>
          <a:stretch>
            <a:fillRect/>
          </a:stretch>
        </p:blipFill>
        <p:spPr>
          <a:xfrm>
            <a:off x="275230" y="628098"/>
            <a:ext cx="4071716" cy="3851137"/>
          </a:xfrm>
          <a:prstGeom prst="rect">
            <a:avLst/>
          </a:prstGeom>
        </p:spPr>
      </p:pic>
      <p:pic>
        <p:nvPicPr>
          <p:cNvPr id="5" name="Picture 5">
            <a:extLst>
              <a:ext uri="{FF2B5EF4-FFF2-40B4-BE49-F238E27FC236}">
                <a16:creationId xmlns:a16="http://schemas.microsoft.com/office/drawing/2014/main" id="{B2C0C1DF-69AD-EF4E-A653-1995C78E3DA8}"/>
              </a:ext>
            </a:extLst>
          </p:cNvPr>
          <p:cNvPicPr>
            <a:picLocks noChangeAspect="1"/>
          </p:cNvPicPr>
          <p:nvPr/>
        </p:nvPicPr>
        <p:blipFill>
          <a:blip r:embed="rId3"/>
          <a:stretch>
            <a:fillRect/>
          </a:stretch>
        </p:blipFill>
        <p:spPr>
          <a:xfrm>
            <a:off x="4635282" y="1175267"/>
            <a:ext cx="4296771" cy="2881313"/>
          </a:xfrm>
          <a:prstGeom prst="rect">
            <a:avLst/>
          </a:prstGeom>
        </p:spPr>
      </p:pic>
      <p:pic>
        <p:nvPicPr>
          <p:cNvPr id="7" name="Google Shape;63;p2">
            <a:extLst>
              <a:ext uri="{FF2B5EF4-FFF2-40B4-BE49-F238E27FC236}">
                <a16:creationId xmlns:a16="http://schemas.microsoft.com/office/drawing/2014/main" id="{9E337DF6-0E58-E34A-81B8-417EBB5556E7}"/>
              </a:ext>
            </a:extLst>
          </p:cNvPr>
          <p:cNvPicPr preferRelativeResize="0"/>
          <p:nvPr/>
        </p:nvPicPr>
        <p:blipFill rotWithShape="1">
          <a:blip r:embed="rId4">
            <a:alphaModFix/>
          </a:blip>
          <a:srcRect/>
          <a:stretch/>
        </p:blipFill>
        <p:spPr>
          <a:xfrm>
            <a:off x="7699527" y="233812"/>
            <a:ext cx="1232526" cy="611875"/>
          </a:xfrm>
          <a:prstGeom prst="rect">
            <a:avLst/>
          </a:prstGeom>
          <a:noFill/>
          <a:ln>
            <a:noFill/>
          </a:ln>
        </p:spPr>
      </p:pic>
    </p:spTree>
    <p:extLst>
      <p:ext uri="{BB962C8B-B14F-4D97-AF65-F5344CB8AC3E}">
        <p14:creationId xmlns:p14="http://schemas.microsoft.com/office/powerpoint/2010/main" val="2431441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674161" y="22592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1507</TotalTime>
  <Words>497</Words>
  <Application>Microsoft Office PowerPoint</Application>
  <PresentationFormat>On-screen Show (16:9)</PresentationFormat>
  <Paragraphs>58</Paragraphs>
  <Slides>8</Slides>
  <Notes>3</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PowerPoint Presentation</vt:lpstr>
      <vt:lpstr>PowerPoint Presentation</vt:lpstr>
      <vt:lpstr>PowerPoint Presentation</vt:lpstr>
      <vt:lpstr>PowerPoint Presentation</vt:lpstr>
      <vt:lpstr>IDENTIFY SINGULAR AND PLURAL SUBJECTS AND VERBS IN SENTENCES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queenswain29@gmail.com</cp:lastModifiedBy>
  <cp:revision>266</cp:revision>
  <dcterms:modified xsi:type="dcterms:W3CDTF">2021-12-12T17:22:17Z</dcterms:modified>
</cp:coreProperties>
</file>