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8" r:id="rId3"/>
    <p:sldId id="262" r:id="rId5"/>
    <p:sldId id="259" r:id="rId6"/>
    <p:sldId id="257" r:id="rId7"/>
    <p:sldId id="263" r:id="rId8"/>
    <p:sldId id="264" r:id="rId9"/>
    <p:sldId id="265" r:id="rId10"/>
    <p:sldId id="26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 initials="" lastIdx="2" clrIdx="0"/>
  <p:cmAuthor id="2" name="cga-6" initials="c" lastIdx="1"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commentAuthors" Target="commentAuthors.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3"/>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609600" lvl="0" indent="-457200" algn="l">
              <a:lnSpc>
                <a:spcPct val="115000"/>
              </a:lnSpc>
              <a:spcBef>
                <a:spcPts val="0"/>
              </a:spcBef>
              <a:spcAft>
                <a:spcPts val="0"/>
              </a:spcAft>
              <a:buSzPts val="1800"/>
              <a:buChar char="●"/>
              <a:defRPr/>
            </a:lvl1pPr>
            <a:lvl2pPr marL="1219200" lvl="1" indent="-423545" algn="l">
              <a:lnSpc>
                <a:spcPct val="115000"/>
              </a:lnSpc>
              <a:spcBef>
                <a:spcPct val="427000"/>
              </a:spcBef>
              <a:spcAft>
                <a:spcPts val="0"/>
              </a:spcAft>
              <a:buSzPts val="1400"/>
              <a:buChar char="○"/>
              <a:defRPr/>
            </a:lvl2pPr>
            <a:lvl3pPr marL="1828800" lvl="2" indent="-423545" algn="l">
              <a:lnSpc>
                <a:spcPct val="115000"/>
              </a:lnSpc>
              <a:spcBef>
                <a:spcPct val="427000"/>
              </a:spcBef>
              <a:spcAft>
                <a:spcPts val="0"/>
              </a:spcAft>
              <a:buSzPts val="1400"/>
              <a:buChar char="■"/>
              <a:defRPr/>
            </a:lvl3pPr>
            <a:lvl4pPr marL="2438400" lvl="3" indent="-423545" algn="l">
              <a:lnSpc>
                <a:spcPct val="115000"/>
              </a:lnSpc>
              <a:spcBef>
                <a:spcPct val="427000"/>
              </a:spcBef>
              <a:spcAft>
                <a:spcPts val="0"/>
              </a:spcAft>
              <a:buSzPts val="1400"/>
              <a:buChar char="●"/>
              <a:defRPr/>
            </a:lvl4pPr>
            <a:lvl5pPr marL="3048000" lvl="4" indent="-423545" algn="l">
              <a:lnSpc>
                <a:spcPct val="115000"/>
              </a:lnSpc>
              <a:spcBef>
                <a:spcPct val="427000"/>
              </a:spcBef>
              <a:spcAft>
                <a:spcPts val="0"/>
              </a:spcAft>
              <a:buSzPts val="1400"/>
              <a:buChar char="○"/>
              <a:defRPr/>
            </a:lvl5pPr>
            <a:lvl6pPr marL="3657600" lvl="5" indent="-423545" algn="l">
              <a:lnSpc>
                <a:spcPct val="115000"/>
              </a:lnSpc>
              <a:spcBef>
                <a:spcPct val="427000"/>
              </a:spcBef>
              <a:spcAft>
                <a:spcPts val="0"/>
              </a:spcAft>
              <a:buSzPts val="1400"/>
              <a:buChar char="■"/>
              <a:defRPr/>
            </a:lvl6pPr>
            <a:lvl7pPr marL="4267200" lvl="6" indent="-423545" algn="l">
              <a:lnSpc>
                <a:spcPct val="115000"/>
              </a:lnSpc>
              <a:spcBef>
                <a:spcPct val="427000"/>
              </a:spcBef>
              <a:spcAft>
                <a:spcPts val="0"/>
              </a:spcAft>
              <a:buSzPts val="1400"/>
              <a:buChar char="●"/>
              <a:defRPr/>
            </a:lvl7pPr>
            <a:lvl8pPr marL="4876800" lvl="7" indent="-423545" algn="l">
              <a:lnSpc>
                <a:spcPct val="115000"/>
              </a:lnSpc>
              <a:spcBef>
                <a:spcPct val="427000"/>
              </a:spcBef>
              <a:spcAft>
                <a:spcPts val="0"/>
              </a:spcAft>
              <a:buSzPts val="1400"/>
              <a:buChar char="○"/>
              <a:defRPr/>
            </a:lvl8pPr>
            <a:lvl9pPr marL="5486400" lvl="8" indent="-423545" algn="l">
              <a:lnSpc>
                <a:spcPct val="115000"/>
              </a:lnSpc>
              <a:spcBef>
                <a:spcPct val="427000"/>
              </a:spcBef>
              <a:spcAft>
                <a:spcPts val="1600"/>
              </a:spcAft>
              <a:buSzPts val="1400"/>
              <a:buChar char="■"/>
              <a:defRPr/>
            </a:lvl9pPr>
          </a:lstStyle>
          <a:p/>
        </p:txBody>
      </p:sp>
      <p:sp>
        <p:nvSpPr>
          <p:cNvPr id="16" name="Google Shape;16;p3"/>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4" Type="http://schemas.openxmlformats.org/officeDocument/2006/relationships/comments" Target="../comments/comment1.xml"/><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1"/>
          <a:srcRect/>
          <a:stretch>
            <a:fillRect/>
          </a:stretch>
        </p:blipFill>
        <p:spPr>
          <a:xfrm>
            <a:off x="0" y="5079384"/>
            <a:ext cx="12192000" cy="1821147"/>
          </a:xfrm>
          <a:prstGeom prst="rect">
            <a:avLst/>
          </a:prstGeom>
          <a:noFill/>
          <a:ln>
            <a:noFill/>
          </a:ln>
        </p:spPr>
      </p:pic>
      <p:pic>
        <p:nvPicPr>
          <p:cNvPr id="55" name="Google Shape;55;p1"/>
          <p:cNvPicPr preferRelativeResize="0"/>
          <p:nvPr/>
        </p:nvPicPr>
        <p:blipFill rotWithShape="1">
          <a:blip r:embed="rId2"/>
          <a:srcRect/>
          <a:stretch>
            <a:fillRect/>
          </a:stretch>
        </p:blipFill>
        <p:spPr>
          <a:xfrm>
            <a:off x="296901" y="285634"/>
            <a:ext cx="2104535" cy="1044767"/>
          </a:xfrm>
          <a:prstGeom prst="rect">
            <a:avLst/>
          </a:prstGeom>
          <a:noFill/>
          <a:ln>
            <a:noFill/>
          </a:ln>
        </p:spPr>
      </p:pic>
      <p:sp>
        <p:nvSpPr>
          <p:cNvPr id="56" name="Google Shape;56;p1"/>
          <p:cNvSpPr txBox="1"/>
          <p:nvPr/>
        </p:nvSpPr>
        <p:spPr>
          <a:xfrm>
            <a:off x="296900" y="1330400"/>
            <a:ext cx="11684000" cy="3706435"/>
          </a:xfrm>
          <a:prstGeom prst="rect">
            <a:avLst/>
          </a:prstGeom>
          <a:noFill/>
          <a:ln>
            <a:noFill/>
          </a:ln>
        </p:spPr>
        <p:txBody>
          <a:bodyPr spcFirstLastPara="1" wrap="square" lIns="121900" tIns="121900" rIns="121900" bIns="121900" anchor="t" anchorCtr="0">
            <a:noAutofit/>
          </a:bodyPr>
          <a:lstStyle/>
          <a:p>
            <a:pPr algn="ctr">
              <a:buClr>
                <a:srgbClr val="000000"/>
              </a:buClr>
              <a:buSzPts val="3100"/>
            </a:pPr>
            <a:endParaRPr lang="en-IN" sz="4000" b="1" dirty="0">
              <a:solidFill>
                <a:srgbClr val="FF0000"/>
              </a:solidFill>
              <a:latin typeface="Calibri" panose="020F0502020204030204"/>
              <a:ea typeface="Calibri" panose="020F0502020204030204"/>
              <a:cs typeface="Calibri" panose="020F0502020204030204"/>
              <a:sym typeface="Calibri" panose="020F0502020204030204"/>
            </a:endParaRPr>
          </a:p>
          <a:p>
            <a:pPr algn="ctr">
              <a:buClr>
                <a:srgbClr val="000000"/>
              </a:buClr>
              <a:buSzPts val="3100"/>
            </a:pPr>
            <a:r>
              <a:rPr lang="en-IN" altLang="en-GB" sz="4000" b="1" dirty="0">
                <a:solidFill>
                  <a:srgbClr val="FF0000"/>
                </a:solidFill>
                <a:latin typeface="Calibri" panose="020F0502020204030204"/>
                <a:ea typeface="Calibri" panose="020F0502020204030204"/>
                <a:cs typeface="Calibri" panose="020F0502020204030204"/>
                <a:sym typeface="Calibri" panose="020F0502020204030204"/>
              </a:rPr>
              <a:t>STORY WRITING</a:t>
            </a:r>
            <a:endParaRPr lang="en-GB" sz="4000" b="1" dirty="0">
              <a:solidFill>
                <a:srgbClr val="FF0000"/>
              </a:solidFill>
              <a:latin typeface="Calibri" panose="020F0502020204030204"/>
              <a:ea typeface="Calibri" panose="020F0502020204030204"/>
              <a:cs typeface="Calibri" panose="020F0502020204030204"/>
              <a:sym typeface="Calibri" panose="020F0502020204030204"/>
            </a:endParaRPr>
          </a:p>
          <a:p>
            <a:pPr algn="ctr">
              <a:buClr>
                <a:srgbClr val="000000"/>
              </a:buClr>
              <a:buSzPts val="3100"/>
            </a:pPr>
            <a:r>
              <a:rPr lang="en-US" sz="3335" dirty="0">
                <a:solidFill>
                  <a:srgbClr val="000000"/>
                </a:solidFill>
                <a:latin typeface="Calibri" panose="020F0502020204030204"/>
                <a:ea typeface="Calibri" panose="020F0502020204030204"/>
                <a:cs typeface="Calibri" panose="020F0502020204030204"/>
                <a:sym typeface="Calibri" panose="020F0502020204030204"/>
              </a:rPr>
              <a:t>STD-V</a:t>
            </a:r>
            <a:r>
              <a:rPr lang="en-IN" altLang="en-US" sz="3335" dirty="0">
                <a:solidFill>
                  <a:srgbClr val="000000"/>
                </a:solidFill>
                <a:latin typeface="Calibri" panose="020F0502020204030204"/>
                <a:ea typeface="Calibri" panose="020F0502020204030204"/>
                <a:cs typeface="Calibri" panose="020F0502020204030204"/>
                <a:sym typeface="Calibri" panose="020F0502020204030204"/>
              </a:rPr>
              <a:t>I</a:t>
            </a:r>
            <a:r>
              <a:rPr lang="en-US" sz="3335" dirty="0">
                <a:solidFill>
                  <a:srgbClr val="000000"/>
                </a:solidFill>
                <a:latin typeface="Calibri" panose="020F0502020204030204"/>
                <a:ea typeface="Calibri" panose="020F0502020204030204"/>
                <a:cs typeface="Calibri" panose="020F0502020204030204"/>
                <a:sym typeface="Calibri" panose="020F0502020204030204"/>
              </a:rPr>
              <a:t>I</a:t>
            </a:r>
            <a:endParaRPr lang="en-US" sz="3335" dirty="0">
              <a:solidFill>
                <a:srgbClr val="000000"/>
              </a:solidFill>
              <a:latin typeface="Calibri" panose="020F0502020204030204"/>
              <a:ea typeface="Calibri" panose="020F0502020204030204"/>
              <a:cs typeface="Calibri" panose="020F0502020204030204"/>
              <a:sym typeface="Calibri" panose="020F0502020204030204"/>
            </a:endParaRPr>
          </a:p>
        </p:txBody>
      </p:sp>
      <p:sp>
        <p:nvSpPr>
          <p:cNvPr id="57" name="Google Shape;57;p1"/>
          <p:cNvSpPr txBox="1"/>
          <p:nvPr/>
        </p:nvSpPr>
        <p:spPr>
          <a:xfrm>
            <a:off x="7832367" y="131167"/>
            <a:ext cx="4234800" cy="16900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5">
              <a:solidFill>
                <a:srgbClr val="000000"/>
              </a:solidFill>
              <a:latin typeface="Arial" panose="020B0604020202020204"/>
              <a:ea typeface="Arial" panose="020B0604020202020204"/>
              <a:cs typeface="Arial" panose="020B0604020202020204"/>
              <a:sym typeface="Arial" panose="020B0604020202020204"/>
            </a:endParaRPr>
          </a:p>
        </p:txBody>
      </p:sp>
      <p:sp>
        <p:nvSpPr>
          <p:cNvPr id="58" name="Google Shape;58;p1"/>
          <p:cNvSpPr txBox="1"/>
          <p:nvPr/>
        </p:nvSpPr>
        <p:spPr>
          <a:xfrm>
            <a:off x="2962900" y="3428984"/>
            <a:ext cx="6352000" cy="1650400"/>
          </a:xfrm>
          <a:prstGeom prst="rect">
            <a:avLst/>
          </a:prstGeom>
          <a:noFill/>
          <a:ln>
            <a:noFill/>
          </a:ln>
        </p:spPr>
        <p:txBody>
          <a:bodyPr spcFirstLastPara="1" wrap="square" lIns="121900" tIns="121900" rIns="121900" bIns="121900" anchor="t" anchorCtr="0">
            <a:noAutofit/>
          </a:bodyPr>
          <a:lstStyle/>
          <a:p>
            <a:pPr>
              <a:buClr>
                <a:srgbClr val="000000"/>
              </a:buClr>
              <a:buSzPts val="1400"/>
            </a:pPr>
            <a:r>
              <a:rPr lang="en-GB" sz="1865" b="1" dirty="0">
                <a:solidFill>
                  <a:srgbClr val="000000"/>
                </a:solidFill>
                <a:latin typeface="Arial" panose="020B0604020202020204"/>
                <a:ea typeface="Arial" panose="020B0604020202020204"/>
                <a:cs typeface="Arial" panose="020B0604020202020204"/>
                <a:sym typeface="Arial" panose="020B0604020202020204"/>
              </a:rPr>
              <a:t>SUBJECT </a:t>
            </a:r>
            <a:r>
              <a:rPr lang="en-GB" sz="2400" b="1" dirty="0"/>
              <a:t>: ENGLI</a:t>
            </a:r>
            <a:r>
              <a:rPr lang="en-IN" altLang="en-GB" sz="2400" b="1" dirty="0"/>
              <a:t>SH</a:t>
            </a:r>
            <a:endParaRPr lang="en-GB" sz="1865" b="1" dirty="0">
              <a:solidFill>
                <a:srgbClr val="000000"/>
              </a:solidFill>
              <a:latin typeface="Arial" panose="020B0604020202020204"/>
              <a:ea typeface="Arial" panose="020B0604020202020204"/>
              <a:cs typeface="Arial" panose="020B0604020202020204"/>
              <a:sym typeface="Arial" panose="020B0604020202020204"/>
            </a:endParaRPr>
          </a:p>
          <a:p>
            <a:pPr>
              <a:buClr>
                <a:srgbClr val="000000"/>
              </a:buClr>
              <a:buSzPts val="1400"/>
            </a:pPr>
            <a:r>
              <a:rPr lang="en-GB" sz="2400" b="1" dirty="0"/>
              <a:t>PERIOD NUMBER : 1</a:t>
            </a:r>
            <a:r>
              <a:rPr lang="en-IN" altLang="en-GB" sz="2400" b="1" dirty="0"/>
              <a:t>,2</a:t>
            </a:r>
            <a:endParaRPr sz="1865" b="1" dirty="0">
              <a:solidFill>
                <a:srgbClr val="000000"/>
              </a:solidFill>
              <a:latin typeface="Arial" panose="020B0604020202020204"/>
              <a:ea typeface="Arial" panose="020B0604020202020204"/>
              <a:cs typeface="Arial" panose="020B0604020202020204"/>
              <a:sym typeface="Arial" panose="020B0604020202020204"/>
            </a:endParaRPr>
          </a:p>
          <a:p>
            <a:pPr>
              <a:buClr>
                <a:srgbClr val="000000"/>
              </a:buClr>
              <a:buSzPts val="1400"/>
            </a:pPr>
            <a:r>
              <a:rPr lang="en-GB" sz="1865" b="1" dirty="0">
                <a:solidFill>
                  <a:srgbClr val="000000"/>
                </a:solidFill>
                <a:latin typeface="Arial" panose="020B0604020202020204"/>
                <a:ea typeface="Arial" panose="020B0604020202020204"/>
                <a:cs typeface="Arial" panose="020B0604020202020204"/>
                <a:sym typeface="Arial" panose="020B0604020202020204"/>
              </a:rPr>
              <a:t>CHAPTE</a:t>
            </a:r>
            <a:r>
              <a:rPr lang="en-IN" altLang="en-GB" sz="1865" b="1" dirty="0">
                <a:solidFill>
                  <a:srgbClr val="000000"/>
                </a:solidFill>
                <a:latin typeface="Arial" panose="020B0604020202020204"/>
                <a:ea typeface="Arial" panose="020B0604020202020204"/>
                <a:cs typeface="Arial" panose="020B0604020202020204"/>
                <a:sym typeface="Arial" panose="020B0604020202020204"/>
              </a:rPr>
              <a:t>R: STORY WRITING</a:t>
            </a:r>
            <a:endParaRPr lang="en-IN" sz="1865" b="1" dirty="0">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1"/>
          <a:srcRect/>
          <a:stretch>
            <a:fillRect/>
          </a:stretch>
        </p:blipFill>
        <p:spPr>
          <a:xfrm>
            <a:off x="10383433" y="5838500"/>
            <a:ext cx="1643368" cy="815833"/>
          </a:xfrm>
          <a:prstGeom prst="rect">
            <a:avLst/>
          </a:prstGeom>
          <a:noFill/>
          <a:ln>
            <a:noFill/>
          </a:ln>
        </p:spPr>
      </p:pic>
      <p:sp>
        <p:nvSpPr>
          <p:cNvPr id="64" name="Google Shape;64;p2"/>
          <p:cNvSpPr txBox="1"/>
          <p:nvPr/>
        </p:nvSpPr>
        <p:spPr>
          <a:xfrm>
            <a:off x="363567" y="355353"/>
            <a:ext cx="11584400" cy="1041200"/>
          </a:xfrm>
          <a:prstGeom prst="rect">
            <a:avLst/>
          </a:prstGeom>
          <a:noFill/>
          <a:ln>
            <a:noFill/>
          </a:ln>
        </p:spPr>
        <p:txBody>
          <a:bodyPr spcFirstLastPara="1" wrap="square" lIns="121900" tIns="121900" rIns="121900" bIns="121900" anchor="t" anchorCtr="0">
            <a:noAutofit/>
          </a:bodyPr>
          <a:lstStyle/>
          <a:p>
            <a:pPr lvl="0">
              <a:buSzPts val="2200"/>
            </a:pPr>
            <a:r>
              <a:rPr lang="en-US" sz="4265" b="1" dirty="0">
                <a:solidFill>
                  <a:srgbClr val="FF0000"/>
                </a:solidFill>
                <a:latin typeface="Calibri" panose="020F0502020204030204" pitchFamily="34" charset="0"/>
                <a:cs typeface="Calibri" panose="020F0502020204030204" pitchFamily="34" charset="0"/>
              </a:rPr>
              <a:t>EXPECTED LEARNING OUTCOMES</a:t>
            </a:r>
            <a:endParaRPr sz="4265" b="1" i="0" u="none" strike="noStrike" cap="none" dirty="0">
              <a:solidFill>
                <a:srgbClr val="FF0000"/>
              </a:solidFill>
              <a:latin typeface="Calibri" panose="020F0502020204030204" pitchFamily="34" charset="0"/>
              <a:cs typeface="Calibri" panose="020F0502020204030204" pitchFamily="34" charset="0"/>
              <a:sym typeface="Arial" panose="020B0604020202020204"/>
            </a:endParaRPr>
          </a:p>
        </p:txBody>
      </p:sp>
      <p:sp>
        <p:nvSpPr>
          <p:cNvPr id="65" name="Google Shape;65;p2"/>
          <p:cNvSpPr txBox="1"/>
          <p:nvPr/>
        </p:nvSpPr>
        <p:spPr>
          <a:xfrm>
            <a:off x="597995" y="1175041"/>
            <a:ext cx="11349972" cy="5479292"/>
          </a:xfrm>
          <a:prstGeom prst="rect">
            <a:avLst/>
          </a:prstGeom>
          <a:noFill/>
          <a:ln>
            <a:noFill/>
          </a:ln>
        </p:spPr>
        <p:txBody>
          <a:bodyPr spcFirstLastPara="1" wrap="square" lIns="121900" tIns="121900" rIns="121900" bIns="121900" anchor="t" anchorCtr="0">
            <a:noAutofit/>
          </a:bodyPr>
          <a:lstStyle/>
          <a:p>
            <a:pPr>
              <a:lnSpc>
                <a:spcPct val="115000"/>
              </a:lnSpc>
            </a:pPr>
            <a:r>
              <a:rPr lang="en-GB" sz="2400" b="1" dirty="0">
                <a:latin typeface="Calibri" panose="020F0502020204030204" pitchFamily="34" charset="0"/>
                <a:cs typeface="Calibri" panose="020F0502020204030204" pitchFamily="34" charset="0"/>
              </a:rPr>
              <a:t>GENERAL OBJECTIVES</a:t>
            </a:r>
            <a:endParaRPr lang="en-US" sz="2400" b="1" dirty="0">
              <a:latin typeface="Calibri" panose="020F0502020204030204" pitchFamily="34" charset="0"/>
              <a:cs typeface="Calibri" panose="020F0502020204030204" pitchFamily="34" charset="0"/>
            </a:endParaRPr>
          </a:p>
          <a:p>
            <a:pPr marL="342900" lvl="0" indent="-342900">
              <a:lnSpc>
                <a:spcPct val="115000"/>
              </a:lnSpc>
              <a:buFont typeface="Arial" panose="020B0604020202020204" pitchFamily="34" charset="0"/>
              <a:buChar char="•"/>
            </a:pPr>
            <a:r>
              <a:rPr lang="en-GB" sz="2400" dirty="0">
                <a:latin typeface="Calibri" panose="020F0502020204030204" pitchFamily="34" charset="0"/>
                <a:ea typeface="Arial" panose="020B0604020202020204" pitchFamily="34" charset="0"/>
                <a:cs typeface="Calibri" panose="020F0502020204030204" pitchFamily="34" charset="0"/>
              </a:rPr>
              <a:t>Demonstrate the capacity to use various writing forms</a:t>
            </a:r>
            <a:endParaRPr lang="en-GB" sz="2400" dirty="0">
              <a:latin typeface="Calibri" panose="020F0502020204030204" pitchFamily="34" charset="0"/>
              <a:ea typeface="Arial" panose="020B0604020202020204" pitchFamily="34" charset="0"/>
              <a:cs typeface="Calibri" panose="020F0502020204030204" pitchFamily="34" charset="0"/>
            </a:endParaRPr>
          </a:p>
          <a:p>
            <a:pPr marL="342900" lvl="0" indent="-342900">
              <a:lnSpc>
                <a:spcPct val="115000"/>
              </a:lnSpc>
              <a:buFont typeface="Arial" panose="020B0604020202020204" pitchFamily="34" charset="0"/>
              <a:buChar char="•"/>
            </a:pPr>
            <a:r>
              <a:rPr lang="en-GB" sz="2400" dirty="0">
                <a:latin typeface="Calibri" panose="020F0502020204030204" pitchFamily="34" charset="0"/>
                <a:ea typeface="Arial" panose="020B0604020202020204" pitchFamily="34" charset="0"/>
                <a:cs typeface="Calibri" panose="020F0502020204030204" pitchFamily="34" charset="0"/>
              </a:rPr>
              <a:t>Exemplify ethical writing practices</a:t>
            </a:r>
            <a:endParaRPr lang="en-GB" sz="2400" dirty="0">
              <a:latin typeface="Calibri" panose="020F0502020204030204" pitchFamily="34" charset="0"/>
              <a:ea typeface="Arial" panose="020B0604020202020204" pitchFamily="34" charset="0"/>
              <a:cs typeface="Calibri" panose="020F0502020204030204" pitchFamily="34" charset="0"/>
            </a:endParaRPr>
          </a:p>
          <a:p>
            <a:pPr marL="342900" lvl="0" indent="-342900">
              <a:lnSpc>
                <a:spcPct val="115000"/>
              </a:lnSpc>
              <a:buFont typeface="Arial" panose="020B0604020202020204" pitchFamily="34" charset="0"/>
              <a:buChar char="•"/>
            </a:pPr>
            <a:r>
              <a:rPr lang="en-GB" sz="2400" dirty="0">
                <a:latin typeface="Calibri" panose="020F0502020204030204" pitchFamily="34" charset="0"/>
                <a:ea typeface="Arial" panose="020B0604020202020204" pitchFamily="34" charset="0"/>
                <a:cs typeface="Calibri" panose="020F0502020204030204" pitchFamily="34" charset="0"/>
              </a:rPr>
              <a:t>Demonstrate improvements in written expression of thought by utilizing various techniques</a:t>
            </a:r>
            <a:endParaRPr lang="en-GB" sz="2400" dirty="0">
              <a:latin typeface="Calibri" panose="020F0502020204030204" pitchFamily="34" charset="0"/>
              <a:ea typeface="Arial" panose="020B0604020202020204" pitchFamily="34" charset="0"/>
              <a:cs typeface="Calibri" panose="020F0502020204030204" pitchFamily="34" charset="0"/>
            </a:endParaRPr>
          </a:p>
          <a:p>
            <a:pPr marL="342900" lvl="0" indent="-342900">
              <a:lnSpc>
                <a:spcPct val="115000"/>
              </a:lnSpc>
              <a:buFont typeface="Arial" panose="020B0604020202020204" pitchFamily="34" charset="0"/>
              <a:buChar char="•"/>
            </a:pPr>
            <a:r>
              <a:rPr lang="en-IN" altLang="en-GB" sz="2400" dirty="0">
                <a:latin typeface="Calibri" panose="020F0502020204030204" pitchFamily="34" charset="0"/>
                <a:ea typeface="Arial" panose="020B0604020202020204" pitchFamily="34" charset="0"/>
                <a:cs typeface="Calibri" panose="020F0502020204030204" pitchFamily="34" charset="0"/>
              </a:rPr>
              <a:t>D</a:t>
            </a:r>
            <a:r>
              <a:rPr lang="en-GB" sz="2400" dirty="0">
                <a:latin typeface="Calibri" panose="020F0502020204030204" pitchFamily="34" charset="0"/>
                <a:ea typeface="Arial" panose="020B0604020202020204" pitchFamily="34" charset="0"/>
                <a:cs typeface="Calibri" panose="020F0502020204030204" pitchFamily="34" charset="0"/>
              </a:rPr>
              <a:t>emonstrate the capacity to effectively integrate multiple sources (primary and secondary, electronic and print) into the writing </a:t>
            </a:r>
            <a:endParaRPr lang="en-GB" sz="2400" dirty="0">
              <a:latin typeface="Calibri" panose="020F0502020204030204" pitchFamily="34" charset="0"/>
              <a:ea typeface="Arial" panose="020B0604020202020204" pitchFamily="34" charset="0"/>
              <a:cs typeface="Calibri" panose="020F0502020204030204" pitchFamily="34" charset="0"/>
            </a:endParaRPr>
          </a:p>
          <a:p>
            <a:pPr>
              <a:lnSpc>
                <a:spcPct val="115000"/>
              </a:lnSpc>
            </a:pPr>
            <a:r>
              <a:rPr lang="en-GB" sz="2400" b="1" dirty="0">
                <a:latin typeface="Calibri" panose="020F0502020204030204" pitchFamily="34" charset="0"/>
                <a:cs typeface="Calibri" panose="020F0502020204030204" pitchFamily="34" charset="0"/>
              </a:rPr>
              <a:t>SPECIFIC OBJECTIVES/ EXTENDED OBJECTIVES</a:t>
            </a:r>
            <a:endParaRPr lang="en-US" sz="2400" b="1" dirty="0">
              <a:latin typeface="Calibri" panose="020F0502020204030204" pitchFamily="34" charset="0"/>
              <a:cs typeface="Calibri" panose="020F0502020204030204" pitchFamily="34" charset="0"/>
            </a:endParaRPr>
          </a:p>
          <a:p>
            <a:pPr marL="342900" lvl="0" indent="-342900">
              <a:lnSpc>
                <a:spcPct val="115000"/>
              </a:lnSpc>
              <a:buFont typeface="Arial" panose="020B0604020202020204" pitchFamily="34" charset="0"/>
              <a:buChar char="•"/>
            </a:pPr>
            <a:r>
              <a:rPr lang="en-IN" altLang="en-US" sz="2400" dirty="0">
                <a:latin typeface="Calibri" panose="020F0502020204030204" pitchFamily="34" charset="0"/>
                <a:ea typeface="Arial" panose="020B0604020202020204" pitchFamily="34" charset="0"/>
                <a:cs typeface="Calibri" panose="020F0502020204030204" pitchFamily="34" charset="0"/>
              </a:rPr>
              <a:t>To develop writing skills in the context of writing a short story</a:t>
            </a:r>
            <a:endParaRPr lang="en-IN" altLang="en-US" sz="2400" dirty="0">
              <a:latin typeface="Calibri" panose="020F0502020204030204" pitchFamily="34" charset="0"/>
              <a:ea typeface="Arial" panose="020B0604020202020204" pitchFamily="34" charset="0"/>
              <a:cs typeface="Calibri" panose="020F0502020204030204" pitchFamily="34" charset="0"/>
            </a:endParaRPr>
          </a:p>
          <a:p>
            <a:pPr marL="342900" lvl="0" indent="-342900">
              <a:lnSpc>
                <a:spcPct val="115000"/>
              </a:lnSpc>
              <a:buFont typeface="Arial" panose="020B0604020202020204" pitchFamily="34" charset="0"/>
              <a:buChar char="•"/>
            </a:pPr>
            <a:r>
              <a:rPr lang="en-IN" altLang="en-US" sz="2400" dirty="0">
                <a:latin typeface="Calibri" panose="020F0502020204030204" pitchFamily="34" charset="0"/>
                <a:ea typeface="Arial" panose="020B0604020202020204" pitchFamily="34" charset="0"/>
                <a:cs typeface="Calibri" panose="020F0502020204030204" pitchFamily="34" charset="0"/>
              </a:rPr>
              <a:t>To develop the ability to identify and use narrative tenses when writing</a:t>
            </a:r>
            <a:endParaRPr lang="en-IN" altLang="en-US" sz="2400" dirty="0">
              <a:latin typeface="Calibri" panose="020F0502020204030204" pitchFamily="34" charset="0"/>
              <a:ea typeface="Arial" panose="020B0604020202020204" pitchFamily="34" charset="0"/>
              <a:cs typeface="Calibri" panose="020F0502020204030204" pitchFamily="34" charset="0"/>
            </a:endParaRPr>
          </a:p>
          <a:p>
            <a:pPr marL="342900" lvl="0" indent="-342900">
              <a:lnSpc>
                <a:spcPct val="115000"/>
              </a:lnSpc>
              <a:buFont typeface="Arial" panose="020B0604020202020204" pitchFamily="34" charset="0"/>
              <a:buChar char="•"/>
            </a:pPr>
            <a:r>
              <a:rPr lang="en-IN" altLang="en-US" sz="2400" dirty="0">
                <a:latin typeface="Calibri" panose="020F0502020204030204" pitchFamily="34" charset="0"/>
                <a:ea typeface="Arial" panose="020B0604020202020204" pitchFamily="34" charset="0"/>
                <a:cs typeface="Calibri" panose="020F0502020204030204" pitchFamily="34" charset="0"/>
              </a:rPr>
              <a:t>To develop the ability to construct plot and cast plot based characters</a:t>
            </a:r>
            <a:endParaRPr lang="en-IN" altLang="en-US" sz="2400" dirty="0">
              <a:latin typeface="Calibri" panose="020F0502020204030204" pitchFamily="34" charset="0"/>
              <a:ea typeface="Arial" panose="020B0604020202020204" pitchFamily="34" charset="0"/>
              <a:cs typeface="Calibri" panose="020F0502020204030204" pitchFamily="34" charset="0"/>
            </a:endParaRPr>
          </a:p>
          <a:p>
            <a:pPr lvl="0" indent="0">
              <a:lnSpc>
                <a:spcPct val="115000"/>
              </a:lnSpc>
              <a:buFont typeface="Arial" panose="020B0604020202020204" pitchFamily="34" charset="0"/>
              <a:buNone/>
            </a:pPr>
            <a:endParaRPr lang="en-IN" altLang="en-US" sz="2400" dirty="0">
              <a:latin typeface="Calibri" panose="020F0502020204030204" pitchFamily="34" charset="0"/>
              <a:ea typeface="Arial" panose="020B0604020202020204" pitchFamily="34" charset="0"/>
              <a:cs typeface="Calibri" panose="020F0502020204030204" pitchFamily="34" charset="0"/>
            </a:endParaRPr>
          </a:p>
        </p:txBody>
      </p:sp>
    </p:spTree>
  </p:cSld>
  <p:clrMapOvr>
    <a:masterClrMapping/>
  </p:clrMapOvr>
  <p:transition>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sz="2400" b="1">
                <a:solidFill>
                  <a:srgbClr val="FF0000"/>
                </a:solidFill>
              </a:rPr>
              <a:t>What is Story Writing?</a:t>
            </a:r>
            <a:endParaRPr lang="en-US" sz="2400" b="1">
              <a:solidFill>
                <a:srgbClr val="FF0000"/>
              </a:solidFill>
            </a:endParaRPr>
          </a:p>
        </p:txBody>
      </p:sp>
      <p:sp>
        <p:nvSpPr>
          <p:cNvPr id="3" name="Content Placeholder 2"/>
          <p:cNvSpPr>
            <a:spLocks noGrp="1"/>
          </p:cNvSpPr>
          <p:nvPr>
            <p:ph sz="half" idx="1"/>
          </p:nvPr>
        </p:nvSpPr>
        <p:spPr>
          <a:xfrm>
            <a:off x="838200" y="1825625"/>
            <a:ext cx="9679940" cy="4351655"/>
          </a:xfrm>
        </p:spPr>
        <p:txBody>
          <a:bodyPr/>
          <a:p>
            <a:pPr>
              <a:lnSpc>
                <a:spcPct val="150000"/>
              </a:lnSpc>
            </a:pPr>
            <a:r>
              <a:rPr lang="en-US"/>
              <a:t>Story Writing is a fictional writing method </a:t>
            </a:r>
            <a:endParaRPr lang="en-US"/>
          </a:p>
          <a:p>
            <a:pPr>
              <a:lnSpc>
                <a:spcPct val="150000"/>
              </a:lnSpc>
            </a:pPr>
            <a:r>
              <a:rPr lang="en-US"/>
              <a:t> covers five elements: Character </a:t>
            </a:r>
            <a:endParaRPr lang="en-US"/>
          </a:p>
          <a:p>
            <a:pPr marL="0" indent="0">
              <a:lnSpc>
                <a:spcPct val="150000"/>
              </a:lnSpc>
              <a:buNone/>
            </a:pPr>
            <a:r>
              <a:rPr lang="en-US"/>
              <a:t>(Crucially a Protagonist and Antagonist), Setting, Plot, Conflict, and Theme</a:t>
            </a:r>
            <a:r>
              <a:rPr lang="en-IN" altLang="en-US"/>
              <a:t>)</a:t>
            </a:r>
            <a:endParaRPr lang="en-IN" altLang="en-US"/>
          </a:p>
          <a:p>
            <a:pPr>
              <a:lnSpc>
                <a:spcPct val="150000"/>
              </a:lnSpc>
            </a:pPr>
            <a:endParaRPr lang="en-IN" altLang="en-US"/>
          </a:p>
        </p:txBody>
      </p:sp>
      <p:pic>
        <p:nvPicPr>
          <p:cNvPr id="77" name="Google Shape;77;p16"/>
          <p:cNvPicPr preferRelativeResize="0">
            <a:picLocks noChangeAspect="1"/>
          </p:cNvPicPr>
          <p:nvPr>
            <p:ph sz="half" idx="2"/>
          </p:nvPr>
        </p:nvPicPr>
        <p:blipFill rotWithShape="1">
          <a:blip r:embed="rId1"/>
          <a:srcRect/>
          <a:stretch>
            <a:fillRect/>
          </a:stretch>
        </p:blipFill>
        <p:spPr>
          <a:xfrm>
            <a:off x="10518140" y="5953125"/>
            <a:ext cx="1424305" cy="70739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IN" altLang="en-US" sz="2400" b="1">
                <a:solidFill>
                  <a:srgbClr val="FF0000"/>
                </a:solidFill>
              </a:rPr>
              <a:t>F</a:t>
            </a:r>
            <a:r>
              <a:rPr lang="en-US" sz="2400" b="1">
                <a:solidFill>
                  <a:srgbClr val="FF0000"/>
                </a:solidFill>
              </a:rPr>
              <a:t>eatures of a </a:t>
            </a:r>
            <a:r>
              <a:rPr lang="en-IN" altLang="en-US" sz="2400" b="1">
                <a:solidFill>
                  <a:srgbClr val="FF0000"/>
                </a:solidFill>
              </a:rPr>
              <a:t>G</a:t>
            </a:r>
            <a:r>
              <a:rPr lang="en-US" sz="2400" b="1">
                <a:solidFill>
                  <a:srgbClr val="FF0000"/>
                </a:solidFill>
              </a:rPr>
              <a:t>ood </a:t>
            </a:r>
            <a:r>
              <a:rPr lang="en-IN" altLang="en-US" sz="2400" b="1">
                <a:solidFill>
                  <a:srgbClr val="FF0000"/>
                </a:solidFill>
              </a:rPr>
              <a:t>S</a:t>
            </a:r>
            <a:r>
              <a:rPr lang="en-US" sz="2400" b="1">
                <a:solidFill>
                  <a:srgbClr val="FF0000"/>
                </a:solidFill>
              </a:rPr>
              <a:t>tory </a:t>
            </a:r>
            <a:endParaRPr lang="en-US" sz="2400" b="1">
              <a:solidFill>
                <a:srgbClr val="FF0000"/>
              </a:solidFill>
            </a:endParaRPr>
          </a:p>
        </p:txBody>
      </p:sp>
      <p:sp>
        <p:nvSpPr>
          <p:cNvPr id="3" name="Content Placeholder 2"/>
          <p:cNvSpPr>
            <a:spLocks noGrp="1"/>
          </p:cNvSpPr>
          <p:nvPr>
            <p:ph sz="half" idx="1"/>
          </p:nvPr>
        </p:nvSpPr>
        <p:spPr>
          <a:xfrm>
            <a:off x="838200" y="1825625"/>
            <a:ext cx="8863330" cy="4351655"/>
          </a:xfrm>
        </p:spPr>
        <p:txBody>
          <a:bodyPr/>
          <a:p>
            <a:r>
              <a:rPr lang="en-US" sz="2400" b="1"/>
              <a:t>Order</a:t>
            </a:r>
            <a:r>
              <a:rPr lang="en-US" sz="2400"/>
              <a:t>: The story should be narrated in a sequential order starting from the beginning when the characters are introduced, important events happen and then the conclusion which brings the ending.</a:t>
            </a:r>
            <a:endParaRPr lang="en-US" sz="2400"/>
          </a:p>
          <a:p>
            <a:r>
              <a:rPr lang="en-US" sz="2400" b="1"/>
              <a:t>Theme</a:t>
            </a:r>
            <a:r>
              <a:rPr lang="en-US" sz="2400"/>
              <a:t>: Every student must follow the theme provided in the starting lines of the story writing question and should avoid inserting or inventing newer story themes.</a:t>
            </a:r>
            <a:endParaRPr lang="en-US" sz="2400"/>
          </a:p>
          <a:p>
            <a:r>
              <a:rPr lang="en-US" sz="2400" b="1"/>
              <a:t>Concise and Short</a:t>
            </a:r>
            <a:r>
              <a:rPr lang="en-US" sz="2400"/>
              <a:t>: Adhere to the word limit provided for writing the story and weave an interesting narrative within the limit.</a:t>
            </a:r>
            <a:endParaRPr lang="en-US" sz="2400"/>
          </a:p>
          <a:p>
            <a:r>
              <a:rPr lang="en-US" sz="2400" b="1"/>
              <a:t>Key Elements</a:t>
            </a:r>
            <a:r>
              <a:rPr lang="en-US" sz="2400"/>
              <a:t>: Every story should have a beginning, major event and then conclusion.</a:t>
            </a:r>
            <a:endParaRPr lang="en-US" sz="2400"/>
          </a:p>
        </p:txBody>
      </p:sp>
      <p:pic>
        <p:nvPicPr>
          <p:cNvPr id="77" name="Google Shape;77;p16"/>
          <p:cNvPicPr preferRelativeResize="0">
            <a:picLocks noChangeAspect="1"/>
          </p:cNvPicPr>
          <p:nvPr>
            <p:ph sz="half" idx="2"/>
          </p:nvPr>
        </p:nvPicPr>
        <p:blipFill rotWithShape="1">
          <a:blip r:embed="rId1"/>
          <a:srcRect/>
          <a:stretch>
            <a:fillRect/>
          </a:stretch>
        </p:blipFill>
        <p:spPr>
          <a:xfrm>
            <a:off x="10562590" y="5922010"/>
            <a:ext cx="1273810" cy="63246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r>
              <a:rPr lang="en-US"/>
              <a:t>Plot of the story should be interesting but short </a:t>
            </a:r>
            <a:r>
              <a:rPr lang="en-IN" altLang="en-US"/>
              <a:t>.</a:t>
            </a:r>
            <a:r>
              <a:rPr lang="en-US"/>
              <a:t> It can include the following -</a:t>
            </a:r>
            <a:endParaRPr lang="en-US"/>
          </a:p>
        </p:txBody>
      </p:sp>
      <p:sp>
        <p:nvSpPr>
          <p:cNvPr id="3" name="Content Placeholder 2"/>
          <p:cNvSpPr>
            <a:spLocks noGrp="1"/>
          </p:cNvSpPr>
          <p:nvPr>
            <p:ph sz="half" idx="1"/>
          </p:nvPr>
        </p:nvSpPr>
        <p:spPr>
          <a:xfrm>
            <a:off x="838200" y="1825625"/>
            <a:ext cx="9677400" cy="4351655"/>
          </a:xfrm>
        </p:spPr>
        <p:txBody>
          <a:bodyPr>
            <a:noAutofit/>
          </a:bodyPr>
          <a:p>
            <a:pPr>
              <a:lnSpc>
                <a:spcPct val="70000"/>
              </a:lnSpc>
            </a:pPr>
            <a:r>
              <a:rPr lang="en-US" sz="2000"/>
              <a:t>What happens</a:t>
            </a:r>
            <a:endParaRPr lang="en-US" sz="2000"/>
          </a:p>
          <a:p>
            <a:pPr>
              <a:lnSpc>
                <a:spcPct val="70000"/>
              </a:lnSpc>
            </a:pPr>
            <a:r>
              <a:rPr lang="en-US" sz="2000"/>
              <a:t>Action</a:t>
            </a:r>
            <a:endParaRPr lang="en-US" sz="2000"/>
          </a:p>
          <a:p>
            <a:pPr>
              <a:lnSpc>
                <a:spcPct val="70000"/>
              </a:lnSpc>
            </a:pPr>
            <a:r>
              <a:rPr lang="en-US" sz="2000"/>
              <a:t>Flashback</a:t>
            </a:r>
            <a:endParaRPr lang="en-US" sz="2000"/>
          </a:p>
          <a:p>
            <a:pPr>
              <a:lnSpc>
                <a:spcPct val="70000"/>
              </a:lnSpc>
            </a:pPr>
            <a:r>
              <a:rPr lang="en-US" sz="2000"/>
              <a:t>Climax</a:t>
            </a:r>
            <a:endParaRPr lang="en-US" sz="2000"/>
          </a:p>
          <a:p>
            <a:pPr>
              <a:lnSpc>
                <a:spcPct val="70000"/>
              </a:lnSpc>
            </a:pPr>
            <a:r>
              <a:rPr lang="en-US" sz="2000"/>
              <a:t>Conflict</a:t>
            </a:r>
            <a:endParaRPr lang="en-US" sz="2000"/>
          </a:p>
          <a:p>
            <a:pPr>
              <a:lnSpc>
                <a:spcPct val="70000"/>
              </a:lnSpc>
            </a:pPr>
            <a:r>
              <a:rPr lang="en-US" sz="2000"/>
              <a:t>Resolving a conflict</a:t>
            </a:r>
            <a:endParaRPr lang="en-US" sz="2000"/>
          </a:p>
          <a:p>
            <a:pPr>
              <a:lnSpc>
                <a:spcPct val="70000"/>
              </a:lnSpc>
            </a:pPr>
            <a:r>
              <a:rPr lang="en-US" sz="2000"/>
              <a:t>Opposition between characters and their internal or external conditions</a:t>
            </a:r>
            <a:endParaRPr lang="en-US" sz="2000"/>
          </a:p>
          <a:p>
            <a:pPr>
              <a:lnSpc>
                <a:spcPct val="70000"/>
              </a:lnSpc>
            </a:pPr>
            <a:r>
              <a:rPr lang="en-US" sz="2000"/>
              <a:t>Balance b/w opposing forces of the conflict</a:t>
            </a:r>
            <a:endParaRPr lang="en-US" sz="2000"/>
          </a:p>
          <a:p>
            <a:pPr>
              <a:lnSpc>
                <a:spcPct val="70000"/>
              </a:lnSpc>
            </a:pPr>
            <a:r>
              <a:rPr lang="en-US" sz="2000"/>
              <a:t>Myste</a:t>
            </a:r>
            <a:r>
              <a:rPr lang="en-IN" altLang="en-US" sz="2000"/>
              <a:t>ry</a:t>
            </a:r>
            <a:endParaRPr lang="en-US" sz="2000"/>
          </a:p>
          <a:p>
            <a:pPr>
              <a:lnSpc>
                <a:spcPct val="70000"/>
              </a:lnSpc>
            </a:pPr>
            <a:r>
              <a:rPr lang="en-US" sz="2000"/>
              <a:t>Surprise</a:t>
            </a:r>
            <a:endParaRPr lang="en-US" sz="2000"/>
          </a:p>
          <a:p>
            <a:pPr>
              <a:lnSpc>
                <a:spcPct val="70000"/>
              </a:lnSpc>
            </a:pPr>
            <a:r>
              <a:rPr lang="en-US" sz="2000"/>
              <a:t>Empathy</a:t>
            </a:r>
            <a:endParaRPr lang="en-US" sz="2000"/>
          </a:p>
          <a:p>
            <a:pPr>
              <a:lnSpc>
                <a:spcPct val="70000"/>
              </a:lnSpc>
            </a:pPr>
            <a:r>
              <a:rPr lang="en-US" sz="2000"/>
              <a:t>Crisis or climax</a:t>
            </a:r>
            <a:endParaRPr lang="en-US" sz="2000"/>
          </a:p>
          <a:p>
            <a:pPr>
              <a:lnSpc>
                <a:spcPct val="70000"/>
              </a:lnSpc>
            </a:pPr>
            <a:r>
              <a:rPr lang="en-US" sz="2000"/>
              <a:t>Turning point of the story</a:t>
            </a:r>
            <a:endParaRPr lang="en-US" sz="2000"/>
          </a:p>
          <a:p>
            <a:pPr>
              <a:lnSpc>
                <a:spcPct val="70000"/>
              </a:lnSpc>
            </a:pPr>
            <a:r>
              <a:rPr lang="en-US" sz="2000"/>
              <a:t>Resolution or solution to the conflict</a:t>
            </a:r>
            <a:endParaRPr lang="en-US" sz="2000"/>
          </a:p>
        </p:txBody>
      </p:sp>
      <p:pic>
        <p:nvPicPr>
          <p:cNvPr id="77" name="Google Shape;77;p16"/>
          <p:cNvPicPr preferRelativeResize="0">
            <a:picLocks noChangeAspect="1"/>
          </p:cNvPicPr>
          <p:nvPr>
            <p:ph sz="half" idx="2"/>
          </p:nvPr>
        </p:nvPicPr>
        <p:blipFill rotWithShape="1">
          <a:blip r:embed="rId1"/>
          <a:srcRect/>
          <a:stretch>
            <a:fillRect/>
          </a:stretch>
        </p:blipFill>
        <p:spPr>
          <a:xfrm>
            <a:off x="10395585" y="5899785"/>
            <a:ext cx="1350010" cy="6699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a:bodyPr>
          <a:p>
            <a:r>
              <a:rPr lang="en-IN" altLang="en-US" sz="2220" b="1">
                <a:solidFill>
                  <a:srgbClr val="FF0000"/>
                </a:solidFill>
              </a:rPr>
              <a:t>Question- Write a short story in 200 – 250 words, with the help of the cues given below. Give a suitable title to the story.</a:t>
            </a:r>
            <a:endParaRPr lang="en-IN" altLang="en-US" sz="2220" b="1">
              <a:solidFill>
                <a:srgbClr val="FF0000"/>
              </a:solidFill>
            </a:endParaRPr>
          </a:p>
        </p:txBody>
      </p:sp>
      <p:sp>
        <p:nvSpPr>
          <p:cNvPr id="3" name="Content Placeholder 2"/>
          <p:cNvSpPr>
            <a:spLocks noGrp="1"/>
          </p:cNvSpPr>
          <p:nvPr>
            <p:ph sz="half" idx="1"/>
          </p:nvPr>
        </p:nvSpPr>
        <p:spPr>
          <a:xfrm>
            <a:off x="838200" y="1825625"/>
            <a:ext cx="8726805" cy="4351655"/>
          </a:xfrm>
        </p:spPr>
        <p:txBody>
          <a:bodyPr/>
          <a:p>
            <a:pPr marL="0" indent="0">
              <a:buNone/>
            </a:pPr>
            <a:r>
              <a:rPr lang="en-IN" altLang="en-US"/>
              <a:t>Hints-</a:t>
            </a:r>
            <a:endParaRPr lang="en-IN" altLang="en-US"/>
          </a:p>
          <a:p>
            <a:pPr marL="0" indent="0">
              <a:buNone/>
            </a:pPr>
            <a:r>
              <a:rPr lang="en-IN" altLang="en-US"/>
              <a:t>It was Mohini’s first day at the new school. She was feeling very nervous. She stood in a corner and watched the students who were laughing and talking excitedly. When she saw four senior students advancing towards her, she ... … …</a:t>
            </a:r>
            <a:endParaRPr lang="en-IN" altLang="en-US"/>
          </a:p>
        </p:txBody>
      </p:sp>
      <p:pic>
        <p:nvPicPr>
          <p:cNvPr id="77" name="Google Shape;77;p16"/>
          <p:cNvPicPr preferRelativeResize="0">
            <a:picLocks noChangeAspect="1"/>
          </p:cNvPicPr>
          <p:nvPr>
            <p:ph sz="half" idx="2"/>
          </p:nvPr>
        </p:nvPicPr>
        <p:blipFill rotWithShape="1">
          <a:blip r:embed="rId1"/>
          <a:srcRect/>
          <a:stretch>
            <a:fillRect/>
          </a:stretch>
        </p:blipFill>
        <p:spPr>
          <a:xfrm>
            <a:off x="10608310" y="5944235"/>
            <a:ext cx="1258570" cy="62484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a:bodyPr>
          <a:p>
            <a:r>
              <a:rPr lang="en-IN" altLang="en-US" sz="2800" b="1">
                <a:solidFill>
                  <a:srgbClr val="FF0000"/>
                </a:solidFill>
                <a:sym typeface="+mn-ea"/>
              </a:rPr>
              <a:t>			</a:t>
            </a:r>
            <a:r>
              <a:rPr lang="en-US" sz="2800" b="1">
                <a:solidFill>
                  <a:srgbClr val="FF0000"/>
                </a:solidFill>
                <a:sym typeface="+mn-ea"/>
              </a:rPr>
              <a:t>Things are Not Always What They Seem</a:t>
            </a:r>
            <a:br>
              <a:rPr lang="en-US" sz="2800" b="1">
                <a:solidFill>
                  <a:srgbClr val="FF0000"/>
                </a:solidFill>
              </a:rPr>
            </a:br>
            <a:endParaRPr lang="en-US" sz="2800" b="1">
              <a:solidFill>
                <a:srgbClr val="FF0000"/>
              </a:solidFill>
            </a:endParaRPr>
          </a:p>
        </p:txBody>
      </p:sp>
      <p:sp>
        <p:nvSpPr>
          <p:cNvPr id="3" name="Content Placeholder 2"/>
          <p:cNvSpPr>
            <a:spLocks noGrp="1"/>
          </p:cNvSpPr>
          <p:nvPr>
            <p:ph sz="half" idx="1"/>
          </p:nvPr>
        </p:nvSpPr>
        <p:spPr>
          <a:xfrm>
            <a:off x="838200" y="1494790"/>
            <a:ext cx="9994900" cy="4682490"/>
          </a:xfrm>
        </p:spPr>
        <p:txBody>
          <a:bodyPr>
            <a:normAutofit fontScale="80000"/>
          </a:bodyPr>
          <a:p>
            <a:pPr marL="0" indent="0">
              <a:buNone/>
            </a:pPr>
            <a:endParaRPr lang="en-US"/>
          </a:p>
          <a:p>
            <a:pPr marL="0" indent="0">
              <a:buNone/>
            </a:pPr>
            <a:r>
              <a:rPr lang="en-US"/>
              <a:t>It was Mohini’s first day at the new school. She was feeling very nervous. She stood in a corner and watched the students who were laughing and talking excitedly. When she saw four senior students advancing towards her, she got terrified and started going towards her classroom hurriedly. The four students caught up with her speed and cornered her. Drops of sweat rolled down her face as she muttered in a trembling voice, “Leave me alone”. They started coming nearer as they sensed her fear. Two tall boys and two girls of medium height looked at her and gave her spine-chilling terror. Before Mohini could shout, one of the girls covered her mouth and they all started laughing. Mohini was left astonished. To make things clear, one of the boys told her that they had been assigned to guide her through the school and assist her to make her feel comfortable. They were coming nearer to introduce themselves and thought of playing a small prank when Mohini started running away from them. Mohini breathed a sigh of relief and conveyed that she thought she was about to get bullied.</a:t>
            </a:r>
            <a:endParaRPr lang="en-US"/>
          </a:p>
        </p:txBody>
      </p:sp>
      <p:pic>
        <p:nvPicPr>
          <p:cNvPr id="77" name="Google Shape;77;p16"/>
          <p:cNvPicPr preferRelativeResize="0">
            <a:picLocks noChangeAspect="1"/>
          </p:cNvPicPr>
          <p:nvPr>
            <p:ph sz="half" idx="2"/>
          </p:nvPr>
        </p:nvPicPr>
        <p:blipFill rotWithShape="1">
          <a:blip r:embed="rId1"/>
          <a:srcRect/>
          <a:stretch>
            <a:fillRect/>
          </a:stretch>
        </p:blipFill>
        <p:spPr>
          <a:xfrm>
            <a:off x="10531475" y="5996940"/>
            <a:ext cx="1334770" cy="662940"/>
          </a:xfrm>
          <a:prstGeom prst="rect">
            <a:avLst/>
          </a:prstGeom>
          <a:noFill/>
          <a:ln>
            <a:noFill/>
          </a:ln>
        </p:spPr>
      </p:pic>
      <p:graphicFrame>
        <p:nvGraphicFramePr>
          <p:cNvPr id="4" name="Table 3"/>
          <p:cNvGraphicFramePr/>
          <p:nvPr/>
        </p:nvGraphicFramePr>
        <p:xfrm>
          <a:off x="2967355" y="6177280"/>
          <a:ext cx="6257290" cy="589915"/>
        </p:xfrm>
        <a:graphic>
          <a:graphicData uri="http://schemas.openxmlformats.org/drawingml/2006/table">
            <a:tbl>
              <a:tblPr firstRow="1" bandRow="1">
                <a:tableStyleId>{5C22544A-7EE6-4342-B048-85BDC9FD1C3A}</a:tableStyleId>
              </a:tblPr>
              <a:tblGrid>
                <a:gridCol w="6257290"/>
              </a:tblGrid>
              <a:tr h="589915">
                <a:tc>
                  <a:txBody>
                    <a:bodyPr/>
                    <a:p>
                      <a:pPr indent="0">
                        <a:buNone/>
                      </a:pPr>
                      <a:r>
                        <a:rPr lang="en-IN" altLang="en-US" sz="2800" b="0">
                          <a:solidFill>
                            <a:srgbClr val="000000"/>
                          </a:solidFill>
                          <a:latin typeface="Calibri" panose="020F0502020204030204" pitchFamily="34" charset="0"/>
                          <a:cs typeface="Calibri" panose="020F0502020204030204" pitchFamily="34" charset="0"/>
                        </a:rPr>
                        <a:t>HW-</a:t>
                      </a:r>
                      <a:r>
                        <a:rPr lang="en-US" sz="2800" b="0">
                          <a:solidFill>
                            <a:srgbClr val="000000"/>
                          </a:solidFill>
                          <a:latin typeface="Calibri" panose="020F0502020204030204" pitchFamily="34" charset="0"/>
                          <a:cs typeface="Calibri" panose="020F0502020204030204" pitchFamily="34" charset="0"/>
                        </a:rPr>
                        <a:t>Worksheet 22, Question 1, Page 122</a:t>
                      </a:r>
                      <a:endParaRPr lang="en-US" sz="2800" b="0">
                        <a:solidFill>
                          <a:srgbClr val="000000"/>
                        </a:solidFill>
                        <a:latin typeface="Calibri" panose="020F0502020204030204" pitchFamily="34" charset="0"/>
                        <a:cs typeface="Calibri" panose="020F0502020204030204" pitchFamily="34" charset="0"/>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1"/>
          <a:srcRect/>
          <a:stretch>
            <a:fillRect/>
          </a:stretch>
        </p:blipFill>
        <p:spPr>
          <a:xfrm>
            <a:off x="10383433" y="5838500"/>
            <a:ext cx="1643368" cy="815833"/>
          </a:xfrm>
          <a:prstGeom prst="rect">
            <a:avLst/>
          </a:prstGeom>
          <a:noFill/>
          <a:ln>
            <a:noFill/>
          </a:ln>
        </p:spPr>
      </p:pic>
      <p:sp>
        <p:nvSpPr>
          <p:cNvPr id="78" name="Google Shape;78;p16"/>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5335" b="1" i="0" u="none" strike="noStrike" cap="none">
                <a:solidFill>
                  <a:srgbClr val="000000"/>
                </a:solidFill>
                <a:latin typeface="Arial" panose="020B0604020202020204"/>
                <a:ea typeface="Arial" panose="020B0604020202020204"/>
                <a:cs typeface="Arial" panose="020B0604020202020204"/>
                <a:sym typeface="Arial" panose="020B0604020202020204"/>
              </a:rPr>
              <a:t>THANKING YOU</a:t>
            </a:r>
            <a:endParaRPr sz="5335" b="1" i="0" u="none" strike="noStrike" cap="none">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5335" b="1" i="0" u="none" strike="noStrike" cap="none">
                <a:solidFill>
                  <a:srgbClr val="FF0000"/>
                </a:solidFill>
                <a:latin typeface="Arial" panose="020B0604020202020204"/>
                <a:ea typeface="Arial" panose="020B0604020202020204"/>
                <a:cs typeface="Arial" panose="020B0604020202020204"/>
                <a:sym typeface="Arial" panose="020B0604020202020204"/>
              </a:rPr>
              <a:t>ODM EDUCATIONAL GROUP</a:t>
            </a:r>
            <a:endParaRPr sz="5335" b="1" i="0" u="none" strike="noStrike" cap="none">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865"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3360</Words>
  <Application>WPS Presentation</Application>
  <PresentationFormat>Widescreen</PresentationFormat>
  <Paragraphs>66</Paragraphs>
  <Slides>8</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8</vt:i4>
      </vt:variant>
    </vt:vector>
  </HeadingPairs>
  <TitlesOfParts>
    <vt:vector size="18" baseType="lpstr">
      <vt:lpstr>Arial</vt:lpstr>
      <vt:lpstr>SimSun</vt:lpstr>
      <vt:lpstr>Wingdings</vt:lpstr>
      <vt:lpstr>Arial</vt:lpstr>
      <vt:lpstr>Calibri</vt:lpstr>
      <vt:lpstr>Calibri</vt:lpstr>
      <vt:lpstr>Microsoft YaHei</vt:lpstr>
      <vt:lpstr>Arial Unicode MS</vt:lpstr>
      <vt:lpstr>Calibri Light</vt:lpstr>
      <vt:lpstr>Office Theme</vt:lpstr>
      <vt:lpstr>PowerPoint 演示文稿</vt:lpstr>
      <vt:lpstr>PowerPoint 演示文稿</vt:lpstr>
      <vt:lpstr>What is Story Writing?</vt:lpstr>
      <vt:lpstr>Features of a Good Story </vt:lpstr>
      <vt:lpstr>Plot of the story should be interesting but short . It can include the following -</vt:lpstr>
      <vt:lpstr>Question- Write a short story in 200 – 250 words, with the help of the cues given below. Give a suitable title to the story.</vt:lpstr>
      <vt:lpstr>			Things are Not Always What They Seem </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Ankit Mishra</cp:lastModifiedBy>
  <cp:revision>11</cp:revision>
  <dcterms:created xsi:type="dcterms:W3CDTF">2021-07-18T17:04:00Z</dcterms:created>
  <dcterms:modified xsi:type="dcterms:W3CDTF">2021-07-31T15:21:55Z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1033-11.2.0.10223</vt:lpwstr>
  </property>
</Properties>
</file>