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57" r:id="rId3"/>
    <p:sldId id="258" r:id="rId4"/>
    <p:sldId id="267" r:id="rId5"/>
    <p:sldId id="259" r:id="rId6"/>
    <p:sldId id="266" r:id="rId7"/>
    <p:sldId id="268" r:id="rId8"/>
    <p:sldId id="262" r:id="rId9"/>
  </p:sldIdLst>
  <p:sldSz cx="9144000" cy="6858000" type="screen4x3"/>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6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156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6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6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8F9343-5039-48C4-A082-812052B81CCF}" type="datetimeFigureOut">
              <a:rPr lang="en-US" smtClean="0"/>
              <a:pPr/>
              <a:t>1/15/2022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A5F213-E457-49F0-8683-F33AA72D0C5C}" type="slidenum">
              <a:rPr lang="en-US" smtClean="0"/>
              <a:pPr/>
              <a:t>‹#›</a:t>
            </a:fld>
            <a:endParaRPr lang="en-US"/>
          </a:p>
        </p:txBody>
      </p:sp>
    </p:spTree>
    <p:extLst>
      <p:ext uri="{BB962C8B-B14F-4D97-AF65-F5344CB8AC3E}">
        <p14:creationId xmlns:p14="http://schemas.microsoft.com/office/powerpoint/2010/main" val="1359620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87624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176995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488558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33417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36853"/>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4762" y="0"/>
            <a:ext cx="1578401" cy="1044767"/>
          </a:xfrm>
          <a:prstGeom prst="rect">
            <a:avLst/>
          </a:prstGeom>
          <a:noFill/>
          <a:ln>
            <a:noFill/>
          </a:ln>
        </p:spPr>
      </p:pic>
      <p:sp>
        <p:nvSpPr>
          <p:cNvPr id="56" name="Google Shape;56;p1"/>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0" y="2157422"/>
            <a:ext cx="9144000" cy="2514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SESSION :9</a:t>
            </a:r>
            <a:endParaRPr sz="2400"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CLASS : I</a:t>
            </a:r>
            <a:endParaRPr sz="2400" b="1"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SUBJECT : COMPUTER</a:t>
            </a:r>
          </a:p>
          <a:p>
            <a:pPr marL="0" marR="0" lvl="0" indent="0" algn="l" rtl="0">
              <a:lnSpc>
                <a:spcPct val="100000"/>
              </a:lnSpc>
              <a:spcBef>
                <a:spcPts val="0"/>
              </a:spcBef>
              <a:spcAft>
                <a:spcPts val="0"/>
              </a:spcAft>
              <a:buClr>
                <a:srgbClr val="000000"/>
              </a:buClr>
              <a:buSzPts val="1400"/>
              <a:buFont typeface="Arial"/>
              <a:buNone/>
            </a:pPr>
            <a:r>
              <a:rPr lang="en" sz="2400" b="1" dirty="0">
                <a:latin typeface="Calibri" pitchFamily="34" charset="0"/>
                <a:cs typeface="Calibri" pitchFamily="34" charset="0"/>
              </a:rPr>
              <a:t>C</a:t>
            </a:r>
            <a:r>
              <a:rPr lang="en" sz="2400" b="1" i="0" u="none" strike="noStrike" cap="none" dirty="0">
                <a:solidFill>
                  <a:srgbClr val="000000"/>
                </a:solidFill>
                <a:latin typeface="Calibri" pitchFamily="34" charset="0"/>
                <a:cs typeface="Calibri" pitchFamily="34" charset="0"/>
                <a:sym typeface="Arial"/>
              </a:rPr>
              <a:t>HAPTER NUMBER:6</a:t>
            </a:r>
            <a:endParaRPr sz="2400" b="1" i="0" u="none" strike="noStrike" cap="none" dirty="0">
              <a:solidFill>
                <a:srgbClr val="000000"/>
              </a:solidFill>
              <a:latin typeface="Calibri" pitchFamily="34" charset="0"/>
              <a:cs typeface="Calibri" pitchFamily="34" charset="0"/>
              <a:sym typeface="Arial"/>
            </a:endParaRPr>
          </a:p>
          <a:p>
            <a:pPr lvl="0">
              <a:buSzPts val="1400"/>
            </a:pPr>
            <a:r>
              <a:rPr lang="en" sz="2400" b="1" i="0" u="none" strike="noStrike" cap="none" dirty="0">
                <a:solidFill>
                  <a:srgbClr val="000000"/>
                </a:solidFill>
                <a:latin typeface="Calibri" pitchFamily="34" charset="0"/>
                <a:cs typeface="Calibri" pitchFamily="34" charset="0"/>
                <a:sym typeface="Arial"/>
              </a:rPr>
              <a:t>CHAPTER NAME :USING MOUSE</a:t>
            </a:r>
            <a:endParaRPr sz="2400" dirty="0">
              <a:latin typeface="Calibri" pitchFamily="34" charset="0"/>
              <a:cs typeface="Calibri" pitchFamily="34" charset="0"/>
            </a:endParaRPr>
          </a:p>
          <a:p>
            <a:r>
              <a:rPr lang="en" sz="2400" b="1" i="0" u="none" strike="noStrike" cap="none" dirty="0">
                <a:solidFill>
                  <a:srgbClr val="000000"/>
                </a:solidFill>
                <a:latin typeface="Calibri" pitchFamily="34" charset="0"/>
                <a:cs typeface="Calibri" pitchFamily="34" charset="0"/>
                <a:sym typeface="Arial"/>
              </a:rPr>
              <a:t>SUBTOPIC </a:t>
            </a:r>
            <a:r>
              <a:rPr lang="en" sz="2400" b="1" dirty="0">
                <a:solidFill>
                  <a:srgbClr val="000000"/>
                </a:solidFill>
                <a:latin typeface="Calibri" pitchFamily="34" charset="0"/>
                <a:cs typeface="Calibri" pitchFamily="34" charset="0"/>
                <a:sym typeface="Arial"/>
              </a:rPr>
              <a:t>:</a:t>
            </a:r>
            <a:r>
              <a:rPr lang="en-US" sz="2400" b="1" dirty="0">
                <a:solidFill>
                  <a:srgbClr val="000000"/>
                </a:solidFill>
                <a:latin typeface="Calibri" pitchFamily="34" charset="0"/>
                <a:cs typeface="Calibri" pitchFamily="34" charset="0"/>
                <a:sym typeface="Arial"/>
              </a:rPr>
              <a:t>REVISION</a:t>
            </a:r>
            <a:endParaRPr lang="en-US" sz="2400" b="1" i="0" u="none" strike="noStrike" cap="none" dirty="0">
              <a:solidFill>
                <a:srgbClr val="000000"/>
              </a:solidFill>
              <a:latin typeface="Calibri" pitchFamily="34" charset="0"/>
              <a:cs typeface="Calibri" pitchFamily="34" charset="0"/>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14288"/>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OBJECTIVE: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lvl="0">
              <a:buSzPts val="1400"/>
            </a:pPr>
            <a:r>
              <a:rPr lang="en-US" sz="2400" dirty="0">
                <a:latin typeface="Calibri" pitchFamily="34" charset="0"/>
                <a:cs typeface="Calibri" pitchFamily="34" charset="0"/>
              </a:rPr>
              <a:t>To enable learners to revise on mouse activity.</a:t>
            </a:r>
            <a:endParaRPr lang="en-US" sz="2400" dirty="0">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82" y="0"/>
            <a:ext cx="9148763" cy="6858000"/>
          </a:xfrm>
        </p:spPr>
        <p:txBody>
          <a:bodyPr>
            <a:normAutofit/>
          </a:bodyPr>
          <a:lstStyle/>
          <a:p>
            <a:pPr marL="0" indent="0">
              <a:lnSpc>
                <a:spcPct val="200000"/>
              </a:lnSpc>
              <a:buNone/>
            </a:pPr>
            <a:r>
              <a:rPr lang="en-IN" b="1" dirty="0">
                <a:solidFill>
                  <a:srgbClr val="FF0000"/>
                </a:solidFill>
              </a:rPr>
              <a:t>GIVE ONE WORD ANSWER:</a:t>
            </a:r>
          </a:p>
          <a:p>
            <a:pPr marL="514350" indent="-514350">
              <a:lnSpc>
                <a:spcPct val="200000"/>
              </a:lnSpc>
              <a:buAutoNum type="arabicPeriod"/>
            </a:pPr>
            <a:r>
              <a:rPr lang="en-IN" b="1" dirty="0"/>
              <a:t>Which finger must be placed on left mouse button?</a:t>
            </a:r>
          </a:p>
          <a:p>
            <a:pPr marL="514350" indent="-514350">
              <a:lnSpc>
                <a:spcPct val="200000"/>
              </a:lnSpc>
              <a:buAutoNum type="arabicPeriod"/>
            </a:pPr>
            <a:r>
              <a:rPr lang="en-IN" b="1" dirty="0"/>
              <a:t>Where do we fix the wire of a mouse?</a:t>
            </a:r>
          </a:p>
          <a:p>
            <a:pPr marL="514350" indent="-514350">
              <a:lnSpc>
                <a:spcPct val="200000"/>
              </a:lnSpc>
              <a:buAutoNum type="arabicPeriod"/>
            </a:pPr>
            <a:r>
              <a:rPr lang="en-IN" b="1" dirty="0"/>
              <a:t>What is the small arrow moving on monitor called?</a:t>
            </a:r>
          </a:p>
          <a:p>
            <a:pPr marL="0" indent="0">
              <a:lnSpc>
                <a:spcPct val="200000"/>
              </a:lnSpc>
              <a:buNone/>
            </a:pPr>
            <a:endParaRPr lang="en-IN" b="1" dirty="0"/>
          </a:p>
          <a:p>
            <a:pPr marL="0" indent="0">
              <a:lnSpc>
                <a:spcPct val="200000"/>
              </a:lnSpc>
              <a:buNone/>
            </a:pPr>
            <a:endParaRPr lang="en-IN" b="1" dirty="0">
              <a:solidFill>
                <a:srgbClr val="FF0000"/>
              </a:solidFill>
            </a:endParaRPr>
          </a:p>
          <a:p>
            <a:pPr marL="0" indent="0">
              <a:buNone/>
            </a:pPr>
            <a:endParaRPr lang="en-IN" b="1" dirty="0">
              <a:solidFill>
                <a:srgbClr val="FF0000"/>
              </a:solidFill>
            </a:endParaRPr>
          </a:p>
        </p:txBody>
      </p:sp>
      <p:pic>
        <p:nvPicPr>
          <p:cNvPr id="6"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
        <p:nvSpPr>
          <p:cNvPr id="2" name="TextBox 1">
            <a:extLst>
              <a:ext uri="{FF2B5EF4-FFF2-40B4-BE49-F238E27FC236}">
                <a16:creationId xmlns:a16="http://schemas.microsoft.com/office/drawing/2014/main" id="{641720F8-2760-4954-8B5C-4C56720A57E1}"/>
              </a:ext>
            </a:extLst>
          </p:cNvPr>
          <p:cNvSpPr txBox="1"/>
          <p:nvPr/>
        </p:nvSpPr>
        <p:spPr>
          <a:xfrm>
            <a:off x="7231269" y="3598940"/>
            <a:ext cx="1612928" cy="461665"/>
          </a:xfrm>
          <a:prstGeom prst="rect">
            <a:avLst/>
          </a:prstGeom>
          <a:noFill/>
        </p:spPr>
        <p:txBody>
          <a:bodyPr wrap="square" rtlCol="0">
            <a:spAutoFit/>
          </a:bodyPr>
          <a:lstStyle/>
          <a:p>
            <a:r>
              <a:rPr lang="en-IN" sz="2400" b="1" dirty="0">
                <a:solidFill>
                  <a:srgbClr val="C00000"/>
                </a:solidFill>
              </a:rPr>
              <a:t>CPU</a:t>
            </a:r>
          </a:p>
        </p:txBody>
      </p:sp>
      <p:sp>
        <p:nvSpPr>
          <p:cNvPr id="5" name="TextBox 4">
            <a:extLst>
              <a:ext uri="{FF2B5EF4-FFF2-40B4-BE49-F238E27FC236}">
                <a16:creationId xmlns:a16="http://schemas.microsoft.com/office/drawing/2014/main" id="{7DB58D4B-4BA7-4D11-B578-24B9EC22CD65}"/>
              </a:ext>
            </a:extLst>
          </p:cNvPr>
          <p:cNvSpPr txBox="1"/>
          <p:nvPr/>
        </p:nvSpPr>
        <p:spPr>
          <a:xfrm>
            <a:off x="2496877" y="2498361"/>
            <a:ext cx="2308486" cy="461665"/>
          </a:xfrm>
          <a:prstGeom prst="rect">
            <a:avLst/>
          </a:prstGeom>
          <a:noFill/>
        </p:spPr>
        <p:txBody>
          <a:bodyPr wrap="square" rtlCol="0">
            <a:spAutoFit/>
          </a:bodyPr>
          <a:lstStyle/>
          <a:p>
            <a:r>
              <a:rPr lang="en-IN" sz="2400" b="1" dirty="0">
                <a:solidFill>
                  <a:srgbClr val="C00000"/>
                </a:solidFill>
              </a:rPr>
              <a:t>INDEX FINGER</a:t>
            </a:r>
          </a:p>
        </p:txBody>
      </p:sp>
      <p:sp>
        <p:nvSpPr>
          <p:cNvPr id="7" name="TextBox 6">
            <a:extLst>
              <a:ext uri="{FF2B5EF4-FFF2-40B4-BE49-F238E27FC236}">
                <a16:creationId xmlns:a16="http://schemas.microsoft.com/office/drawing/2014/main" id="{1FCD3198-0770-4E71-8F55-EBC9263DF781}"/>
              </a:ext>
            </a:extLst>
          </p:cNvPr>
          <p:cNvSpPr txBox="1"/>
          <p:nvPr/>
        </p:nvSpPr>
        <p:spPr>
          <a:xfrm>
            <a:off x="2344477" y="5583836"/>
            <a:ext cx="2308486" cy="461665"/>
          </a:xfrm>
          <a:prstGeom prst="rect">
            <a:avLst/>
          </a:prstGeom>
          <a:noFill/>
        </p:spPr>
        <p:txBody>
          <a:bodyPr wrap="square" rtlCol="0">
            <a:spAutoFit/>
          </a:bodyPr>
          <a:lstStyle/>
          <a:p>
            <a:r>
              <a:rPr lang="en-IN" sz="2400" b="1" dirty="0">
                <a:solidFill>
                  <a:srgbClr val="C00000"/>
                </a:solidFill>
              </a:rPr>
              <a:t>CURSOR</a:t>
            </a:r>
          </a:p>
        </p:txBody>
      </p:sp>
    </p:spTree>
    <p:extLst>
      <p:ext uri="{BB962C8B-B14F-4D97-AF65-F5344CB8AC3E}">
        <p14:creationId xmlns:p14="http://schemas.microsoft.com/office/powerpoint/2010/main" val="3461299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82" y="0"/>
            <a:ext cx="9148763" cy="6858000"/>
          </a:xfrm>
        </p:spPr>
        <p:txBody>
          <a:bodyPr>
            <a:normAutofit/>
          </a:bodyPr>
          <a:lstStyle/>
          <a:p>
            <a:pPr marL="0" indent="0">
              <a:lnSpc>
                <a:spcPct val="200000"/>
              </a:lnSpc>
              <a:buNone/>
            </a:pPr>
            <a:r>
              <a:rPr lang="en-IN" b="1" dirty="0">
                <a:solidFill>
                  <a:srgbClr val="FF0000"/>
                </a:solidFill>
              </a:rPr>
              <a:t>GIVE ONE WORD ANSWER:</a:t>
            </a:r>
          </a:p>
          <a:p>
            <a:pPr marL="514350" indent="-514350">
              <a:lnSpc>
                <a:spcPct val="200000"/>
              </a:lnSpc>
              <a:buAutoNum type="arabicPeriod"/>
            </a:pPr>
            <a:r>
              <a:rPr lang="en-IN" b="1" dirty="0"/>
              <a:t>Which finger must be placed on right mouse button?</a:t>
            </a:r>
          </a:p>
          <a:p>
            <a:pPr marL="514350" indent="-514350">
              <a:lnSpc>
                <a:spcPct val="200000"/>
              </a:lnSpc>
              <a:buAutoNum type="arabicPeriod"/>
            </a:pPr>
            <a:r>
              <a:rPr lang="en-IN" b="1" dirty="0"/>
              <a:t>Pressing which mouse button once will display a list of commands?</a:t>
            </a:r>
          </a:p>
          <a:p>
            <a:pPr marL="514350" indent="-514350">
              <a:lnSpc>
                <a:spcPct val="200000"/>
              </a:lnSpc>
              <a:buAutoNum type="arabicPeriod"/>
            </a:pPr>
            <a:r>
              <a:rPr lang="en-IN" b="1" dirty="0"/>
              <a:t>Where is the mouse kept?</a:t>
            </a:r>
          </a:p>
          <a:p>
            <a:pPr marL="0" indent="0">
              <a:lnSpc>
                <a:spcPct val="200000"/>
              </a:lnSpc>
              <a:buNone/>
            </a:pPr>
            <a:endParaRPr lang="en-IN" b="1" dirty="0"/>
          </a:p>
          <a:p>
            <a:pPr marL="0" indent="0">
              <a:lnSpc>
                <a:spcPct val="200000"/>
              </a:lnSpc>
              <a:buNone/>
            </a:pPr>
            <a:endParaRPr lang="en-IN" b="1" dirty="0">
              <a:solidFill>
                <a:srgbClr val="FF0000"/>
              </a:solidFill>
            </a:endParaRPr>
          </a:p>
          <a:p>
            <a:pPr marL="0" indent="0">
              <a:buNone/>
            </a:pPr>
            <a:endParaRPr lang="en-IN" b="1" dirty="0">
              <a:solidFill>
                <a:srgbClr val="FF0000"/>
              </a:solidFill>
            </a:endParaRPr>
          </a:p>
        </p:txBody>
      </p:sp>
      <p:pic>
        <p:nvPicPr>
          <p:cNvPr id="6"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
        <p:nvSpPr>
          <p:cNvPr id="2" name="TextBox 1">
            <a:extLst>
              <a:ext uri="{FF2B5EF4-FFF2-40B4-BE49-F238E27FC236}">
                <a16:creationId xmlns:a16="http://schemas.microsoft.com/office/drawing/2014/main" id="{641720F8-2760-4954-8B5C-4C56720A57E1}"/>
              </a:ext>
            </a:extLst>
          </p:cNvPr>
          <p:cNvSpPr txBox="1"/>
          <p:nvPr/>
        </p:nvSpPr>
        <p:spPr>
          <a:xfrm>
            <a:off x="3914464" y="4547280"/>
            <a:ext cx="3205865" cy="461665"/>
          </a:xfrm>
          <a:prstGeom prst="rect">
            <a:avLst/>
          </a:prstGeom>
          <a:noFill/>
        </p:spPr>
        <p:txBody>
          <a:bodyPr wrap="square" rtlCol="0">
            <a:spAutoFit/>
          </a:bodyPr>
          <a:lstStyle/>
          <a:p>
            <a:r>
              <a:rPr lang="en-IN" sz="2400" b="1" dirty="0">
                <a:solidFill>
                  <a:srgbClr val="C00000"/>
                </a:solidFill>
              </a:rPr>
              <a:t>RIGHT MOUSE BUTTON</a:t>
            </a:r>
          </a:p>
        </p:txBody>
      </p:sp>
      <p:sp>
        <p:nvSpPr>
          <p:cNvPr id="5" name="TextBox 4">
            <a:extLst>
              <a:ext uri="{FF2B5EF4-FFF2-40B4-BE49-F238E27FC236}">
                <a16:creationId xmlns:a16="http://schemas.microsoft.com/office/drawing/2014/main" id="{7DB58D4B-4BA7-4D11-B578-24B9EC22CD65}"/>
              </a:ext>
            </a:extLst>
          </p:cNvPr>
          <p:cNvSpPr txBox="1"/>
          <p:nvPr/>
        </p:nvSpPr>
        <p:spPr>
          <a:xfrm>
            <a:off x="2760221" y="2518746"/>
            <a:ext cx="2308486" cy="461665"/>
          </a:xfrm>
          <a:prstGeom prst="rect">
            <a:avLst/>
          </a:prstGeom>
          <a:noFill/>
        </p:spPr>
        <p:txBody>
          <a:bodyPr wrap="square" rtlCol="0">
            <a:spAutoFit/>
          </a:bodyPr>
          <a:lstStyle/>
          <a:p>
            <a:r>
              <a:rPr lang="en-IN" sz="2400" b="1" dirty="0">
                <a:solidFill>
                  <a:srgbClr val="C00000"/>
                </a:solidFill>
              </a:rPr>
              <a:t>MIDDLE FINGER</a:t>
            </a:r>
          </a:p>
        </p:txBody>
      </p:sp>
      <p:sp>
        <p:nvSpPr>
          <p:cNvPr id="7" name="TextBox 6">
            <a:extLst>
              <a:ext uri="{FF2B5EF4-FFF2-40B4-BE49-F238E27FC236}">
                <a16:creationId xmlns:a16="http://schemas.microsoft.com/office/drawing/2014/main" id="{1FCD3198-0770-4E71-8F55-EBC9263DF781}"/>
              </a:ext>
            </a:extLst>
          </p:cNvPr>
          <p:cNvSpPr txBox="1"/>
          <p:nvPr/>
        </p:nvSpPr>
        <p:spPr>
          <a:xfrm>
            <a:off x="5203619" y="5700407"/>
            <a:ext cx="2308486" cy="461665"/>
          </a:xfrm>
          <a:prstGeom prst="rect">
            <a:avLst/>
          </a:prstGeom>
          <a:noFill/>
        </p:spPr>
        <p:txBody>
          <a:bodyPr wrap="square" rtlCol="0">
            <a:spAutoFit/>
          </a:bodyPr>
          <a:lstStyle/>
          <a:p>
            <a:r>
              <a:rPr lang="en-IN" sz="2400" b="1" dirty="0">
                <a:solidFill>
                  <a:srgbClr val="C00000"/>
                </a:solidFill>
              </a:rPr>
              <a:t>MOUSE PAD</a:t>
            </a:r>
          </a:p>
        </p:txBody>
      </p:sp>
    </p:spTree>
    <p:extLst>
      <p:ext uri="{BB962C8B-B14F-4D97-AF65-F5344CB8AC3E}">
        <p14:creationId xmlns:p14="http://schemas.microsoft.com/office/powerpoint/2010/main" val="2040561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830120"/>
            <a:ext cx="8686800" cy="6027880"/>
          </a:xfrm>
        </p:spPr>
        <p:txBody>
          <a:bodyPr anchor="t">
            <a:noAutofit/>
          </a:bodyPr>
          <a:lstStyle/>
          <a:p>
            <a:pPr algn="l"/>
            <a:r>
              <a:rPr lang="en-IN" sz="3200" b="1" u="sng" dirty="0">
                <a:solidFill>
                  <a:srgbClr val="FF0000"/>
                </a:solidFill>
              </a:rPr>
              <a:t>TICK THE CORRECT ANSWER:</a:t>
            </a:r>
            <a:br>
              <a:rPr lang="en-IN" sz="3200" b="1" u="sng" dirty="0">
                <a:solidFill>
                  <a:srgbClr val="FF0000"/>
                </a:solidFill>
              </a:rPr>
            </a:br>
            <a:r>
              <a:rPr lang="en-IN" sz="3200" dirty="0"/>
              <a:t>1. Which </a:t>
            </a:r>
            <a:r>
              <a:rPr lang="en-IN" sz="3200"/>
              <a:t>device helps us </a:t>
            </a:r>
            <a:r>
              <a:rPr lang="en-IN" sz="3200" dirty="0"/>
              <a:t>to type on a computer?</a:t>
            </a:r>
            <a:br>
              <a:rPr lang="en-IN" sz="3200" dirty="0"/>
            </a:br>
            <a:r>
              <a:rPr lang="en-IN" sz="3200" dirty="0"/>
              <a:t>a) keyboard	b) monitor 	c) printer</a:t>
            </a:r>
            <a:br>
              <a:rPr lang="en-IN" sz="3200" dirty="0"/>
            </a:br>
            <a:r>
              <a:rPr lang="en-IN" sz="3200" dirty="0"/>
              <a:t>2. _______ opens an item?</a:t>
            </a:r>
            <a:br>
              <a:rPr lang="en-IN" sz="3200" dirty="0"/>
            </a:br>
            <a:r>
              <a:rPr lang="en-IN" sz="3200" dirty="0"/>
              <a:t>a) single - click	b) double - click	c) dragging</a:t>
            </a:r>
            <a:br>
              <a:rPr lang="en-IN" sz="3200" dirty="0"/>
            </a:br>
            <a:r>
              <a:rPr lang="en-IN" sz="3200" dirty="0"/>
              <a:t>3. Choose the odd one out?</a:t>
            </a:r>
            <a:br>
              <a:rPr lang="en-IN" sz="3200" dirty="0"/>
            </a:br>
            <a:r>
              <a:rPr lang="en-IN" sz="3200" dirty="0"/>
              <a:t>a) scroll button	b) right mouse button c) printer</a:t>
            </a:r>
            <a:br>
              <a:rPr lang="en-IN" sz="3200" dirty="0"/>
            </a:br>
            <a:r>
              <a:rPr lang="en-IN" sz="3200" dirty="0"/>
              <a:t>4. Which device shows photos, games and movies on a computer?</a:t>
            </a:r>
            <a:br>
              <a:rPr lang="en-IN" sz="3200" dirty="0"/>
            </a:br>
            <a:r>
              <a:rPr lang="en-IN" sz="3200" dirty="0"/>
              <a:t>a) keyboard	b) monitor 	c) printer</a:t>
            </a:r>
            <a:endParaRPr lang="en-IN" sz="3200" b="1" u="sng" dirty="0">
              <a:solidFill>
                <a:srgbClr val="FF0000"/>
              </a:solidFill>
            </a:endParaRPr>
          </a:p>
        </p:txBody>
      </p:sp>
      <p:pic>
        <p:nvPicPr>
          <p:cNvPr id="4"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
        <p:nvSpPr>
          <p:cNvPr id="5" name="TextBox 4">
            <a:extLst>
              <a:ext uri="{FF2B5EF4-FFF2-40B4-BE49-F238E27FC236}">
                <a16:creationId xmlns:a16="http://schemas.microsoft.com/office/drawing/2014/main" id="{5E44599B-75FC-457F-B9C2-5BEB6AF8792D}"/>
              </a:ext>
            </a:extLst>
          </p:cNvPr>
          <p:cNvSpPr txBox="1"/>
          <p:nvPr/>
        </p:nvSpPr>
        <p:spPr>
          <a:xfrm>
            <a:off x="2024335" y="1776995"/>
            <a:ext cx="605117" cy="584775"/>
          </a:xfrm>
          <a:prstGeom prst="rect">
            <a:avLst/>
          </a:prstGeom>
          <a:noFill/>
        </p:spPr>
        <p:txBody>
          <a:bodyPr wrap="square" rtlCol="0">
            <a:spAutoFit/>
          </a:bodyPr>
          <a:lstStyle/>
          <a:p>
            <a:r>
              <a:rPr lang="en-IN" sz="3200" b="1" dirty="0">
                <a:solidFill>
                  <a:srgbClr val="FF0000"/>
                </a:solidFill>
              </a:rPr>
              <a:t>√</a:t>
            </a:r>
          </a:p>
        </p:txBody>
      </p:sp>
      <p:sp>
        <p:nvSpPr>
          <p:cNvPr id="7" name="TextBox 6">
            <a:extLst>
              <a:ext uri="{FF2B5EF4-FFF2-40B4-BE49-F238E27FC236}">
                <a16:creationId xmlns:a16="http://schemas.microsoft.com/office/drawing/2014/main" id="{4718C5D2-0416-4E4B-870D-0624086347AB}"/>
              </a:ext>
            </a:extLst>
          </p:cNvPr>
          <p:cNvSpPr txBox="1"/>
          <p:nvPr/>
        </p:nvSpPr>
        <p:spPr>
          <a:xfrm>
            <a:off x="4812505" y="2511514"/>
            <a:ext cx="605117" cy="584775"/>
          </a:xfrm>
          <a:prstGeom prst="rect">
            <a:avLst/>
          </a:prstGeom>
          <a:noFill/>
        </p:spPr>
        <p:txBody>
          <a:bodyPr wrap="square" rtlCol="0">
            <a:spAutoFit/>
          </a:bodyPr>
          <a:lstStyle/>
          <a:p>
            <a:r>
              <a:rPr lang="en-IN" sz="3200" b="1" dirty="0">
                <a:solidFill>
                  <a:srgbClr val="FF0000"/>
                </a:solidFill>
              </a:rPr>
              <a:t>√</a:t>
            </a:r>
          </a:p>
        </p:txBody>
      </p:sp>
      <p:sp>
        <p:nvSpPr>
          <p:cNvPr id="8" name="TextBox 7">
            <a:extLst>
              <a:ext uri="{FF2B5EF4-FFF2-40B4-BE49-F238E27FC236}">
                <a16:creationId xmlns:a16="http://schemas.microsoft.com/office/drawing/2014/main" id="{3F67B577-CD54-4319-9080-172B12FEF01F}"/>
              </a:ext>
            </a:extLst>
          </p:cNvPr>
          <p:cNvSpPr txBox="1"/>
          <p:nvPr/>
        </p:nvSpPr>
        <p:spPr>
          <a:xfrm>
            <a:off x="7306357" y="3429000"/>
            <a:ext cx="605117" cy="584775"/>
          </a:xfrm>
          <a:prstGeom prst="rect">
            <a:avLst/>
          </a:prstGeom>
          <a:noFill/>
        </p:spPr>
        <p:txBody>
          <a:bodyPr wrap="square" rtlCol="0">
            <a:spAutoFit/>
          </a:bodyPr>
          <a:lstStyle/>
          <a:p>
            <a:r>
              <a:rPr lang="en-IN" sz="3200" b="1" dirty="0">
                <a:solidFill>
                  <a:srgbClr val="FF0000"/>
                </a:solidFill>
              </a:rPr>
              <a:t>√</a:t>
            </a:r>
          </a:p>
        </p:txBody>
      </p:sp>
      <p:sp>
        <p:nvSpPr>
          <p:cNvPr id="9" name="TextBox 8">
            <a:extLst>
              <a:ext uri="{FF2B5EF4-FFF2-40B4-BE49-F238E27FC236}">
                <a16:creationId xmlns:a16="http://schemas.microsoft.com/office/drawing/2014/main" id="{6A5F1B65-89D2-4205-9C73-E6A500B9D30E}"/>
              </a:ext>
            </a:extLst>
          </p:cNvPr>
          <p:cNvSpPr txBox="1"/>
          <p:nvPr/>
        </p:nvSpPr>
        <p:spPr>
          <a:xfrm>
            <a:off x="3738283" y="4897448"/>
            <a:ext cx="605117" cy="584775"/>
          </a:xfrm>
          <a:prstGeom prst="rect">
            <a:avLst/>
          </a:prstGeom>
          <a:noFill/>
        </p:spPr>
        <p:txBody>
          <a:bodyPr wrap="square" rtlCol="0">
            <a:spAutoFit/>
          </a:bodyPr>
          <a:lstStyle/>
          <a:p>
            <a:r>
              <a:rPr lang="en-IN" sz="3200" b="1" dirty="0">
                <a:solidFill>
                  <a:srgbClr val="FF0000"/>
                </a:solidFill>
              </a:rPr>
              <a:t>√</a:t>
            </a:r>
          </a:p>
        </p:txBody>
      </p:sp>
    </p:spTree>
    <p:extLst>
      <p:ext uri="{BB962C8B-B14F-4D97-AF65-F5344CB8AC3E}">
        <p14:creationId xmlns:p14="http://schemas.microsoft.com/office/powerpoint/2010/main" val="46870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 calcmode="lin" valueType="num">
                                      <p:cBhvr additive="base">
                                        <p:cTn id="19"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anim calcmode="lin" valueType="num">
                                      <p:cBhvr additive="base">
                                        <p:cTn id="2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Arial"/>
                <a:ea typeface="Arial"/>
                <a:cs typeface="Arial"/>
                <a:sym typeface="Arial"/>
              </a:rPr>
              <a:t>HOMEWORK</a:t>
            </a:r>
            <a:r>
              <a:rPr lang="en" sz="2200" b="1" i="0" u="none" strike="noStrike" cap="none" dirty="0">
                <a:solidFill>
                  <a:srgbClr val="FF0000"/>
                </a:solidFill>
                <a:latin typeface="Arial"/>
                <a:ea typeface="Arial"/>
                <a:cs typeface="Arial"/>
                <a:sym typeface="Arial"/>
              </a:rPr>
              <a:t>:</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lvl="0">
              <a:buSzPts val="1400"/>
            </a:pPr>
            <a:r>
              <a:rPr lang="en-GB" sz="3200" dirty="0">
                <a:solidFill>
                  <a:srgbClr val="000000"/>
                </a:solidFill>
                <a:latin typeface="Calibri" panose="020F0502020204030204" pitchFamily="34" charset="0"/>
              </a:rPr>
              <a:t>Learn about</a:t>
            </a:r>
            <a:r>
              <a:rPr lang="en-GB" sz="3200" b="0" i="0" u="none" strike="noStrike" dirty="0">
                <a:solidFill>
                  <a:srgbClr val="000000"/>
                </a:solidFill>
                <a:effectLst/>
                <a:latin typeface="Calibri" panose="020F0502020204030204" pitchFamily="34" charset="0"/>
              </a:rPr>
              <a:t> the types of keys present on the keyboard</a:t>
            </a:r>
            <a:endParaRPr lang="en-US" sz="40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1093221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a:buSzPts val="1400"/>
            </a:pPr>
            <a:r>
              <a:rPr lang="en-US" sz="2400" dirty="0">
                <a:latin typeface="Calibri" pitchFamily="34" charset="0"/>
                <a:cs typeface="Calibri" pitchFamily="34" charset="0"/>
              </a:rPr>
              <a:t>Learners will able to revise about mouse .</a:t>
            </a:r>
          </a:p>
          <a:p>
            <a:pPr lvl="0">
              <a:buSzPts val="1400"/>
            </a:pP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2035534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Users\User\Documents\thank.gif"/>
          <p:cNvPicPr>
            <a:picLocks noChangeAspect="1" noChangeArrowheads="1" noCrop="1"/>
          </p:cNvPicPr>
          <p:nvPr/>
        </p:nvPicPr>
        <p:blipFill>
          <a:blip r:embed="rId2"/>
          <a:srcRect/>
          <a:stretch>
            <a:fillRect/>
          </a:stretch>
        </p:blipFill>
        <p:spPr bwMode="auto">
          <a:xfrm>
            <a:off x="2286000" y="2743200"/>
            <a:ext cx="3962400" cy="3962400"/>
          </a:xfrm>
          <a:prstGeom prst="rect">
            <a:avLst/>
          </a:prstGeom>
          <a:noFill/>
        </p:spPr>
      </p:pic>
      <p:pic>
        <p:nvPicPr>
          <p:cNvPr id="3" name="Google Shape;55;p13"/>
          <p:cNvPicPr preferRelativeResize="0"/>
          <p:nvPr/>
        </p:nvPicPr>
        <p:blipFill rotWithShape="1">
          <a:blip r:embed="rId3" cstate="print">
            <a:alphaModFix/>
          </a:blip>
          <a:srcRect/>
          <a:stretch/>
        </p:blipFill>
        <p:spPr>
          <a:xfrm>
            <a:off x="7315200" y="0"/>
            <a:ext cx="1828800" cy="1143000"/>
          </a:xfrm>
          <a:prstGeom prst="rect">
            <a:avLst/>
          </a:prstGeom>
          <a:noFill/>
          <a:ln>
            <a:noFill/>
          </a:ln>
        </p:spPr>
      </p:pic>
      <p:sp>
        <p:nvSpPr>
          <p:cNvPr id="4" name="Rectangle 3"/>
          <p:cNvSpPr/>
          <p:nvPr/>
        </p:nvSpPr>
        <p:spPr>
          <a:xfrm>
            <a:off x="228600" y="914401"/>
            <a:ext cx="8915400" cy="1772793"/>
          </a:xfrm>
          <a:prstGeom prst="rect">
            <a:avLst/>
          </a:prstGeom>
        </p:spPr>
        <p:txBody>
          <a:bodyPr wrap="square">
            <a:spAutoFit/>
          </a:bodyPr>
          <a:lstStyle/>
          <a:p>
            <a:pPr marL="457200" lvl="0" algn="ctr">
              <a:lnSpc>
                <a:spcPct val="115000"/>
              </a:lnSpc>
              <a:buClr>
                <a:srgbClr val="000000"/>
              </a:buClr>
              <a:buSzPts val="4000"/>
            </a:pPr>
            <a:r>
              <a:rPr lang="en-US" sz="4400" b="1" dirty="0">
                <a:solidFill>
                  <a:srgbClr val="000000"/>
                </a:solidFill>
                <a:latin typeface="Arial"/>
                <a:ea typeface="Arial"/>
                <a:cs typeface="Arial"/>
                <a:sym typeface="Arial"/>
              </a:rPr>
              <a:t>THANKING YOU</a:t>
            </a:r>
          </a:p>
          <a:p>
            <a:pPr marL="457200" lvl="0" algn="ctr">
              <a:lnSpc>
                <a:spcPct val="115000"/>
              </a:lnSpc>
              <a:buClr>
                <a:srgbClr val="000000"/>
              </a:buClr>
              <a:buSzPts val="4000"/>
            </a:pPr>
            <a:r>
              <a:rPr lang="en-US" sz="4400" b="1" dirty="0">
                <a:solidFill>
                  <a:srgbClr val="FF0000"/>
                </a:solidFill>
                <a:latin typeface="Arial"/>
                <a:ea typeface="Arial"/>
                <a:cs typeface="Arial"/>
                <a:sym typeface="Arial"/>
              </a:rPr>
              <a:t>ODM EDUCATIONAL GROUP</a:t>
            </a:r>
          </a:p>
          <a:p>
            <a:pPr lvl="0">
              <a:buClr>
                <a:srgbClr val="000000"/>
              </a:buClr>
              <a:buSzPts val="1400"/>
            </a:pPr>
            <a:endParaRPr lang="en-US" sz="800" dirty="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248</Words>
  <Application>Microsoft Office PowerPoint</Application>
  <PresentationFormat>On-screen Show (4:3)</PresentationFormat>
  <Paragraphs>35</Paragraphs>
  <Slides>8</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PowerPoint Presentation</vt:lpstr>
      <vt:lpstr>PowerPoint Presentation</vt:lpstr>
      <vt:lpstr>PowerPoint Presentation</vt:lpstr>
      <vt:lpstr>PowerPoint Presentation</vt:lpstr>
      <vt:lpstr>TICK THE CORRECT ANSWER: 1. Which device helps us to type on a computer? a) keyboard b) monitor  c) printer 2. _______ opens an item? a) single - click b) double - click c) dragging 3. Choose the odd one out? a) scroll button b) right mouse button c) printer 4. Which device shows photos, games and movies on a computer? a) keyboard b) monitor  c) printer</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12</cp:revision>
  <dcterms:modified xsi:type="dcterms:W3CDTF">2022-01-15T10:29:22Z</dcterms:modified>
</cp:coreProperties>
</file>