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67" r:id="rId5"/>
    <p:sldId id="269" r:id="rId6"/>
    <p:sldId id="280" r:id="rId7"/>
    <p:sldId id="281" r:id="rId8"/>
    <p:sldId id="272" r:id="rId9"/>
    <p:sldId id="278" r:id="rId10"/>
    <p:sldId id="279" r:id="rId11"/>
    <p:sldId id="260" r:id="rId12"/>
    <p:sldId id="268" r:id="rId13"/>
    <p:sldId id="271" r:id="rId14"/>
    <p:sldId id="262" r:id="rId15"/>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2/13/2022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33417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51906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:15</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NUMBER:4</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 PARTS OF A COMPUTER</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a:solidFill>
                  <a:srgbClr val="000000"/>
                </a:solidFill>
                <a:latin typeface="Calibri" pitchFamily="34" charset="0"/>
                <a:cs typeface="Calibri" pitchFamily="34" charset="0"/>
                <a:sym typeface="Arial"/>
              </a:rPr>
              <a:t>REVISION ORAL</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069B7-E42C-42AB-9C62-5EEE32257015}"/>
              </a:ext>
            </a:extLst>
          </p:cNvPr>
          <p:cNvSpPr>
            <a:spLocks noGrp="1"/>
          </p:cNvSpPr>
          <p:nvPr>
            <p:ph type="title"/>
          </p:nvPr>
        </p:nvSpPr>
        <p:spPr>
          <a:xfrm>
            <a:off x="311700" y="52326"/>
            <a:ext cx="8520600" cy="763600"/>
          </a:xfrm>
        </p:spPr>
        <p:txBody>
          <a:bodyPr/>
          <a:lstStyle/>
          <a:p>
            <a:endParaRPr lang="en-IN" dirty="0"/>
          </a:p>
        </p:txBody>
      </p:sp>
      <p:sp>
        <p:nvSpPr>
          <p:cNvPr id="3" name="Text Placeholder 2">
            <a:extLst>
              <a:ext uri="{FF2B5EF4-FFF2-40B4-BE49-F238E27FC236}">
                <a16:creationId xmlns:a16="http://schemas.microsoft.com/office/drawing/2014/main" id="{07AC9363-0FD0-4483-AB05-E46DB17AC6E2}"/>
              </a:ext>
            </a:extLst>
          </p:cNvPr>
          <p:cNvSpPr>
            <a:spLocks noGrp="1"/>
          </p:cNvSpPr>
          <p:nvPr>
            <p:ph type="body" idx="1"/>
          </p:nvPr>
        </p:nvSpPr>
        <p:spPr>
          <a:xfrm>
            <a:off x="311700" y="815926"/>
            <a:ext cx="8520600" cy="6042073"/>
          </a:xfrm>
        </p:spPr>
        <p:txBody>
          <a:bodyPr/>
          <a:lstStyle/>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5. What is pressing the left mouse button twice quickly called?</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Double click</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Which finger is kept on left mouse button?</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Index finger</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7. Which finger is kept on right mouse button?</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Middle finger</a:t>
            </a:r>
          </a:p>
          <a:p>
            <a:pPr marL="114300" indent="0" fontAlgn="base">
              <a:buNone/>
            </a:pPr>
            <a:r>
              <a:rPr lang="en-IN"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Which key is used to type in capital letter?</a:t>
            </a:r>
            <a:endParaRPr lang="en-IN" dirty="0">
              <a:latin typeface="Calibri" panose="020F0502020204030204" pitchFamily="34" charset="0"/>
              <a:ea typeface="Times New Roman" panose="02020603050405020304" pitchFamily="18" charset="0"/>
              <a:cs typeface="Times New Roman" panose="02020603050405020304" pitchFamily="18" charset="0"/>
            </a:endParaRPr>
          </a:p>
          <a:p>
            <a:pPr marL="114300" indent="0" fontAlgn="base">
              <a:buNone/>
            </a:pP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a:t>
            </a:r>
            <a:r>
              <a:rPr lang="en-IN" b="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Capslock</a:t>
            </a:r>
            <a:r>
              <a:rPr lang="en-IN"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key</a:t>
            </a:r>
          </a:p>
          <a:p>
            <a:endParaRPr lang="en-IN" dirty="0"/>
          </a:p>
        </p:txBody>
      </p:sp>
    </p:spTree>
    <p:extLst>
      <p:ext uri="{BB962C8B-B14F-4D97-AF65-F5344CB8AC3E}">
        <p14:creationId xmlns:p14="http://schemas.microsoft.com/office/powerpoint/2010/main" val="97369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93628"/>
            <a:ext cx="8991600" cy="5105400"/>
          </a:xfrm>
        </p:spPr>
        <p:txBody>
          <a:bodyPr>
            <a:normAutofit/>
          </a:bodyPr>
          <a:lstStyle/>
          <a:p>
            <a:pPr marL="0" lvl="0" indent="0">
              <a:lnSpc>
                <a:spcPct val="150000"/>
              </a:lnSpc>
              <a:buSzPct val="47000"/>
              <a:buNone/>
            </a:pPr>
            <a:r>
              <a:rPr lang="en-US" b="1" u="sng" dirty="0">
                <a:solidFill>
                  <a:srgbClr val="FF0000"/>
                </a:solidFill>
                <a:latin typeface="Calibri" pitchFamily="34" charset="0"/>
                <a:ea typeface="Calibri"/>
                <a:cs typeface="Calibri" pitchFamily="34" charset="0"/>
                <a:sym typeface="Calibri"/>
              </a:rPr>
              <a:t>Arrange the jumbled words :</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PNTOEIR</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LCKIC</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LCSTEE</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NOMIRTO</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RGDANGIG</a:t>
            </a: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5" name="TextBox 4">
            <a:extLst>
              <a:ext uri="{FF2B5EF4-FFF2-40B4-BE49-F238E27FC236}">
                <a16:creationId xmlns:a16="http://schemas.microsoft.com/office/drawing/2014/main" id="{2DEE6A2B-5AD4-40DC-93D6-EB6370ECF856}"/>
              </a:ext>
            </a:extLst>
          </p:cNvPr>
          <p:cNvSpPr txBox="1"/>
          <p:nvPr/>
        </p:nvSpPr>
        <p:spPr>
          <a:xfrm>
            <a:off x="3895578" y="1356041"/>
            <a:ext cx="1505243" cy="523220"/>
          </a:xfrm>
          <a:prstGeom prst="rect">
            <a:avLst/>
          </a:prstGeom>
          <a:noFill/>
        </p:spPr>
        <p:txBody>
          <a:bodyPr wrap="square" rtlCol="0">
            <a:spAutoFit/>
          </a:bodyPr>
          <a:lstStyle/>
          <a:p>
            <a:r>
              <a:rPr lang="en-IN" sz="2800" b="1" dirty="0">
                <a:solidFill>
                  <a:srgbClr val="FF0000"/>
                </a:solidFill>
              </a:rPr>
              <a:t>POINTER</a:t>
            </a:r>
          </a:p>
        </p:txBody>
      </p:sp>
      <p:sp>
        <p:nvSpPr>
          <p:cNvPr id="6" name="TextBox 5">
            <a:extLst>
              <a:ext uri="{FF2B5EF4-FFF2-40B4-BE49-F238E27FC236}">
                <a16:creationId xmlns:a16="http://schemas.microsoft.com/office/drawing/2014/main" id="{B1FA4434-8855-4FA1-A5FE-8A041B18D2F0}"/>
              </a:ext>
            </a:extLst>
          </p:cNvPr>
          <p:cNvSpPr txBox="1"/>
          <p:nvPr/>
        </p:nvSpPr>
        <p:spPr>
          <a:xfrm>
            <a:off x="3958883" y="2025567"/>
            <a:ext cx="1505243" cy="523220"/>
          </a:xfrm>
          <a:prstGeom prst="rect">
            <a:avLst/>
          </a:prstGeom>
          <a:noFill/>
        </p:spPr>
        <p:txBody>
          <a:bodyPr wrap="square" rtlCol="0">
            <a:spAutoFit/>
          </a:bodyPr>
          <a:lstStyle/>
          <a:p>
            <a:r>
              <a:rPr lang="en-IN" sz="2800" b="1" dirty="0">
                <a:solidFill>
                  <a:srgbClr val="FF0000"/>
                </a:solidFill>
              </a:rPr>
              <a:t>CLICK</a:t>
            </a:r>
          </a:p>
        </p:txBody>
      </p:sp>
      <p:sp>
        <p:nvSpPr>
          <p:cNvPr id="7" name="TextBox 6">
            <a:extLst>
              <a:ext uri="{FF2B5EF4-FFF2-40B4-BE49-F238E27FC236}">
                <a16:creationId xmlns:a16="http://schemas.microsoft.com/office/drawing/2014/main" id="{5F51E8EE-BA8C-4C00-B9D4-43059F823865}"/>
              </a:ext>
            </a:extLst>
          </p:cNvPr>
          <p:cNvSpPr txBox="1"/>
          <p:nvPr/>
        </p:nvSpPr>
        <p:spPr>
          <a:xfrm>
            <a:off x="3861581" y="2708980"/>
            <a:ext cx="1505243" cy="523220"/>
          </a:xfrm>
          <a:prstGeom prst="rect">
            <a:avLst/>
          </a:prstGeom>
          <a:noFill/>
        </p:spPr>
        <p:txBody>
          <a:bodyPr wrap="square" rtlCol="0">
            <a:spAutoFit/>
          </a:bodyPr>
          <a:lstStyle/>
          <a:p>
            <a:r>
              <a:rPr lang="en-IN" sz="2800" b="1" dirty="0">
                <a:solidFill>
                  <a:srgbClr val="FF0000"/>
                </a:solidFill>
              </a:rPr>
              <a:t>SELECT</a:t>
            </a:r>
          </a:p>
        </p:txBody>
      </p:sp>
      <p:sp>
        <p:nvSpPr>
          <p:cNvPr id="8" name="TextBox 7">
            <a:extLst>
              <a:ext uri="{FF2B5EF4-FFF2-40B4-BE49-F238E27FC236}">
                <a16:creationId xmlns:a16="http://schemas.microsoft.com/office/drawing/2014/main" id="{8E4B16B3-FD24-46DB-897D-C25D62CB5C7F}"/>
              </a:ext>
            </a:extLst>
          </p:cNvPr>
          <p:cNvSpPr txBox="1"/>
          <p:nvPr/>
        </p:nvSpPr>
        <p:spPr>
          <a:xfrm>
            <a:off x="3819378" y="3420230"/>
            <a:ext cx="1934308" cy="523220"/>
          </a:xfrm>
          <a:prstGeom prst="rect">
            <a:avLst/>
          </a:prstGeom>
          <a:noFill/>
        </p:spPr>
        <p:txBody>
          <a:bodyPr wrap="square" rtlCol="0">
            <a:spAutoFit/>
          </a:bodyPr>
          <a:lstStyle/>
          <a:p>
            <a:r>
              <a:rPr lang="en-IN" sz="2800" b="1" dirty="0">
                <a:solidFill>
                  <a:srgbClr val="FF0000"/>
                </a:solidFill>
              </a:rPr>
              <a:t>MONITOR</a:t>
            </a:r>
          </a:p>
        </p:txBody>
      </p:sp>
      <p:sp>
        <p:nvSpPr>
          <p:cNvPr id="9" name="TextBox 8">
            <a:extLst>
              <a:ext uri="{FF2B5EF4-FFF2-40B4-BE49-F238E27FC236}">
                <a16:creationId xmlns:a16="http://schemas.microsoft.com/office/drawing/2014/main" id="{3C410194-D3EB-4A31-A3F9-6B44198F9BCC}"/>
              </a:ext>
            </a:extLst>
          </p:cNvPr>
          <p:cNvSpPr txBox="1"/>
          <p:nvPr/>
        </p:nvSpPr>
        <p:spPr>
          <a:xfrm>
            <a:off x="3861581" y="4103643"/>
            <a:ext cx="1753773" cy="523220"/>
          </a:xfrm>
          <a:prstGeom prst="rect">
            <a:avLst/>
          </a:prstGeom>
          <a:noFill/>
        </p:spPr>
        <p:txBody>
          <a:bodyPr wrap="square" rtlCol="0">
            <a:spAutoFit/>
          </a:bodyPr>
          <a:lstStyle/>
          <a:p>
            <a:r>
              <a:rPr lang="en-IN" sz="2800" b="1" dirty="0">
                <a:solidFill>
                  <a:srgbClr val="FF0000"/>
                </a:solidFill>
              </a:rPr>
              <a:t>DRAGING</a:t>
            </a:r>
          </a:p>
        </p:txBody>
      </p:sp>
    </p:spTree>
    <p:extLst>
      <p:ext uri="{BB962C8B-B14F-4D97-AF65-F5344CB8AC3E}">
        <p14:creationId xmlns:p14="http://schemas.microsoft.com/office/powerpoint/2010/main" val="93108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marL="12700" rtl="0">
              <a:spcBef>
                <a:spcPts val="0"/>
              </a:spcBef>
              <a:spcAft>
                <a:spcPts val="0"/>
              </a:spcAft>
            </a:pPr>
            <a:r>
              <a:rPr lang="en-GB" sz="4000" b="0" i="0" u="none" strike="noStrike" dirty="0">
                <a:solidFill>
                  <a:srgbClr val="000000"/>
                </a:solidFill>
                <a:effectLst/>
                <a:latin typeface="Calibri" panose="020F0502020204030204" pitchFamily="34" charset="0"/>
              </a:rPr>
              <a:t>Learn Ch - 4 Parts of a computer</a:t>
            </a:r>
            <a:endParaRPr lang="en-GB" sz="4800" b="0" dirty="0">
              <a:effectLst/>
            </a:endParaRPr>
          </a:p>
          <a:p>
            <a:pPr marL="12700" rtl="0">
              <a:spcBef>
                <a:spcPts val="0"/>
              </a:spcBef>
              <a:spcAft>
                <a:spcPts val="0"/>
              </a:spcAft>
            </a:pPr>
            <a:r>
              <a:rPr lang="en-GB" sz="4000" b="0" i="0" u="none" strike="noStrike" dirty="0">
                <a:solidFill>
                  <a:srgbClr val="000000"/>
                </a:solidFill>
                <a:effectLst/>
                <a:latin typeface="Calibri" panose="020F0502020204030204" pitchFamily="34" charset="0"/>
              </a:rPr>
              <a:t>Ch - 5 Keyboard</a:t>
            </a:r>
          </a:p>
          <a:p>
            <a:pPr marL="12700" rtl="0">
              <a:spcBef>
                <a:spcPts val="0"/>
              </a:spcBef>
              <a:spcAft>
                <a:spcPts val="0"/>
              </a:spcAft>
            </a:pPr>
            <a:r>
              <a:rPr lang="en-GB" sz="4000" dirty="0">
                <a:solidFill>
                  <a:srgbClr val="000000"/>
                </a:solidFill>
                <a:latin typeface="Calibri" panose="020F0502020204030204" pitchFamily="34" charset="0"/>
              </a:rPr>
              <a:t>Ch – 6 Using a Mouse</a:t>
            </a:r>
            <a:endParaRPr lang="en-GB" sz="4800" b="0" dirty="0">
              <a:effectLst/>
            </a:endParaRPr>
          </a:p>
          <a:p>
            <a:br>
              <a:rPr lang="en-GB" sz="4800" dirty="0"/>
            </a:br>
            <a:endParaRPr lang="en-US" sz="48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3553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various parts of </a:t>
            </a:r>
            <a:r>
              <a:rPr lang="en-US" sz="2400">
                <a:latin typeface="Calibri" pitchFamily="34" charset="0"/>
                <a:cs typeface="Calibri" pitchFamily="34" charset="0"/>
              </a:rPr>
              <a:t>a computer </a:t>
            </a:r>
            <a:r>
              <a:rPr lang="en-US" sz="2400" dirty="0">
                <a:latin typeface="Calibri" pitchFamily="34" charset="0"/>
                <a:cs typeface="Calibri" pitchFamily="34" charset="0"/>
              </a:rPr>
              <a:t>.</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4067491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various parts of a computer.</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8966944" cy="6610663"/>
          </a:xfrm>
        </p:spPr>
        <p:txBody>
          <a:bodyPr>
            <a:normAutofit fontScale="85000" lnSpcReduction="20000"/>
          </a:bodyPr>
          <a:lstStyle/>
          <a:p>
            <a:pPr marL="0" indent="0">
              <a:buNone/>
            </a:pPr>
            <a:r>
              <a:rPr lang="en-IN" sz="2800" b="1" dirty="0">
                <a:solidFill>
                  <a:srgbClr val="FF0000"/>
                </a:solidFill>
              </a:rPr>
              <a:t>IDENTIFY WHO I AM:-</a:t>
            </a:r>
          </a:p>
          <a:p>
            <a:pPr marL="514350" indent="-514350">
              <a:lnSpc>
                <a:spcPct val="150000"/>
              </a:lnSpc>
              <a:buAutoNum type="arabicPeriod"/>
            </a:pPr>
            <a:r>
              <a:rPr lang="en-IN" sz="3900" b="1" dirty="0"/>
              <a:t>I am used to take printout on paper.</a:t>
            </a:r>
          </a:p>
          <a:p>
            <a:pPr marL="514350" indent="-514350">
              <a:lnSpc>
                <a:spcPct val="150000"/>
              </a:lnSpc>
              <a:buAutoNum type="arabicPeriod"/>
            </a:pPr>
            <a:r>
              <a:rPr lang="en-IN" sz="3900" b="1" dirty="0"/>
              <a:t>I am used to draw pictures on computer.</a:t>
            </a:r>
          </a:p>
          <a:p>
            <a:pPr marL="514350" indent="-514350">
              <a:lnSpc>
                <a:spcPct val="150000"/>
              </a:lnSpc>
              <a:buAutoNum type="arabicPeriod"/>
            </a:pPr>
            <a:r>
              <a:rPr lang="en-IN" sz="3900" b="1" dirty="0"/>
              <a:t>I look like a television.</a:t>
            </a:r>
          </a:p>
          <a:p>
            <a:pPr marL="514350" indent="-514350">
              <a:lnSpc>
                <a:spcPct val="150000"/>
              </a:lnSpc>
              <a:buAutoNum type="arabicPeriod"/>
            </a:pPr>
            <a:r>
              <a:rPr lang="en-IN" sz="3900" b="1" dirty="0"/>
              <a:t>I am the longest key of keyboard.</a:t>
            </a:r>
          </a:p>
          <a:p>
            <a:pPr marL="514350" indent="-514350">
              <a:lnSpc>
                <a:spcPct val="150000"/>
              </a:lnSpc>
              <a:buAutoNum type="arabicPeriod"/>
            </a:pPr>
            <a:r>
              <a:rPr lang="en-IN" sz="3900" b="1" dirty="0"/>
              <a:t>I work like an eraser IN COMPUTER.</a:t>
            </a:r>
          </a:p>
          <a:p>
            <a:pPr marL="514350" indent="-514350">
              <a:lnSpc>
                <a:spcPct val="150000"/>
              </a:lnSpc>
              <a:buAutoNum type="arabicPeriod"/>
            </a:pPr>
            <a:r>
              <a:rPr lang="en-IN" sz="3900" b="1" dirty="0"/>
              <a:t>I show the work done by you on a computer.</a:t>
            </a:r>
          </a:p>
          <a:p>
            <a:pPr marL="514350" indent="-514350">
              <a:lnSpc>
                <a:spcPct val="150000"/>
              </a:lnSpc>
              <a:buAutoNum type="arabicPeriod"/>
            </a:pPr>
            <a:r>
              <a:rPr lang="en-IN" sz="3900" b="1" dirty="0"/>
              <a:t>I am used to type letters , words , and numbers in computer.</a:t>
            </a: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91EC695A-CD02-4AEA-BE9B-6535E2DDE072}"/>
              </a:ext>
            </a:extLst>
          </p:cNvPr>
          <p:cNvSpPr txBox="1"/>
          <p:nvPr/>
        </p:nvSpPr>
        <p:spPr>
          <a:xfrm>
            <a:off x="6738425" y="928467"/>
            <a:ext cx="1281120" cy="461665"/>
          </a:xfrm>
          <a:prstGeom prst="rect">
            <a:avLst/>
          </a:prstGeom>
          <a:noFill/>
        </p:spPr>
        <p:txBody>
          <a:bodyPr wrap="none" rtlCol="0">
            <a:spAutoFit/>
          </a:bodyPr>
          <a:lstStyle/>
          <a:p>
            <a:r>
              <a:rPr lang="en-IN" sz="2400" b="1" dirty="0">
                <a:solidFill>
                  <a:srgbClr val="FF0066"/>
                </a:solidFill>
              </a:rPr>
              <a:t>PRINTER</a:t>
            </a:r>
          </a:p>
        </p:txBody>
      </p:sp>
      <p:sp>
        <p:nvSpPr>
          <p:cNvPr id="7" name="TextBox 6">
            <a:extLst>
              <a:ext uri="{FF2B5EF4-FFF2-40B4-BE49-F238E27FC236}">
                <a16:creationId xmlns:a16="http://schemas.microsoft.com/office/drawing/2014/main" id="{436952B4-934F-4B9D-9672-3B6A68FF264C}"/>
              </a:ext>
            </a:extLst>
          </p:cNvPr>
          <p:cNvSpPr txBox="1"/>
          <p:nvPr/>
        </p:nvSpPr>
        <p:spPr>
          <a:xfrm>
            <a:off x="6672558" y="1699620"/>
            <a:ext cx="1159292" cy="461665"/>
          </a:xfrm>
          <a:prstGeom prst="rect">
            <a:avLst/>
          </a:prstGeom>
          <a:noFill/>
        </p:spPr>
        <p:txBody>
          <a:bodyPr wrap="none" rtlCol="0">
            <a:spAutoFit/>
          </a:bodyPr>
          <a:lstStyle/>
          <a:p>
            <a:r>
              <a:rPr lang="en-IN" sz="2400" b="1" dirty="0">
                <a:solidFill>
                  <a:srgbClr val="FF0066"/>
                </a:solidFill>
              </a:rPr>
              <a:t>MOUSE</a:t>
            </a:r>
          </a:p>
        </p:txBody>
      </p:sp>
      <p:sp>
        <p:nvSpPr>
          <p:cNvPr id="8" name="TextBox 7">
            <a:extLst>
              <a:ext uri="{FF2B5EF4-FFF2-40B4-BE49-F238E27FC236}">
                <a16:creationId xmlns:a16="http://schemas.microsoft.com/office/drawing/2014/main" id="{23E99605-9552-43C5-8DCC-2D34C4CFCA2D}"/>
              </a:ext>
            </a:extLst>
          </p:cNvPr>
          <p:cNvSpPr txBox="1"/>
          <p:nvPr/>
        </p:nvSpPr>
        <p:spPr>
          <a:xfrm>
            <a:off x="4818322" y="2051538"/>
            <a:ext cx="1471621" cy="461665"/>
          </a:xfrm>
          <a:prstGeom prst="rect">
            <a:avLst/>
          </a:prstGeom>
          <a:noFill/>
        </p:spPr>
        <p:txBody>
          <a:bodyPr wrap="none" rtlCol="0">
            <a:spAutoFit/>
          </a:bodyPr>
          <a:lstStyle/>
          <a:p>
            <a:r>
              <a:rPr lang="en-IN" sz="2400" b="1" dirty="0">
                <a:solidFill>
                  <a:srgbClr val="FF0066"/>
                </a:solidFill>
              </a:rPr>
              <a:t>MONITOR</a:t>
            </a:r>
          </a:p>
        </p:txBody>
      </p:sp>
      <p:sp>
        <p:nvSpPr>
          <p:cNvPr id="10" name="TextBox 9">
            <a:extLst>
              <a:ext uri="{FF2B5EF4-FFF2-40B4-BE49-F238E27FC236}">
                <a16:creationId xmlns:a16="http://schemas.microsoft.com/office/drawing/2014/main" id="{2E49B491-7AA6-4A71-8627-A91EA9F1F54C}"/>
              </a:ext>
            </a:extLst>
          </p:cNvPr>
          <p:cNvSpPr txBox="1"/>
          <p:nvPr/>
        </p:nvSpPr>
        <p:spPr>
          <a:xfrm>
            <a:off x="6611644" y="2841317"/>
            <a:ext cx="2047099" cy="461665"/>
          </a:xfrm>
          <a:prstGeom prst="rect">
            <a:avLst/>
          </a:prstGeom>
          <a:noFill/>
        </p:spPr>
        <p:txBody>
          <a:bodyPr wrap="none" rtlCol="0">
            <a:spAutoFit/>
          </a:bodyPr>
          <a:lstStyle/>
          <a:p>
            <a:r>
              <a:rPr lang="en-IN" sz="2400" b="1" dirty="0">
                <a:solidFill>
                  <a:srgbClr val="FF0066"/>
                </a:solidFill>
              </a:rPr>
              <a:t>SPACEBAR KEY</a:t>
            </a:r>
          </a:p>
        </p:txBody>
      </p:sp>
      <p:sp>
        <p:nvSpPr>
          <p:cNvPr id="11" name="TextBox 10">
            <a:extLst>
              <a:ext uri="{FF2B5EF4-FFF2-40B4-BE49-F238E27FC236}">
                <a16:creationId xmlns:a16="http://schemas.microsoft.com/office/drawing/2014/main" id="{EF8FFDE5-981F-4EAB-8426-A2E6947094AA}"/>
              </a:ext>
            </a:extLst>
          </p:cNvPr>
          <p:cNvSpPr txBox="1"/>
          <p:nvPr/>
        </p:nvSpPr>
        <p:spPr>
          <a:xfrm>
            <a:off x="5435232" y="3880576"/>
            <a:ext cx="2199961" cy="461665"/>
          </a:xfrm>
          <a:prstGeom prst="rect">
            <a:avLst/>
          </a:prstGeom>
          <a:noFill/>
        </p:spPr>
        <p:txBody>
          <a:bodyPr wrap="none" rtlCol="0">
            <a:spAutoFit/>
          </a:bodyPr>
          <a:lstStyle/>
          <a:p>
            <a:r>
              <a:rPr lang="en-IN" sz="2400" b="1" dirty="0">
                <a:solidFill>
                  <a:srgbClr val="FF0066"/>
                </a:solidFill>
              </a:rPr>
              <a:t>BACKSPACE KEY</a:t>
            </a:r>
          </a:p>
        </p:txBody>
      </p:sp>
      <p:sp>
        <p:nvSpPr>
          <p:cNvPr id="13" name="TextBox 12">
            <a:extLst>
              <a:ext uri="{FF2B5EF4-FFF2-40B4-BE49-F238E27FC236}">
                <a16:creationId xmlns:a16="http://schemas.microsoft.com/office/drawing/2014/main" id="{3E54DBD1-5099-47B0-A3F5-23CCDBDC099B}"/>
              </a:ext>
            </a:extLst>
          </p:cNvPr>
          <p:cNvSpPr txBox="1"/>
          <p:nvPr/>
        </p:nvSpPr>
        <p:spPr>
          <a:xfrm>
            <a:off x="5572577" y="4725990"/>
            <a:ext cx="1471621" cy="461665"/>
          </a:xfrm>
          <a:prstGeom prst="rect">
            <a:avLst/>
          </a:prstGeom>
          <a:noFill/>
        </p:spPr>
        <p:txBody>
          <a:bodyPr wrap="none" rtlCol="0">
            <a:spAutoFit/>
          </a:bodyPr>
          <a:lstStyle/>
          <a:p>
            <a:r>
              <a:rPr lang="en-IN" sz="2400" b="1" dirty="0">
                <a:solidFill>
                  <a:srgbClr val="FF0066"/>
                </a:solidFill>
              </a:rPr>
              <a:t>MONITOR</a:t>
            </a:r>
          </a:p>
        </p:txBody>
      </p:sp>
      <p:sp>
        <p:nvSpPr>
          <p:cNvPr id="14" name="TextBox 13">
            <a:extLst>
              <a:ext uri="{FF2B5EF4-FFF2-40B4-BE49-F238E27FC236}">
                <a16:creationId xmlns:a16="http://schemas.microsoft.com/office/drawing/2014/main" id="{F2DB6688-9F0C-40F3-B6F7-0FBCEDC2F610}"/>
              </a:ext>
            </a:extLst>
          </p:cNvPr>
          <p:cNvSpPr txBox="1"/>
          <p:nvPr/>
        </p:nvSpPr>
        <p:spPr>
          <a:xfrm>
            <a:off x="4089982" y="5710034"/>
            <a:ext cx="1594283" cy="461665"/>
          </a:xfrm>
          <a:prstGeom prst="rect">
            <a:avLst/>
          </a:prstGeom>
          <a:noFill/>
        </p:spPr>
        <p:txBody>
          <a:bodyPr wrap="none" rtlCol="0">
            <a:spAutoFit/>
          </a:bodyPr>
          <a:lstStyle/>
          <a:p>
            <a:r>
              <a:rPr lang="en-IN" sz="2400" b="1" dirty="0">
                <a:solidFill>
                  <a:srgbClr val="FF0066"/>
                </a:solidFill>
              </a:rPr>
              <a:t>KEYBOARD</a:t>
            </a:r>
          </a:p>
        </p:txBody>
      </p:sp>
    </p:spTree>
    <p:extLst>
      <p:ext uri="{BB962C8B-B14F-4D97-AF65-F5344CB8AC3E}">
        <p14:creationId xmlns:p14="http://schemas.microsoft.com/office/powerpoint/2010/main" val="346129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10" grpId="0"/>
      <p:bldP spid="11"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STATE TRUE / FALSE</a:t>
            </a:r>
          </a:p>
          <a:p>
            <a:pPr marL="514350" indent="-514350">
              <a:lnSpc>
                <a:spcPct val="200000"/>
              </a:lnSpc>
              <a:buAutoNum type="arabicPeriod"/>
            </a:pPr>
            <a:r>
              <a:rPr lang="en-IN" b="1" dirty="0"/>
              <a:t>Backspace key erase letters on right side of cursor.</a:t>
            </a:r>
          </a:p>
          <a:p>
            <a:pPr marL="514350" indent="-514350">
              <a:lnSpc>
                <a:spcPct val="200000"/>
              </a:lnSpc>
              <a:buAutoNum type="arabicPeriod"/>
            </a:pPr>
            <a:r>
              <a:rPr lang="en-IN" b="1" dirty="0"/>
              <a:t>Monitor is used to draw pictures on the screen.</a:t>
            </a:r>
          </a:p>
          <a:p>
            <a:pPr marL="514350" indent="-514350">
              <a:lnSpc>
                <a:spcPct val="200000"/>
              </a:lnSpc>
              <a:buAutoNum type="arabicPeriod"/>
            </a:pPr>
            <a:r>
              <a:rPr lang="en-IN" b="1" dirty="0"/>
              <a:t>Spacebar key add blank spaces between letters, words and numbers.</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4572000" y="2967335"/>
            <a:ext cx="3205865" cy="461665"/>
          </a:xfrm>
          <a:prstGeom prst="rect">
            <a:avLst/>
          </a:prstGeom>
          <a:noFill/>
        </p:spPr>
        <p:txBody>
          <a:bodyPr wrap="square" rtlCol="0">
            <a:spAutoFit/>
          </a:bodyPr>
          <a:lstStyle/>
          <a:p>
            <a:r>
              <a:rPr lang="en-IN" sz="2400" b="1" dirty="0">
                <a:solidFill>
                  <a:srgbClr val="C00000"/>
                </a:solidFill>
              </a:rPr>
              <a:t>False </a:t>
            </a:r>
          </a:p>
        </p:txBody>
      </p:sp>
      <p:sp>
        <p:nvSpPr>
          <p:cNvPr id="5" name="TextBox 4">
            <a:extLst>
              <a:ext uri="{FF2B5EF4-FFF2-40B4-BE49-F238E27FC236}">
                <a16:creationId xmlns:a16="http://schemas.microsoft.com/office/drawing/2014/main" id="{7DB58D4B-4BA7-4D11-B578-24B9EC22CD65}"/>
              </a:ext>
            </a:extLst>
          </p:cNvPr>
          <p:cNvSpPr txBox="1"/>
          <p:nvPr/>
        </p:nvSpPr>
        <p:spPr>
          <a:xfrm>
            <a:off x="4652962" y="1811975"/>
            <a:ext cx="3205865" cy="461665"/>
          </a:xfrm>
          <a:prstGeom prst="rect">
            <a:avLst/>
          </a:prstGeom>
          <a:noFill/>
        </p:spPr>
        <p:txBody>
          <a:bodyPr wrap="square" rtlCol="0">
            <a:spAutoFit/>
          </a:bodyPr>
          <a:lstStyle/>
          <a:p>
            <a:r>
              <a:rPr lang="en-IN" sz="2400" b="1" dirty="0">
                <a:solidFill>
                  <a:srgbClr val="C00000"/>
                </a:solidFill>
              </a:rPr>
              <a:t>False </a:t>
            </a:r>
          </a:p>
        </p:txBody>
      </p:sp>
      <p:sp>
        <p:nvSpPr>
          <p:cNvPr id="7" name="TextBox 6">
            <a:extLst>
              <a:ext uri="{FF2B5EF4-FFF2-40B4-BE49-F238E27FC236}">
                <a16:creationId xmlns:a16="http://schemas.microsoft.com/office/drawing/2014/main" id="{1FCD3198-0770-4E71-8F55-EBC9263DF781}"/>
              </a:ext>
            </a:extLst>
          </p:cNvPr>
          <p:cNvSpPr txBox="1"/>
          <p:nvPr/>
        </p:nvSpPr>
        <p:spPr>
          <a:xfrm>
            <a:off x="3893291" y="4579835"/>
            <a:ext cx="2625312" cy="461665"/>
          </a:xfrm>
          <a:prstGeom prst="rect">
            <a:avLst/>
          </a:prstGeom>
          <a:noFill/>
        </p:spPr>
        <p:txBody>
          <a:bodyPr wrap="square" rtlCol="0">
            <a:spAutoFit/>
          </a:bodyPr>
          <a:lstStyle/>
          <a:p>
            <a:pPr lvl="1"/>
            <a:r>
              <a:rPr lang="en-IN" sz="2400" b="1" dirty="0">
                <a:solidFill>
                  <a:srgbClr val="C00000"/>
                </a:solidFill>
              </a:rPr>
              <a:t>True </a:t>
            </a:r>
          </a:p>
        </p:txBody>
      </p:sp>
    </p:spTree>
    <p:extLst>
      <p:ext uri="{BB962C8B-B14F-4D97-AF65-F5344CB8AC3E}">
        <p14:creationId xmlns:p14="http://schemas.microsoft.com/office/powerpoint/2010/main" val="204056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fontScale="92500"/>
          </a:bodyPr>
          <a:lstStyle/>
          <a:p>
            <a:pPr marL="0" indent="0">
              <a:lnSpc>
                <a:spcPct val="200000"/>
              </a:lnSpc>
              <a:buNone/>
            </a:pPr>
            <a:r>
              <a:rPr lang="en-IN" b="1">
                <a:solidFill>
                  <a:srgbClr val="FF0000"/>
                </a:solidFill>
              </a:rPr>
              <a:t>STATE TRUE / FALSE</a:t>
            </a:r>
          </a:p>
          <a:p>
            <a:pPr marL="514350" indent="-514350">
              <a:lnSpc>
                <a:spcPct val="200000"/>
              </a:lnSpc>
              <a:buFont typeface="+mj-lt"/>
              <a:buAutoNum type="arabicPeriod" startAt="4"/>
            </a:pPr>
            <a:r>
              <a:rPr lang="en-IN" b="1"/>
              <a:t>There </a:t>
            </a:r>
            <a:r>
              <a:rPr lang="en-IN" b="1" dirty="0"/>
              <a:t>are five different types of keys on a keyboard.</a:t>
            </a:r>
          </a:p>
          <a:p>
            <a:pPr marL="514350" indent="-514350">
              <a:lnSpc>
                <a:spcPct val="200000"/>
              </a:lnSpc>
              <a:buFont typeface="+mj-lt"/>
              <a:buAutoNum type="arabicPeriod" startAt="4"/>
            </a:pPr>
            <a:r>
              <a:rPr lang="en-IN" b="1" dirty="0"/>
              <a:t>Caps lock key is used to type in capital letters.</a:t>
            </a:r>
          </a:p>
          <a:p>
            <a:pPr marL="514350" indent="-514350">
              <a:lnSpc>
                <a:spcPct val="200000"/>
              </a:lnSpc>
              <a:buFont typeface="+mj-lt"/>
              <a:buAutoNum type="arabicPeriod" startAt="4"/>
            </a:pPr>
            <a:r>
              <a:rPr lang="en-IN" b="1" dirty="0"/>
              <a:t>We can see movies and cartoons on a keyboard.</a:t>
            </a:r>
          </a:p>
          <a:p>
            <a:pPr marL="514350" indent="-514350">
              <a:lnSpc>
                <a:spcPct val="200000"/>
              </a:lnSpc>
              <a:buFont typeface="+mj-lt"/>
              <a:buAutoNum type="arabicPeriod" startAt="4"/>
            </a:pPr>
            <a:r>
              <a:rPr lang="en-IN" b="1" dirty="0"/>
              <a:t>The number keys in keyboard are marked from 1 to 10. </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7911474" y="2364365"/>
            <a:ext cx="3205865" cy="461665"/>
          </a:xfrm>
          <a:prstGeom prst="rect">
            <a:avLst/>
          </a:prstGeom>
          <a:noFill/>
        </p:spPr>
        <p:txBody>
          <a:bodyPr wrap="square" rtlCol="0">
            <a:spAutoFit/>
          </a:bodyPr>
          <a:lstStyle/>
          <a:p>
            <a:r>
              <a:rPr lang="en-IN" sz="2400" b="1" dirty="0">
                <a:solidFill>
                  <a:srgbClr val="C00000"/>
                </a:solidFill>
              </a:rPr>
              <a:t>True </a:t>
            </a:r>
          </a:p>
        </p:txBody>
      </p:sp>
      <p:sp>
        <p:nvSpPr>
          <p:cNvPr id="5" name="TextBox 4">
            <a:extLst>
              <a:ext uri="{FF2B5EF4-FFF2-40B4-BE49-F238E27FC236}">
                <a16:creationId xmlns:a16="http://schemas.microsoft.com/office/drawing/2014/main" id="{7DB58D4B-4BA7-4D11-B578-24B9EC22CD65}"/>
              </a:ext>
            </a:extLst>
          </p:cNvPr>
          <p:cNvSpPr txBox="1"/>
          <p:nvPr/>
        </p:nvSpPr>
        <p:spPr>
          <a:xfrm>
            <a:off x="7796919" y="1637978"/>
            <a:ext cx="3205865" cy="461665"/>
          </a:xfrm>
          <a:prstGeom prst="rect">
            <a:avLst/>
          </a:prstGeom>
          <a:noFill/>
        </p:spPr>
        <p:txBody>
          <a:bodyPr wrap="square" rtlCol="0">
            <a:spAutoFit/>
          </a:bodyPr>
          <a:lstStyle/>
          <a:p>
            <a:r>
              <a:rPr lang="en-IN" sz="2400" b="1" dirty="0">
                <a:solidFill>
                  <a:srgbClr val="C00000"/>
                </a:solidFill>
              </a:rPr>
              <a:t>False </a:t>
            </a:r>
          </a:p>
        </p:txBody>
      </p:sp>
      <p:sp>
        <p:nvSpPr>
          <p:cNvPr id="7" name="TextBox 6">
            <a:extLst>
              <a:ext uri="{FF2B5EF4-FFF2-40B4-BE49-F238E27FC236}">
                <a16:creationId xmlns:a16="http://schemas.microsoft.com/office/drawing/2014/main" id="{1FCD3198-0770-4E71-8F55-EBC9263DF781}"/>
              </a:ext>
            </a:extLst>
          </p:cNvPr>
          <p:cNvSpPr txBox="1"/>
          <p:nvPr/>
        </p:nvSpPr>
        <p:spPr>
          <a:xfrm>
            <a:off x="7215081" y="3653962"/>
            <a:ext cx="2625312" cy="461665"/>
          </a:xfrm>
          <a:prstGeom prst="rect">
            <a:avLst/>
          </a:prstGeom>
          <a:noFill/>
        </p:spPr>
        <p:txBody>
          <a:bodyPr wrap="square" rtlCol="0">
            <a:spAutoFit/>
          </a:bodyPr>
          <a:lstStyle/>
          <a:p>
            <a:pPr lvl="1"/>
            <a:r>
              <a:rPr lang="en-IN" sz="2400" b="1" dirty="0">
                <a:solidFill>
                  <a:srgbClr val="C00000"/>
                </a:solidFill>
              </a:rPr>
              <a:t>False </a:t>
            </a:r>
          </a:p>
        </p:txBody>
      </p:sp>
      <p:sp>
        <p:nvSpPr>
          <p:cNvPr id="8" name="TextBox 7">
            <a:extLst>
              <a:ext uri="{FF2B5EF4-FFF2-40B4-BE49-F238E27FC236}">
                <a16:creationId xmlns:a16="http://schemas.microsoft.com/office/drawing/2014/main" id="{4562CD4B-8F75-4602-ABA7-D9BE5AAD16E8}"/>
              </a:ext>
            </a:extLst>
          </p:cNvPr>
          <p:cNvSpPr txBox="1"/>
          <p:nvPr/>
        </p:nvSpPr>
        <p:spPr>
          <a:xfrm>
            <a:off x="7203646" y="4794316"/>
            <a:ext cx="2625312" cy="461665"/>
          </a:xfrm>
          <a:prstGeom prst="rect">
            <a:avLst/>
          </a:prstGeom>
          <a:noFill/>
        </p:spPr>
        <p:txBody>
          <a:bodyPr wrap="square" rtlCol="0">
            <a:spAutoFit/>
          </a:bodyPr>
          <a:lstStyle/>
          <a:p>
            <a:pPr lvl="1"/>
            <a:r>
              <a:rPr lang="en-IN" sz="2400" b="1" dirty="0">
                <a:solidFill>
                  <a:srgbClr val="C00000"/>
                </a:solidFill>
              </a:rPr>
              <a:t>False </a:t>
            </a:r>
          </a:p>
        </p:txBody>
      </p:sp>
    </p:spTree>
    <p:extLst>
      <p:ext uri="{BB962C8B-B14F-4D97-AF65-F5344CB8AC3E}">
        <p14:creationId xmlns:p14="http://schemas.microsoft.com/office/powerpoint/2010/main" val="262593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GUESS! WHO I AM????:</a:t>
            </a:r>
          </a:p>
          <a:p>
            <a:pPr marL="514350" indent="-514350">
              <a:lnSpc>
                <a:spcPct val="200000"/>
              </a:lnSpc>
              <a:buAutoNum type="arabicPeriod"/>
            </a:pPr>
            <a:r>
              <a:rPr lang="en-IN" b="1" dirty="0"/>
              <a:t>I erase letters on left side of cursor.</a:t>
            </a:r>
          </a:p>
          <a:p>
            <a:pPr marL="514350" indent="-514350">
              <a:lnSpc>
                <a:spcPct val="200000"/>
              </a:lnSpc>
              <a:buAutoNum type="arabicPeriod"/>
            </a:pPr>
            <a:r>
              <a:rPr lang="en-IN" b="1" dirty="0"/>
              <a:t>I am a blinking line which shows where we can start typing the text.</a:t>
            </a:r>
          </a:p>
          <a:p>
            <a:pPr marL="514350" indent="-514350">
              <a:lnSpc>
                <a:spcPct val="200000"/>
              </a:lnSpc>
              <a:buAutoNum type="arabicPeriod"/>
            </a:pPr>
            <a:r>
              <a:rPr lang="en-IN" b="1" dirty="0"/>
              <a:t>I add blank spaces between letters, words and numbers.</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4306240" y="3623950"/>
            <a:ext cx="3205865" cy="461665"/>
          </a:xfrm>
          <a:prstGeom prst="rect">
            <a:avLst/>
          </a:prstGeom>
          <a:noFill/>
        </p:spPr>
        <p:txBody>
          <a:bodyPr wrap="square" rtlCol="0">
            <a:spAutoFit/>
          </a:bodyPr>
          <a:lstStyle/>
          <a:p>
            <a:r>
              <a:rPr lang="en-IN" sz="2400" b="1" dirty="0">
                <a:solidFill>
                  <a:srgbClr val="C00000"/>
                </a:solidFill>
              </a:rPr>
              <a:t>CURSOR</a:t>
            </a:r>
          </a:p>
        </p:txBody>
      </p:sp>
      <p:sp>
        <p:nvSpPr>
          <p:cNvPr id="5" name="TextBox 4">
            <a:extLst>
              <a:ext uri="{FF2B5EF4-FFF2-40B4-BE49-F238E27FC236}">
                <a16:creationId xmlns:a16="http://schemas.microsoft.com/office/drawing/2014/main" id="{7DB58D4B-4BA7-4D11-B578-24B9EC22CD65}"/>
              </a:ext>
            </a:extLst>
          </p:cNvPr>
          <p:cNvSpPr txBox="1"/>
          <p:nvPr/>
        </p:nvSpPr>
        <p:spPr>
          <a:xfrm>
            <a:off x="4652962" y="1811975"/>
            <a:ext cx="3205865" cy="461665"/>
          </a:xfrm>
          <a:prstGeom prst="rect">
            <a:avLst/>
          </a:prstGeom>
          <a:noFill/>
        </p:spPr>
        <p:txBody>
          <a:bodyPr wrap="square" rtlCol="0">
            <a:spAutoFit/>
          </a:bodyPr>
          <a:lstStyle/>
          <a:p>
            <a:r>
              <a:rPr lang="en-IN" sz="2400" b="1" dirty="0">
                <a:solidFill>
                  <a:srgbClr val="C00000"/>
                </a:solidFill>
              </a:rPr>
              <a:t>	BACKSPACE KEY</a:t>
            </a:r>
          </a:p>
        </p:txBody>
      </p:sp>
      <p:sp>
        <p:nvSpPr>
          <p:cNvPr id="7" name="TextBox 6">
            <a:extLst>
              <a:ext uri="{FF2B5EF4-FFF2-40B4-BE49-F238E27FC236}">
                <a16:creationId xmlns:a16="http://schemas.microsoft.com/office/drawing/2014/main" id="{1FCD3198-0770-4E71-8F55-EBC9263DF781}"/>
              </a:ext>
            </a:extLst>
          </p:cNvPr>
          <p:cNvSpPr txBox="1"/>
          <p:nvPr/>
        </p:nvSpPr>
        <p:spPr>
          <a:xfrm>
            <a:off x="2458387" y="5550506"/>
            <a:ext cx="2625312" cy="461665"/>
          </a:xfrm>
          <a:prstGeom prst="rect">
            <a:avLst/>
          </a:prstGeom>
          <a:noFill/>
        </p:spPr>
        <p:txBody>
          <a:bodyPr wrap="square" rtlCol="0">
            <a:spAutoFit/>
          </a:bodyPr>
          <a:lstStyle/>
          <a:p>
            <a:pPr lvl="1"/>
            <a:r>
              <a:rPr lang="en-IN" sz="2400" b="1" dirty="0">
                <a:solidFill>
                  <a:srgbClr val="C00000"/>
                </a:solidFill>
              </a:rPr>
              <a:t>SPACEBAR KEY</a:t>
            </a:r>
          </a:p>
        </p:txBody>
      </p:sp>
    </p:spTree>
    <p:extLst>
      <p:ext uri="{BB962C8B-B14F-4D97-AF65-F5344CB8AC3E}">
        <p14:creationId xmlns:p14="http://schemas.microsoft.com/office/powerpoint/2010/main" val="156166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GUESS! WHO I AM????:</a:t>
            </a:r>
          </a:p>
          <a:p>
            <a:pPr marL="514350" indent="-514350">
              <a:lnSpc>
                <a:spcPct val="200000"/>
              </a:lnSpc>
              <a:buFont typeface="+mj-lt"/>
              <a:buAutoNum type="arabicPeriod" startAt="4"/>
            </a:pPr>
            <a:r>
              <a:rPr lang="en-IN" b="1" dirty="0"/>
              <a:t>I help to type character, words and sentences in computer.</a:t>
            </a:r>
          </a:p>
          <a:p>
            <a:pPr marL="514350" indent="-514350">
              <a:lnSpc>
                <a:spcPct val="200000"/>
              </a:lnSpc>
              <a:buFont typeface="+mj-lt"/>
              <a:buAutoNum type="arabicPeriod" startAt="4"/>
            </a:pPr>
            <a:r>
              <a:rPr lang="en-IN" b="1" dirty="0"/>
              <a:t>I am the longest key of keyboard.</a:t>
            </a:r>
          </a:p>
          <a:p>
            <a:pPr marL="514350" indent="-514350">
              <a:lnSpc>
                <a:spcPct val="200000"/>
              </a:lnSpc>
              <a:buFont typeface="+mj-lt"/>
              <a:buAutoNum type="arabicPeriod" startAt="4"/>
            </a:pPr>
            <a:r>
              <a:rPr lang="en-IN" b="1" dirty="0"/>
              <a:t>I help to move the cursor to next line.</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5321872" y="3859406"/>
            <a:ext cx="3205865" cy="461665"/>
          </a:xfrm>
          <a:prstGeom prst="rect">
            <a:avLst/>
          </a:prstGeom>
          <a:noFill/>
        </p:spPr>
        <p:txBody>
          <a:bodyPr wrap="square" rtlCol="0">
            <a:spAutoFit/>
          </a:bodyPr>
          <a:lstStyle/>
          <a:p>
            <a:r>
              <a:rPr lang="en-IN" sz="2400" b="1" dirty="0">
                <a:solidFill>
                  <a:srgbClr val="C00000"/>
                </a:solidFill>
              </a:rPr>
              <a:t>SPACEBAR KEY</a:t>
            </a:r>
          </a:p>
        </p:txBody>
      </p:sp>
      <p:sp>
        <p:nvSpPr>
          <p:cNvPr id="5" name="TextBox 4">
            <a:extLst>
              <a:ext uri="{FF2B5EF4-FFF2-40B4-BE49-F238E27FC236}">
                <a16:creationId xmlns:a16="http://schemas.microsoft.com/office/drawing/2014/main" id="{7DB58D4B-4BA7-4D11-B578-24B9EC22CD65}"/>
              </a:ext>
            </a:extLst>
          </p:cNvPr>
          <p:cNvSpPr txBox="1"/>
          <p:nvPr/>
        </p:nvSpPr>
        <p:spPr>
          <a:xfrm>
            <a:off x="2458387" y="2313588"/>
            <a:ext cx="3205865" cy="461665"/>
          </a:xfrm>
          <a:prstGeom prst="rect">
            <a:avLst/>
          </a:prstGeom>
          <a:noFill/>
        </p:spPr>
        <p:txBody>
          <a:bodyPr wrap="square" rtlCol="0">
            <a:spAutoFit/>
          </a:bodyPr>
          <a:lstStyle/>
          <a:p>
            <a:r>
              <a:rPr lang="en-IN" sz="2400" b="1" dirty="0">
                <a:solidFill>
                  <a:srgbClr val="C00000"/>
                </a:solidFill>
              </a:rPr>
              <a:t>KEYBOARD</a:t>
            </a:r>
          </a:p>
        </p:txBody>
      </p:sp>
      <p:sp>
        <p:nvSpPr>
          <p:cNvPr id="7" name="TextBox 6">
            <a:extLst>
              <a:ext uri="{FF2B5EF4-FFF2-40B4-BE49-F238E27FC236}">
                <a16:creationId xmlns:a16="http://schemas.microsoft.com/office/drawing/2014/main" id="{1FCD3198-0770-4E71-8F55-EBC9263DF781}"/>
              </a:ext>
            </a:extLst>
          </p:cNvPr>
          <p:cNvSpPr txBox="1"/>
          <p:nvPr/>
        </p:nvSpPr>
        <p:spPr>
          <a:xfrm>
            <a:off x="5171607" y="4943559"/>
            <a:ext cx="2625312" cy="461665"/>
          </a:xfrm>
          <a:prstGeom prst="rect">
            <a:avLst/>
          </a:prstGeom>
          <a:noFill/>
        </p:spPr>
        <p:txBody>
          <a:bodyPr wrap="square" rtlCol="0">
            <a:spAutoFit/>
          </a:bodyPr>
          <a:lstStyle/>
          <a:p>
            <a:pPr lvl="1"/>
            <a:r>
              <a:rPr lang="en-IN" sz="2400" b="1" dirty="0">
                <a:solidFill>
                  <a:srgbClr val="C00000"/>
                </a:solidFill>
              </a:rPr>
              <a:t>ENTER KEY</a:t>
            </a:r>
          </a:p>
        </p:txBody>
      </p:sp>
    </p:spTree>
    <p:extLst>
      <p:ext uri="{BB962C8B-B14F-4D97-AF65-F5344CB8AC3E}">
        <p14:creationId xmlns:p14="http://schemas.microsoft.com/office/powerpoint/2010/main" val="330125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34735" y="0"/>
            <a:ext cx="924395" cy="458906"/>
          </a:xfrm>
          <a:prstGeom prst="rect">
            <a:avLst/>
          </a:prstGeom>
          <a:noFill/>
          <a:ln>
            <a:noFill/>
          </a:ln>
        </p:spPr>
      </p:pic>
      <p:sp>
        <p:nvSpPr>
          <p:cNvPr id="2" name="Content Placeholder 1"/>
          <p:cNvSpPr>
            <a:spLocks noGrp="1"/>
          </p:cNvSpPr>
          <p:nvPr>
            <p:ph idx="1"/>
          </p:nvPr>
        </p:nvSpPr>
        <p:spPr>
          <a:xfrm>
            <a:off x="1196032" y="591064"/>
            <a:ext cx="7200900" cy="6428934"/>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289322" indent="-289322">
              <a:lnSpc>
                <a:spcPct val="150000"/>
              </a:lnSpc>
              <a:buFont typeface="+mj-lt"/>
              <a:buAutoNum type="arabicPeriod"/>
            </a:pPr>
            <a:endParaRPr lang="en-IN" b="1" dirty="0"/>
          </a:p>
          <a:p>
            <a:pPr marL="289322" indent="-289322">
              <a:lnSpc>
                <a:spcPct val="150000"/>
              </a:lnSpc>
              <a:buFont typeface="+mj-lt"/>
              <a:buAutoNum type="arabicPeriod"/>
            </a:pPr>
            <a:r>
              <a:rPr lang="en-IN" b="1" dirty="0"/>
              <a:t>The number keys are marked from _____?		        (1 to 10/ 1 to 9 / 0 to 9)</a:t>
            </a:r>
          </a:p>
          <a:p>
            <a:pPr marL="289322" indent="-289322">
              <a:lnSpc>
                <a:spcPct val="150000"/>
              </a:lnSpc>
              <a:buFont typeface="+mj-lt"/>
              <a:buAutoNum type="arabicPeriod"/>
            </a:pPr>
            <a:r>
              <a:rPr lang="en-IN" b="1" dirty="0"/>
              <a:t>I am used to select things on monitor.  Who I am ?             (Mouse/ Keyboard/ Monitor) </a:t>
            </a:r>
          </a:p>
          <a:p>
            <a:pPr marL="289322" indent="-289322">
              <a:lnSpc>
                <a:spcPct val="150000"/>
              </a:lnSpc>
              <a:buFont typeface="+mj-lt"/>
              <a:buAutoNum type="arabicPeriod"/>
            </a:pPr>
            <a:r>
              <a:rPr lang="en-IN" b="1" dirty="0"/>
              <a:t>Choose the odd one out ( Monitor / Keyboard/ AC) .</a:t>
            </a:r>
            <a:endParaRPr lang="en-IN" dirty="0"/>
          </a:p>
          <a:p>
            <a:pPr marL="289322" indent="-289322">
              <a:lnSpc>
                <a:spcPct val="150000"/>
              </a:lnSpc>
              <a:buFont typeface="+mj-lt"/>
              <a:buAutoNum type="arabicPeriod"/>
            </a:pPr>
            <a:r>
              <a:rPr lang="en-IN" b="1" dirty="0"/>
              <a:t>I am used to add blank spaces between word.      (Spacebar key / Backspace key / Enter key)</a:t>
            </a:r>
          </a:p>
          <a:p>
            <a:pPr marL="289322" indent="-289322">
              <a:lnSpc>
                <a:spcPct val="150000"/>
              </a:lnSpc>
              <a:buFont typeface="+mj-lt"/>
              <a:buAutoNum type="arabicPeriod"/>
            </a:pPr>
            <a:r>
              <a:rPr lang="en-IN" b="1" dirty="0"/>
              <a:t>Choose the odd one out. ( Enter key/ Backspace key/ Number key)</a:t>
            </a:r>
          </a:p>
          <a:p>
            <a:pPr marL="0" indent="0">
              <a:lnSpc>
                <a:spcPct val="150000"/>
              </a:lnSpc>
              <a:buNone/>
            </a:pPr>
            <a:endParaRPr lang="en-IN" b="1" dirty="0"/>
          </a:p>
          <a:p>
            <a:pPr marL="0" indent="0">
              <a:lnSpc>
                <a:spcPct val="150000"/>
              </a:lnSpc>
              <a:buNone/>
            </a:pPr>
            <a:endParaRPr lang="en-IN" b="1" dirty="0"/>
          </a:p>
          <a:p>
            <a:pPr marL="289322" indent="-289322">
              <a:lnSpc>
                <a:spcPct val="150000"/>
              </a:lnSpc>
              <a:buFont typeface="+mj-lt"/>
              <a:buAutoNum type="arabicPeriod" startAt="7"/>
            </a:pPr>
            <a:endParaRPr lang="en-IN" b="1" dirty="0"/>
          </a:p>
          <a:p>
            <a:pPr marL="289322" indent="-289322">
              <a:lnSpc>
                <a:spcPct val="150000"/>
              </a:lnSpc>
              <a:buFont typeface="+mj-lt"/>
              <a:buAutoNum type="arabicPeriod" startAt="7"/>
            </a:pPr>
            <a:endParaRPr lang="en-IN" b="1" dirty="0"/>
          </a:p>
          <a:p>
            <a:pPr marL="289322" indent="-289322">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3617079" y="1860683"/>
            <a:ext cx="340379" cy="369332"/>
          </a:xfrm>
          <a:prstGeom prst="rect">
            <a:avLst/>
          </a:prstGeom>
          <a:noFill/>
        </p:spPr>
        <p:txBody>
          <a:bodyPr wrap="square" rtlCol="0">
            <a:spAutoFit/>
          </a:bodyPr>
          <a:lstStyle/>
          <a:p>
            <a:r>
              <a:rPr lang="en-IN" b="1" dirty="0">
                <a:solidFill>
                  <a:srgbClr val="FF0000"/>
                </a:solidFill>
              </a:rPr>
              <a:t>√</a:t>
            </a:r>
          </a:p>
        </p:txBody>
      </p:sp>
      <p:sp>
        <p:nvSpPr>
          <p:cNvPr id="6" name="TextBox 5"/>
          <p:cNvSpPr txBox="1"/>
          <p:nvPr/>
        </p:nvSpPr>
        <p:spPr>
          <a:xfrm>
            <a:off x="3617080" y="2230015"/>
            <a:ext cx="340379" cy="369332"/>
          </a:xfrm>
          <a:prstGeom prst="rect">
            <a:avLst/>
          </a:prstGeom>
          <a:noFill/>
        </p:spPr>
        <p:txBody>
          <a:bodyPr wrap="square" rtlCol="0">
            <a:spAutoFit/>
          </a:bodyPr>
          <a:lstStyle/>
          <a:p>
            <a:endParaRPr lang="en-IN" b="1" dirty="0">
              <a:solidFill>
                <a:srgbClr val="FF0000"/>
              </a:solidFill>
            </a:endParaRPr>
          </a:p>
        </p:txBody>
      </p:sp>
      <p:sp>
        <p:nvSpPr>
          <p:cNvPr id="7" name="TextBox 6"/>
          <p:cNvSpPr txBox="1"/>
          <p:nvPr/>
        </p:nvSpPr>
        <p:spPr>
          <a:xfrm>
            <a:off x="2098167" y="2885676"/>
            <a:ext cx="340379" cy="369332"/>
          </a:xfrm>
          <a:prstGeom prst="rect">
            <a:avLst/>
          </a:prstGeom>
          <a:noFill/>
        </p:spPr>
        <p:txBody>
          <a:bodyPr wrap="square" rtlCol="0">
            <a:spAutoFit/>
          </a:bodyPr>
          <a:lstStyle/>
          <a:p>
            <a:r>
              <a:rPr lang="en-IN" b="1" dirty="0">
                <a:solidFill>
                  <a:srgbClr val="FF0000"/>
                </a:solidFill>
              </a:rPr>
              <a:t>√</a:t>
            </a:r>
          </a:p>
        </p:txBody>
      </p:sp>
      <p:sp>
        <p:nvSpPr>
          <p:cNvPr id="8" name="TextBox 7"/>
          <p:cNvSpPr txBox="1"/>
          <p:nvPr/>
        </p:nvSpPr>
        <p:spPr>
          <a:xfrm>
            <a:off x="7137606" y="3429000"/>
            <a:ext cx="340379" cy="369332"/>
          </a:xfrm>
          <a:prstGeom prst="rect">
            <a:avLst/>
          </a:prstGeom>
          <a:noFill/>
        </p:spPr>
        <p:txBody>
          <a:bodyPr wrap="square" rtlCol="0">
            <a:spAutoFit/>
          </a:bodyPr>
          <a:lstStyle/>
          <a:p>
            <a:r>
              <a:rPr lang="en-IN" b="1" dirty="0">
                <a:solidFill>
                  <a:srgbClr val="FF0000"/>
                </a:solidFill>
              </a:rPr>
              <a:t>√</a:t>
            </a:r>
          </a:p>
        </p:txBody>
      </p:sp>
      <p:sp>
        <p:nvSpPr>
          <p:cNvPr id="9" name="TextBox 8"/>
          <p:cNvSpPr txBox="1"/>
          <p:nvPr/>
        </p:nvSpPr>
        <p:spPr>
          <a:xfrm>
            <a:off x="2713688" y="4352931"/>
            <a:ext cx="340379" cy="369332"/>
          </a:xfrm>
          <a:prstGeom prst="rect">
            <a:avLst/>
          </a:prstGeom>
          <a:noFill/>
        </p:spPr>
        <p:txBody>
          <a:bodyPr wrap="square" rtlCol="0">
            <a:spAutoFit/>
          </a:bodyPr>
          <a:lstStyle/>
          <a:p>
            <a:r>
              <a:rPr lang="en-IN" b="1" dirty="0">
                <a:solidFill>
                  <a:srgbClr val="FF0000"/>
                </a:solidFill>
              </a:rPr>
              <a:t>√</a:t>
            </a:r>
          </a:p>
        </p:txBody>
      </p:sp>
      <p:sp>
        <p:nvSpPr>
          <p:cNvPr id="10" name="TextBox 9"/>
          <p:cNvSpPr txBox="1"/>
          <p:nvPr/>
        </p:nvSpPr>
        <p:spPr>
          <a:xfrm>
            <a:off x="5759543" y="4408846"/>
            <a:ext cx="340379" cy="369332"/>
          </a:xfrm>
          <a:prstGeom prst="rect">
            <a:avLst/>
          </a:prstGeom>
          <a:noFill/>
        </p:spPr>
        <p:txBody>
          <a:bodyPr wrap="square" rtlCol="0">
            <a:spAutoFit/>
          </a:bodyPr>
          <a:lstStyle/>
          <a:p>
            <a:endParaRPr lang="en-IN"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1927977" y="5364954"/>
            <a:ext cx="340379" cy="369332"/>
          </a:xfrm>
          <a:prstGeom prst="rect">
            <a:avLst/>
          </a:prstGeom>
          <a:noFill/>
        </p:spPr>
        <p:txBody>
          <a:bodyPr wrap="square" rtlCol="0">
            <a:spAutoFit/>
          </a:bodyPr>
          <a:lstStyle/>
          <a:p>
            <a:r>
              <a:rPr lang="en-IN"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867439" y="139799"/>
            <a:ext cx="924395" cy="611875"/>
          </a:xfrm>
          <a:prstGeom prst="rect">
            <a:avLst/>
          </a:prstGeom>
          <a:noFill/>
          <a:ln>
            <a:noFill/>
          </a:ln>
        </p:spPr>
      </p:pic>
      <p:sp>
        <p:nvSpPr>
          <p:cNvPr id="92" name="Google Shape;92;p6"/>
          <p:cNvSpPr txBox="1"/>
          <p:nvPr/>
        </p:nvSpPr>
        <p:spPr>
          <a:xfrm>
            <a:off x="464234" y="751674"/>
            <a:ext cx="8187397" cy="6106326"/>
          </a:xfrm>
          <a:prstGeom prst="rect">
            <a:avLst/>
          </a:prstGeom>
          <a:noFill/>
          <a:ln>
            <a:noFill/>
          </a:ln>
        </p:spPr>
        <p:txBody>
          <a:bodyPr spcFirstLastPara="1" wrap="square" lIns="68569" tIns="68569" rIns="68569" bIns="68569" anchor="t" anchorCtr="0">
            <a:noAutofit/>
          </a:bodyPr>
          <a:lstStyle/>
          <a:p>
            <a:pPr fontAlgn="base"/>
            <a:r>
              <a:rPr lang="en-IN" sz="32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are the three types of keys on keyboard?</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Alphabet key, number key, special key.</a:t>
            </a:r>
            <a:endParaRPr lang="en-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Which key is used to move the cursor to next line?.</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Enter key</a:t>
            </a:r>
            <a:endParaRPr lang="en-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Which action is used to move an item from one place to another?.</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Drag and drop</a:t>
            </a:r>
          </a:p>
          <a:p>
            <a:pPr fontAlgn="base"/>
            <a:r>
              <a:rPr lang="en-IN" sz="3200" dirty="0">
                <a:latin typeface="Calibri" panose="020F0502020204030204" pitchFamily="34" charset="0"/>
                <a:ea typeface="Times New Roman" panose="02020603050405020304" pitchFamily="18" charset="0"/>
                <a:cs typeface="Calibri" panose="020F0502020204030204" pitchFamily="34" charset="0"/>
              </a:rPr>
              <a:t>4. </a:t>
            </a:r>
            <a:r>
              <a:rPr lang="en-IN" sz="3200" dirty="0">
                <a:solidFill>
                  <a:srgbClr val="373D3F"/>
                </a:solidFill>
                <a:latin typeface="Calibri" panose="020F0502020204030204" pitchFamily="34" charset="0"/>
                <a:ea typeface="Times New Roman" panose="02020603050405020304" pitchFamily="18" charset="0"/>
                <a:cs typeface="Calibri" panose="020F0502020204030204" pitchFamily="34" charset="0"/>
              </a:rPr>
              <a:t>What is clicking?.</a:t>
            </a:r>
            <a:endParaRPr lang="en-IN" sz="32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32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Pressing the mouse button once.</a:t>
            </a:r>
          </a:p>
          <a:p>
            <a:pPr fontAlgn="base"/>
            <a:endParaRPr lang="en-IN" sz="21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1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7" end="7"/>
                                            </p:txEl>
                                          </p:spTgt>
                                        </p:tgtEl>
                                        <p:attrNameLst>
                                          <p:attrName>style.visibility</p:attrName>
                                        </p:attrNameLst>
                                      </p:cBhvr>
                                      <p:to>
                                        <p:strVal val="visible"/>
                                      </p:to>
                                    </p:set>
                                    <p:anim calcmode="lin" valueType="num">
                                      <p:cBhvr additive="base">
                                        <p:cTn id="25" dur="500" fill="hold"/>
                                        <p:tgtEl>
                                          <p:spTgt spid="9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8" end="8"/>
                                            </p:txEl>
                                          </p:spTgt>
                                        </p:tgtEl>
                                        <p:attrNameLst>
                                          <p:attrName>style.visibility</p:attrName>
                                        </p:attrNameLst>
                                      </p:cBhvr>
                                      <p:to>
                                        <p:strVal val="visible"/>
                                      </p:to>
                                    </p:set>
                                    <p:anim calcmode="lin" valueType="num">
                                      <p:cBhvr additive="base">
                                        <p:cTn id="31"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602</Words>
  <Application>Microsoft Office PowerPoint</Application>
  <PresentationFormat>On-screen Show (4:3)</PresentationFormat>
  <Paragraphs>112</Paragraphs>
  <Slides>14</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26</cp:revision>
  <dcterms:modified xsi:type="dcterms:W3CDTF">2022-02-13T02:56:41Z</dcterms:modified>
</cp:coreProperties>
</file>