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notesSlides/notesSlide3.xml" ContentType="application/vnd.openxmlformats-officedocument.presentationml.notesSlide+xml"/>
  <Override PartName="/ppt/comments/comment2.xml" ContentType="application/vnd.openxmlformats-officedocument.presentationml.comments+xml"/>
  <Override PartName="/ppt/notesSlides/notesSlide4.xml" ContentType="application/vnd.openxmlformats-officedocument.presentationml.notesSlide+xml"/>
  <Override PartName="/ppt/comments/comment3.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0"/>
  </p:notesMasterIdLst>
  <p:sldIdLst>
    <p:sldId id="256" r:id="rId2"/>
    <p:sldId id="257" r:id="rId3"/>
    <p:sldId id="258" r:id="rId4"/>
    <p:sldId id="267" r:id="rId5"/>
    <p:sldId id="269" r:id="rId6"/>
    <p:sldId id="268" r:id="rId7"/>
    <p:sldId id="271" r:id="rId8"/>
    <p:sldId id="262" r:id="rId9"/>
  </p:sldIdLst>
  <p:sldSz cx="9144000" cy="6858000" type="screen4x3"/>
  <p:notesSz cx="6858000" cy="9144000"/>
  <p:defaultTextStyle>
    <a:defPPr lvl="0">
      <a:defRPr lang="en-US"/>
    </a:defPPr>
    <a:lvl1pPr marL="0" lvl="0" algn="l" defTabSz="914400" rtl="0" eaLnBrk="1" latinLnBrk="0" hangingPunct="1">
      <a:defRPr sz="1800" kern="1200">
        <a:solidFill>
          <a:schemeClr val="tx1"/>
        </a:solidFill>
        <a:latin typeface="+mn-lt"/>
        <a:ea typeface="+mn-ea"/>
        <a:cs typeface="+mn-cs"/>
      </a:defRPr>
    </a:lvl1pPr>
    <a:lvl2pPr marL="457200" lvl="1" algn="l" defTabSz="914400" rtl="0" eaLnBrk="1" latinLnBrk="0" hangingPunct="1">
      <a:defRPr sz="1800" kern="1200">
        <a:solidFill>
          <a:schemeClr val="tx1"/>
        </a:solidFill>
        <a:latin typeface="+mn-lt"/>
        <a:ea typeface="+mn-ea"/>
        <a:cs typeface="+mn-cs"/>
      </a:defRPr>
    </a:lvl2pPr>
    <a:lvl3pPr marL="914400" lvl="2" algn="l" defTabSz="914400" rtl="0" eaLnBrk="1" latinLnBrk="0" hangingPunct="1">
      <a:defRPr sz="1800" kern="1200">
        <a:solidFill>
          <a:schemeClr val="tx1"/>
        </a:solidFill>
        <a:latin typeface="+mn-lt"/>
        <a:ea typeface="+mn-ea"/>
        <a:cs typeface="+mn-cs"/>
      </a:defRPr>
    </a:lvl3pPr>
    <a:lvl4pPr marL="1371600" lvl="3" algn="l" defTabSz="914400" rtl="0" eaLnBrk="1" latinLnBrk="0" hangingPunct="1">
      <a:defRPr sz="1800" kern="1200">
        <a:solidFill>
          <a:schemeClr val="tx1"/>
        </a:solidFill>
        <a:latin typeface="+mn-lt"/>
        <a:ea typeface="+mn-ea"/>
        <a:cs typeface="+mn-cs"/>
      </a:defRPr>
    </a:lvl4pPr>
    <a:lvl5pPr marL="1828800" lvl="4" algn="l" defTabSz="914400" rtl="0" eaLnBrk="1" latinLnBrk="0" hangingPunct="1">
      <a:defRPr sz="1800" kern="1200">
        <a:solidFill>
          <a:schemeClr val="tx1"/>
        </a:solidFill>
        <a:latin typeface="+mn-lt"/>
        <a:ea typeface="+mn-ea"/>
        <a:cs typeface="+mn-cs"/>
      </a:defRPr>
    </a:lvl5pPr>
    <a:lvl6pPr marL="2286000" lvl="5" algn="l" defTabSz="914400" rtl="0" eaLnBrk="1" latinLnBrk="0" hangingPunct="1">
      <a:defRPr sz="1800" kern="1200">
        <a:solidFill>
          <a:schemeClr val="tx1"/>
        </a:solidFill>
        <a:latin typeface="+mn-lt"/>
        <a:ea typeface="+mn-ea"/>
        <a:cs typeface="+mn-cs"/>
      </a:defRPr>
    </a:lvl6pPr>
    <a:lvl7pPr marL="2743200" lvl="6" algn="l" defTabSz="914400" rtl="0" eaLnBrk="1" latinLnBrk="0" hangingPunct="1">
      <a:defRPr sz="1800" kern="1200">
        <a:solidFill>
          <a:schemeClr val="tx1"/>
        </a:solidFill>
        <a:latin typeface="+mn-lt"/>
        <a:ea typeface="+mn-ea"/>
        <a:cs typeface="+mn-cs"/>
      </a:defRPr>
    </a:lvl7pPr>
    <a:lvl8pPr marL="3200400" lvl="7" algn="l" defTabSz="914400" rtl="0" eaLnBrk="1" latinLnBrk="0" hangingPunct="1">
      <a:defRPr sz="1800" kern="1200">
        <a:solidFill>
          <a:schemeClr val="tx1"/>
        </a:solidFill>
        <a:latin typeface="+mn-lt"/>
        <a:ea typeface="+mn-ea"/>
        <a:cs typeface="+mn-cs"/>
      </a:defRPr>
    </a:lvl8pPr>
    <a:lvl9pPr marL="3657600" lvl="8"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65"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5" d="100"/>
          <a:sy n="45" d="100"/>
        </p:scale>
        <p:origin x="1236" y="4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22">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20-06-17T16:35:54.682" idx="62">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3.xml><?xml version="1.0" encoding="utf-8"?>
<p:cmLst xmlns:a="http://schemas.openxmlformats.org/drawingml/2006/main" xmlns:r="http://schemas.openxmlformats.org/officeDocument/2006/relationships" xmlns:p="http://schemas.openxmlformats.org/presentationml/2006/main">
  <p:cm authorId="0" dt="2020-06-17T16:35:54.682" idx="65">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78F9343-5039-48C4-A082-812052B81CCF}" type="datetimeFigureOut">
              <a:rPr lang="en-US" smtClean="0"/>
              <a:pPr/>
              <a:t>2/4/2022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A5F213-E457-49F0-8683-F33AA72D0C5C}" type="slidenum">
              <a:rPr lang="en-US" smtClean="0"/>
              <a:pPr/>
              <a:t>‹#›</a:t>
            </a:fld>
            <a:endParaRPr lang="en-US"/>
          </a:p>
        </p:txBody>
      </p:sp>
    </p:spTree>
    <p:extLst>
      <p:ext uri="{BB962C8B-B14F-4D97-AF65-F5344CB8AC3E}">
        <p14:creationId xmlns:p14="http://schemas.microsoft.com/office/powerpoint/2010/main" val="13596209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9876245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1769952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4334178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7519069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3"/>
        <p:cNvGrpSpPr/>
        <p:nvPr/>
      </p:nvGrpSpPr>
      <p:grpSpPr>
        <a:xfrm>
          <a:off x="0" y="0"/>
          <a:ext cx="0" cy="0"/>
          <a:chOff x="0" y="0"/>
          <a:chExt cx="0" cy="0"/>
        </a:xfrm>
      </p:grpSpPr>
      <p:sp>
        <p:nvSpPr>
          <p:cNvPr id="14" name="Google Shape;14;p10"/>
          <p:cNvSpPr txBox="1">
            <a:spLocks noGrp="1"/>
          </p:cNvSpPr>
          <p:nvPr>
            <p:ph type="title"/>
          </p:nvPr>
        </p:nvSpPr>
        <p:spPr>
          <a:xfrm>
            <a:off x="311700" y="593367"/>
            <a:ext cx="8520600" cy="7636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10"/>
          <p:cNvSpPr txBox="1">
            <a:spLocks noGrp="1"/>
          </p:cNvSpPr>
          <p:nvPr>
            <p:ph type="body" idx="1"/>
          </p:nvPr>
        </p:nvSpPr>
        <p:spPr>
          <a:xfrm>
            <a:off x="311700" y="1536633"/>
            <a:ext cx="8520600" cy="45552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6" name="Google Shape;16;p10"/>
          <p:cNvSpPr txBox="1">
            <a:spLocks noGrp="1"/>
          </p:cNvSpPr>
          <p:nvPr>
            <p:ph type="sldNum" idx="12"/>
          </p:nvPr>
        </p:nvSpPr>
        <p:spPr>
          <a:xfrm>
            <a:off x="8472458" y="6217623"/>
            <a:ext cx="548700" cy="5248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2/4/2022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2/4/2022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2/4/2022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2/4/2022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2.xml"/><Relationship Id="rId4" Type="http://schemas.openxmlformats.org/officeDocument/2006/relationships/comments" Target="../comments/commen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2.xml"/><Relationship Id="rId4" Type="http://schemas.openxmlformats.org/officeDocument/2006/relationships/comments" Target="../comments/commen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2.xml"/><Relationship Id="rId4" Type="http://schemas.openxmlformats.org/officeDocument/2006/relationships/comments" Target="../comments/comment3.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gi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
          <p:cNvPicPr preferRelativeResize="0"/>
          <p:nvPr/>
        </p:nvPicPr>
        <p:blipFill rotWithShape="1">
          <a:blip r:embed="rId3">
            <a:alphaModFix/>
          </a:blip>
          <a:srcRect/>
          <a:stretch/>
        </p:blipFill>
        <p:spPr>
          <a:xfrm>
            <a:off x="0" y="5036853"/>
            <a:ext cx="9144000" cy="1821147"/>
          </a:xfrm>
          <a:prstGeom prst="rect">
            <a:avLst/>
          </a:prstGeom>
          <a:noFill/>
          <a:ln>
            <a:noFill/>
          </a:ln>
        </p:spPr>
      </p:pic>
      <p:pic>
        <p:nvPicPr>
          <p:cNvPr id="55" name="Google Shape;55;p1"/>
          <p:cNvPicPr preferRelativeResize="0"/>
          <p:nvPr/>
        </p:nvPicPr>
        <p:blipFill rotWithShape="1">
          <a:blip r:embed="rId4" cstate="print">
            <a:alphaModFix/>
          </a:blip>
          <a:srcRect/>
          <a:stretch/>
        </p:blipFill>
        <p:spPr>
          <a:xfrm>
            <a:off x="4762" y="0"/>
            <a:ext cx="1578401" cy="1044767"/>
          </a:xfrm>
          <a:prstGeom prst="rect">
            <a:avLst/>
          </a:prstGeom>
          <a:noFill/>
          <a:ln>
            <a:noFill/>
          </a:ln>
        </p:spPr>
      </p:pic>
      <p:sp>
        <p:nvSpPr>
          <p:cNvPr id="56" name="Google Shape;56;p1"/>
          <p:cNvSpPr txBox="1"/>
          <p:nvPr/>
        </p:nvSpPr>
        <p:spPr>
          <a:xfrm>
            <a:off x="5874275" y="131167"/>
            <a:ext cx="3176100" cy="16900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7" name="Google Shape;57;p1"/>
          <p:cNvSpPr txBox="1"/>
          <p:nvPr/>
        </p:nvSpPr>
        <p:spPr>
          <a:xfrm>
            <a:off x="0" y="2157422"/>
            <a:ext cx="9144000" cy="25146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 sz="2400" b="1" i="0" u="none" strike="noStrike" cap="none" dirty="0">
                <a:solidFill>
                  <a:srgbClr val="000000"/>
                </a:solidFill>
                <a:latin typeface="Calibri" pitchFamily="34" charset="0"/>
                <a:cs typeface="Calibri" pitchFamily="34" charset="0"/>
                <a:sym typeface="Arial"/>
              </a:rPr>
              <a:t>SESSION :13</a:t>
            </a:r>
            <a:endParaRPr sz="2400" dirty="0">
              <a:latin typeface="Calibri" pitchFamily="34" charset="0"/>
              <a:cs typeface="Calibri" pitchFamily="34" charset="0"/>
            </a:endParaRPr>
          </a:p>
          <a:p>
            <a:pPr marL="0" marR="0" lvl="0" indent="0" algn="l" rtl="0">
              <a:lnSpc>
                <a:spcPct val="100000"/>
              </a:lnSpc>
              <a:spcBef>
                <a:spcPts val="0"/>
              </a:spcBef>
              <a:spcAft>
                <a:spcPts val="0"/>
              </a:spcAft>
              <a:buClr>
                <a:srgbClr val="000000"/>
              </a:buClr>
              <a:buSzPts val="1400"/>
              <a:buFont typeface="Arial"/>
              <a:buNone/>
            </a:pPr>
            <a:r>
              <a:rPr lang="en" sz="2400" b="1" i="0" u="none" strike="noStrike" cap="none" dirty="0">
                <a:solidFill>
                  <a:srgbClr val="000000"/>
                </a:solidFill>
                <a:latin typeface="Calibri" pitchFamily="34" charset="0"/>
                <a:cs typeface="Calibri" pitchFamily="34" charset="0"/>
                <a:sym typeface="Arial"/>
              </a:rPr>
              <a:t>CLASS : I</a:t>
            </a:r>
            <a:endParaRPr sz="2400" b="1" i="0" u="none" strike="noStrike" cap="none" dirty="0">
              <a:solidFill>
                <a:srgbClr val="000000"/>
              </a:solidFill>
              <a:latin typeface="Calibri" pitchFamily="34" charset="0"/>
              <a:cs typeface="Calibri" pitchFamily="34" charset="0"/>
              <a:sym typeface="Arial"/>
            </a:endParaRPr>
          </a:p>
          <a:p>
            <a:pPr marL="0" marR="0" lvl="0" indent="0" algn="l" rtl="0">
              <a:lnSpc>
                <a:spcPct val="100000"/>
              </a:lnSpc>
              <a:spcBef>
                <a:spcPts val="0"/>
              </a:spcBef>
              <a:spcAft>
                <a:spcPts val="0"/>
              </a:spcAft>
              <a:buClr>
                <a:srgbClr val="000000"/>
              </a:buClr>
              <a:buSzPts val="1400"/>
              <a:buFont typeface="Arial"/>
              <a:buNone/>
            </a:pPr>
            <a:r>
              <a:rPr lang="en" sz="2400" b="1" i="0" u="none" strike="noStrike" cap="none" dirty="0">
                <a:solidFill>
                  <a:srgbClr val="000000"/>
                </a:solidFill>
                <a:latin typeface="Calibri" pitchFamily="34" charset="0"/>
                <a:cs typeface="Calibri" pitchFamily="34" charset="0"/>
                <a:sym typeface="Arial"/>
              </a:rPr>
              <a:t>SUBJECT : COMPUTER</a:t>
            </a:r>
          </a:p>
          <a:p>
            <a:pPr marL="0" marR="0" lvl="0" indent="0" algn="l" rtl="0">
              <a:lnSpc>
                <a:spcPct val="100000"/>
              </a:lnSpc>
              <a:spcBef>
                <a:spcPts val="0"/>
              </a:spcBef>
              <a:spcAft>
                <a:spcPts val="0"/>
              </a:spcAft>
              <a:buClr>
                <a:srgbClr val="000000"/>
              </a:buClr>
              <a:buSzPts val="1400"/>
              <a:buFont typeface="Arial"/>
              <a:buNone/>
            </a:pPr>
            <a:r>
              <a:rPr lang="en" sz="2400" b="1" dirty="0">
                <a:latin typeface="Calibri" pitchFamily="34" charset="0"/>
                <a:cs typeface="Calibri" pitchFamily="34" charset="0"/>
              </a:rPr>
              <a:t>C</a:t>
            </a:r>
            <a:r>
              <a:rPr lang="en" sz="2400" b="1" i="0" u="none" strike="noStrike" cap="none" dirty="0">
                <a:solidFill>
                  <a:srgbClr val="000000"/>
                </a:solidFill>
                <a:latin typeface="Calibri" pitchFamily="34" charset="0"/>
                <a:cs typeface="Calibri" pitchFamily="34" charset="0"/>
                <a:sym typeface="Arial"/>
              </a:rPr>
              <a:t>HAPTER NUMBER:4</a:t>
            </a:r>
            <a:endParaRPr sz="2400" b="1" i="0" u="none" strike="noStrike" cap="none" dirty="0">
              <a:solidFill>
                <a:srgbClr val="000000"/>
              </a:solidFill>
              <a:latin typeface="Calibri" pitchFamily="34" charset="0"/>
              <a:cs typeface="Calibri" pitchFamily="34" charset="0"/>
              <a:sym typeface="Arial"/>
            </a:endParaRPr>
          </a:p>
          <a:p>
            <a:pPr lvl="0">
              <a:buSzPts val="1400"/>
            </a:pPr>
            <a:r>
              <a:rPr lang="en" sz="2400" b="1" i="0" u="none" strike="noStrike" cap="none" dirty="0">
                <a:solidFill>
                  <a:srgbClr val="000000"/>
                </a:solidFill>
                <a:latin typeface="Calibri" pitchFamily="34" charset="0"/>
                <a:cs typeface="Calibri" pitchFamily="34" charset="0"/>
                <a:sym typeface="Arial"/>
              </a:rPr>
              <a:t>CHAPTER NAME : PARTS OF A COMPUTER</a:t>
            </a:r>
            <a:endParaRPr sz="2400" dirty="0">
              <a:latin typeface="Calibri" pitchFamily="34" charset="0"/>
              <a:cs typeface="Calibri" pitchFamily="34" charset="0"/>
            </a:endParaRPr>
          </a:p>
          <a:p>
            <a:r>
              <a:rPr lang="en" sz="2400" b="1" i="0" u="none" strike="noStrike" cap="none" dirty="0">
                <a:solidFill>
                  <a:srgbClr val="000000"/>
                </a:solidFill>
                <a:latin typeface="Calibri" pitchFamily="34" charset="0"/>
                <a:cs typeface="Calibri" pitchFamily="34" charset="0"/>
                <a:sym typeface="Arial"/>
              </a:rPr>
              <a:t>SUBTOPIC </a:t>
            </a:r>
            <a:r>
              <a:rPr lang="en" sz="2400" b="1" dirty="0">
                <a:solidFill>
                  <a:srgbClr val="000000"/>
                </a:solidFill>
                <a:latin typeface="Calibri" pitchFamily="34" charset="0"/>
                <a:cs typeface="Calibri" pitchFamily="34" charset="0"/>
                <a:sym typeface="Arial"/>
              </a:rPr>
              <a:t>:</a:t>
            </a:r>
            <a:r>
              <a:rPr lang="en-US" sz="2400" b="1" dirty="0">
                <a:solidFill>
                  <a:srgbClr val="000000"/>
                </a:solidFill>
                <a:latin typeface="Calibri" pitchFamily="34" charset="0"/>
                <a:cs typeface="Calibri" pitchFamily="34" charset="0"/>
                <a:sym typeface="Arial"/>
              </a:rPr>
              <a:t>REVISION</a:t>
            </a:r>
            <a:endParaRPr lang="en-US" sz="2400" b="1" i="0" u="none" strike="noStrike" cap="none" dirty="0">
              <a:solidFill>
                <a:srgbClr val="000000"/>
              </a:solidFill>
              <a:latin typeface="Calibri" pitchFamily="34" charset="0"/>
              <a:cs typeface="Calibri" pitchFamily="34" charset="0"/>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7911474" y="-14288"/>
            <a:ext cx="1232526" cy="815833"/>
          </a:xfrm>
          <a:prstGeom prst="rect">
            <a:avLst/>
          </a:prstGeom>
          <a:noFill/>
          <a:ln>
            <a:noFill/>
          </a:ln>
        </p:spPr>
      </p:pic>
      <p:sp>
        <p:nvSpPr>
          <p:cNvPr id="91" name="Google Shape;91;p6"/>
          <p:cNvSpPr txBox="1"/>
          <p:nvPr/>
        </p:nvSpPr>
        <p:spPr>
          <a:xfrm>
            <a:off x="272675" y="380067"/>
            <a:ext cx="8688300" cy="10412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i="0" u="none" strike="noStrike" cap="none" dirty="0">
                <a:solidFill>
                  <a:srgbClr val="FF0000"/>
                </a:solidFill>
                <a:latin typeface="Arial"/>
                <a:ea typeface="Arial"/>
                <a:cs typeface="Arial"/>
                <a:sym typeface="Arial"/>
              </a:rPr>
              <a:t>LEARNING OBJECTIVE:</a:t>
            </a:r>
            <a:endParaRPr sz="2200" b="1" i="0" u="none" strike="noStrike" cap="none">
              <a:solidFill>
                <a:srgbClr val="FF0000"/>
              </a:solidFill>
              <a:latin typeface="Arial"/>
              <a:ea typeface="Arial"/>
              <a:cs typeface="Arial"/>
              <a:sym typeface="Arial"/>
            </a:endParaRPr>
          </a:p>
        </p:txBody>
      </p:sp>
      <p:sp>
        <p:nvSpPr>
          <p:cNvPr id="92" name="Google Shape;92;p6"/>
          <p:cNvSpPr txBox="1"/>
          <p:nvPr/>
        </p:nvSpPr>
        <p:spPr>
          <a:xfrm>
            <a:off x="178082" y="1286313"/>
            <a:ext cx="8688300" cy="3852800"/>
          </a:xfrm>
          <a:prstGeom prst="rect">
            <a:avLst/>
          </a:prstGeom>
          <a:noFill/>
          <a:ln>
            <a:noFill/>
          </a:ln>
        </p:spPr>
        <p:txBody>
          <a:bodyPr spcFirstLastPara="1" wrap="square" lIns="91425" tIns="91425" rIns="91425" bIns="91425" anchor="t" anchorCtr="0">
            <a:noAutofit/>
          </a:bodyPr>
          <a:lstStyle/>
          <a:p>
            <a:pPr lvl="0">
              <a:buSzPts val="1400"/>
            </a:pPr>
            <a:r>
              <a:rPr lang="en-US" sz="2400" dirty="0">
                <a:latin typeface="Calibri" pitchFamily="34" charset="0"/>
                <a:cs typeface="Calibri" pitchFamily="34" charset="0"/>
              </a:rPr>
              <a:t>To enable learners to revise on various parts of a computer.</a:t>
            </a:r>
            <a:endParaRPr lang="en-US" sz="2400" dirty="0">
              <a:latin typeface="Calibri" pitchFamily="34" charset="0"/>
              <a:ea typeface="Calibri"/>
              <a:cs typeface="Calibri" pitchFamily="34" charset="0"/>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8582" y="0"/>
            <a:ext cx="8966944" cy="6610663"/>
          </a:xfrm>
        </p:spPr>
        <p:txBody>
          <a:bodyPr>
            <a:normAutofit fontScale="85000" lnSpcReduction="20000"/>
          </a:bodyPr>
          <a:lstStyle/>
          <a:p>
            <a:pPr marL="0" indent="0">
              <a:buNone/>
            </a:pPr>
            <a:r>
              <a:rPr lang="en-IN" sz="2800" b="1" dirty="0">
                <a:solidFill>
                  <a:srgbClr val="FF0000"/>
                </a:solidFill>
              </a:rPr>
              <a:t>IDENTIFY WHO I AM:-</a:t>
            </a:r>
          </a:p>
          <a:p>
            <a:pPr marL="514350" indent="-514350">
              <a:lnSpc>
                <a:spcPct val="150000"/>
              </a:lnSpc>
              <a:buAutoNum type="arabicPeriod"/>
            </a:pPr>
            <a:r>
              <a:rPr lang="en-IN" sz="3900" b="1" dirty="0"/>
              <a:t>I am used to take printout on paper.</a:t>
            </a:r>
          </a:p>
          <a:p>
            <a:pPr marL="514350" indent="-514350">
              <a:lnSpc>
                <a:spcPct val="150000"/>
              </a:lnSpc>
              <a:buAutoNum type="arabicPeriod"/>
            </a:pPr>
            <a:r>
              <a:rPr lang="en-IN" sz="3900" b="1" dirty="0"/>
              <a:t>I am used to draw pictures on computer.</a:t>
            </a:r>
          </a:p>
          <a:p>
            <a:pPr marL="514350" indent="-514350">
              <a:lnSpc>
                <a:spcPct val="150000"/>
              </a:lnSpc>
              <a:buAutoNum type="arabicPeriod"/>
            </a:pPr>
            <a:r>
              <a:rPr lang="en-IN" sz="3900" b="1" dirty="0"/>
              <a:t>I look like a television.</a:t>
            </a:r>
          </a:p>
          <a:p>
            <a:pPr marL="514350" indent="-514350">
              <a:lnSpc>
                <a:spcPct val="150000"/>
              </a:lnSpc>
              <a:buAutoNum type="arabicPeriod"/>
            </a:pPr>
            <a:r>
              <a:rPr lang="en-IN" sz="3900" b="1" dirty="0"/>
              <a:t>I am the longest key of keyboard.</a:t>
            </a:r>
          </a:p>
          <a:p>
            <a:pPr marL="514350" indent="-514350">
              <a:lnSpc>
                <a:spcPct val="150000"/>
              </a:lnSpc>
              <a:buAutoNum type="arabicPeriod"/>
            </a:pPr>
            <a:r>
              <a:rPr lang="en-IN" sz="3900" b="1" dirty="0"/>
              <a:t>I work like an eraser IN COMPUTER.</a:t>
            </a:r>
          </a:p>
          <a:p>
            <a:pPr marL="514350" indent="-514350">
              <a:lnSpc>
                <a:spcPct val="150000"/>
              </a:lnSpc>
              <a:buAutoNum type="arabicPeriod"/>
            </a:pPr>
            <a:r>
              <a:rPr lang="en-IN" sz="3900" b="1" dirty="0"/>
              <a:t>I show the work done by you on a computer.</a:t>
            </a:r>
          </a:p>
          <a:p>
            <a:pPr marL="514350" indent="-514350">
              <a:lnSpc>
                <a:spcPct val="150000"/>
              </a:lnSpc>
              <a:buAutoNum type="arabicPeriod"/>
            </a:pPr>
            <a:r>
              <a:rPr lang="en-IN" sz="3900" b="1" dirty="0"/>
              <a:t>I am used to type letters , words , and numbers in computer.</a:t>
            </a:r>
          </a:p>
        </p:txBody>
      </p:sp>
      <p:pic>
        <p:nvPicPr>
          <p:cNvPr id="6" name="Google Shape;90;p6"/>
          <p:cNvPicPr preferRelativeResize="0"/>
          <p:nvPr/>
        </p:nvPicPr>
        <p:blipFill rotWithShape="1">
          <a:blip r:embed="rId2" cstate="print">
            <a:alphaModFix/>
          </a:blip>
          <a:srcRect/>
          <a:stretch/>
        </p:blipFill>
        <p:spPr>
          <a:xfrm>
            <a:off x="7911474" y="-14288"/>
            <a:ext cx="1232526" cy="815833"/>
          </a:xfrm>
          <a:prstGeom prst="rect">
            <a:avLst/>
          </a:prstGeom>
          <a:noFill/>
          <a:ln>
            <a:noFill/>
          </a:ln>
        </p:spPr>
      </p:pic>
      <p:sp>
        <p:nvSpPr>
          <p:cNvPr id="2" name="TextBox 1">
            <a:extLst>
              <a:ext uri="{FF2B5EF4-FFF2-40B4-BE49-F238E27FC236}">
                <a16:creationId xmlns:a16="http://schemas.microsoft.com/office/drawing/2014/main" id="{91EC695A-CD02-4AEA-BE9B-6535E2DDE072}"/>
              </a:ext>
            </a:extLst>
          </p:cNvPr>
          <p:cNvSpPr txBox="1"/>
          <p:nvPr/>
        </p:nvSpPr>
        <p:spPr>
          <a:xfrm>
            <a:off x="6738425" y="928467"/>
            <a:ext cx="1281120" cy="461665"/>
          </a:xfrm>
          <a:prstGeom prst="rect">
            <a:avLst/>
          </a:prstGeom>
          <a:noFill/>
        </p:spPr>
        <p:txBody>
          <a:bodyPr wrap="none" rtlCol="0">
            <a:spAutoFit/>
          </a:bodyPr>
          <a:lstStyle/>
          <a:p>
            <a:r>
              <a:rPr lang="en-IN" sz="2400" b="1" dirty="0">
                <a:solidFill>
                  <a:srgbClr val="FF0066"/>
                </a:solidFill>
              </a:rPr>
              <a:t>PRINTER</a:t>
            </a:r>
          </a:p>
        </p:txBody>
      </p:sp>
      <p:sp>
        <p:nvSpPr>
          <p:cNvPr id="7" name="TextBox 6">
            <a:extLst>
              <a:ext uri="{FF2B5EF4-FFF2-40B4-BE49-F238E27FC236}">
                <a16:creationId xmlns:a16="http://schemas.microsoft.com/office/drawing/2014/main" id="{436952B4-934F-4B9D-9672-3B6A68FF264C}"/>
              </a:ext>
            </a:extLst>
          </p:cNvPr>
          <p:cNvSpPr txBox="1"/>
          <p:nvPr/>
        </p:nvSpPr>
        <p:spPr>
          <a:xfrm>
            <a:off x="6672558" y="1699620"/>
            <a:ext cx="1159292" cy="461665"/>
          </a:xfrm>
          <a:prstGeom prst="rect">
            <a:avLst/>
          </a:prstGeom>
          <a:noFill/>
        </p:spPr>
        <p:txBody>
          <a:bodyPr wrap="none" rtlCol="0">
            <a:spAutoFit/>
          </a:bodyPr>
          <a:lstStyle/>
          <a:p>
            <a:r>
              <a:rPr lang="en-IN" sz="2400" b="1" dirty="0">
                <a:solidFill>
                  <a:srgbClr val="FF0066"/>
                </a:solidFill>
              </a:rPr>
              <a:t>MOUSE</a:t>
            </a:r>
          </a:p>
        </p:txBody>
      </p:sp>
      <p:sp>
        <p:nvSpPr>
          <p:cNvPr id="8" name="TextBox 7">
            <a:extLst>
              <a:ext uri="{FF2B5EF4-FFF2-40B4-BE49-F238E27FC236}">
                <a16:creationId xmlns:a16="http://schemas.microsoft.com/office/drawing/2014/main" id="{23E99605-9552-43C5-8DCC-2D34C4CFCA2D}"/>
              </a:ext>
            </a:extLst>
          </p:cNvPr>
          <p:cNvSpPr txBox="1"/>
          <p:nvPr/>
        </p:nvSpPr>
        <p:spPr>
          <a:xfrm>
            <a:off x="4818322" y="2051538"/>
            <a:ext cx="1471621" cy="461665"/>
          </a:xfrm>
          <a:prstGeom prst="rect">
            <a:avLst/>
          </a:prstGeom>
          <a:noFill/>
        </p:spPr>
        <p:txBody>
          <a:bodyPr wrap="none" rtlCol="0">
            <a:spAutoFit/>
          </a:bodyPr>
          <a:lstStyle/>
          <a:p>
            <a:r>
              <a:rPr lang="en-IN" sz="2400" b="1" dirty="0">
                <a:solidFill>
                  <a:srgbClr val="FF0066"/>
                </a:solidFill>
              </a:rPr>
              <a:t>MONITOR</a:t>
            </a:r>
          </a:p>
        </p:txBody>
      </p:sp>
      <p:sp>
        <p:nvSpPr>
          <p:cNvPr id="10" name="TextBox 9">
            <a:extLst>
              <a:ext uri="{FF2B5EF4-FFF2-40B4-BE49-F238E27FC236}">
                <a16:creationId xmlns:a16="http://schemas.microsoft.com/office/drawing/2014/main" id="{2E49B491-7AA6-4A71-8627-A91EA9F1F54C}"/>
              </a:ext>
            </a:extLst>
          </p:cNvPr>
          <p:cNvSpPr txBox="1"/>
          <p:nvPr/>
        </p:nvSpPr>
        <p:spPr>
          <a:xfrm>
            <a:off x="6611644" y="2841317"/>
            <a:ext cx="2047099" cy="461665"/>
          </a:xfrm>
          <a:prstGeom prst="rect">
            <a:avLst/>
          </a:prstGeom>
          <a:noFill/>
        </p:spPr>
        <p:txBody>
          <a:bodyPr wrap="none" rtlCol="0">
            <a:spAutoFit/>
          </a:bodyPr>
          <a:lstStyle/>
          <a:p>
            <a:r>
              <a:rPr lang="en-IN" sz="2400" b="1" dirty="0">
                <a:solidFill>
                  <a:srgbClr val="FF0066"/>
                </a:solidFill>
              </a:rPr>
              <a:t>SPACEBAR KEY</a:t>
            </a:r>
          </a:p>
        </p:txBody>
      </p:sp>
      <p:sp>
        <p:nvSpPr>
          <p:cNvPr id="11" name="TextBox 10">
            <a:extLst>
              <a:ext uri="{FF2B5EF4-FFF2-40B4-BE49-F238E27FC236}">
                <a16:creationId xmlns:a16="http://schemas.microsoft.com/office/drawing/2014/main" id="{EF8FFDE5-981F-4EAB-8426-A2E6947094AA}"/>
              </a:ext>
            </a:extLst>
          </p:cNvPr>
          <p:cNvSpPr txBox="1"/>
          <p:nvPr/>
        </p:nvSpPr>
        <p:spPr>
          <a:xfrm>
            <a:off x="5435232" y="3880576"/>
            <a:ext cx="2199961" cy="461665"/>
          </a:xfrm>
          <a:prstGeom prst="rect">
            <a:avLst/>
          </a:prstGeom>
          <a:noFill/>
        </p:spPr>
        <p:txBody>
          <a:bodyPr wrap="none" rtlCol="0">
            <a:spAutoFit/>
          </a:bodyPr>
          <a:lstStyle/>
          <a:p>
            <a:r>
              <a:rPr lang="en-IN" sz="2400" b="1" dirty="0">
                <a:solidFill>
                  <a:srgbClr val="FF0066"/>
                </a:solidFill>
              </a:rPr>
              <a:t>BACKSPACE KEY</a:t>
            </a:r>
          </a:p>
        </p:txBody>
      </p:sp>
      <p:sp>
        <p:nvSpPr>
          <p:cNvPr id="13" name="TextBox 12">
            <a:extLst>
              <a:ext uri="{FF2B5EF4-FFF2-40B4-BE49-F238E27FC236}">
                <a16:creationId xmlns:a16="http://schemas.microsoft.com/office/drawing/2014/main" id="{3E54DBD1-5099-47B0-A3F5-23CCDBDC099B}"/>
              </a:ext>
            </a:extLst>
          </p:cNvPr>
          <p:cNvSpPr txBox="1"/>
          <p:nvPr/>
        </p:nvSpPr>
        <p:spPr>
          <a:xfrm>
            <a:off x="5572577" y="4725990"/>
            <a:ext cx="1471621" cy="461665"/>
          </a:xfrm>
          <a:prstGeom prst="rect">
            <a:avLst/>
          </a:prstGeom>
          <a:noFill/>
        </p:spPr>
        <p:txBody>
          <a:bodyPr wrap="none" rtlCol="0">
            <a:spAutoFit/>
          </a:bodyPr>
          <a:lstStyle/>
          <a:p>
            <a:r>
              <a:rPr lang="en-IN" sz="2400" b="1" dirty="0">
                <a:solidFill>
                  <a:srgbClr val="FF0066"/>
                </a:solidFill>
              </a:rPr>
              <a:t>MONITOR</a:t>
            </a:r>
          </a:p>
        </p:txBody>
      </p:sp>
      <p:sp>
        <p:nvSpPr>
          <p:cNvPr id="14" name="TextBox 13">
            <a:extLst>
              <a:ext uri="{FF2B5EF4-FFF2-40B4-BE49-F238E27FC236}">
                <a16:creationId xmlns:a16="http://schemas.microsoft.com/office/drawing/2014/main" id="{F2DB6688-9F0C-40F3-B6F7-0FBCEDC2F610}"/>
              </a:ext>
            </a:extLst>
          </p:cNvPr>
          <p:cNvSpPr txBox="1"/>
          <p:nvPr/>
        </p:nvSpPr>
        <p:spPr>
          <a:xfrm>
            <a:off x="4089982" y="5710034"/>
            <a:ext cx="1594283" cy="461665"/>
          </a:xfrm>
          <a:prstGeom prst="rect">
            <a:avLst/>
          </a:prstGeom>
          <a:noFill/>
        </p:spPr>
        <p:txBody>
          <a:bodyPr wrap="none" rtlCol="0">
            <a:spAutoFit/>
          </a:bodyPr>
          <a:lstStyle/>
          <a:p>
            <a:r>
              <a:rPr lang="en-IN" sz="2400" b="1" dirty="0">
                <a:solidFill>
                  <a:srgbClr val="FF0066"/>
                </a:solidFill>
              </a:rPr>
              <a:t>KEYBOARD</a:t>
            </a:r>
          </a:p>
        </p:txBody>
      </p:sp>
    </p:spTree>
    <p:extLst>
      <p:ext uri="{BB962C8B-B14F-4D97-AF65-F5344CB8AC3E}">
        <p14:creationId xmlns:p14="http://schemas.microsoft.com/office/powerpoint/2010/main" val="34612999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anim calcmode="lin" valueType="num">
                                      <p:cBhvr additive="base">
                                        <p:cTn id="25" dur="500" fill="hold"/>
                                        <p:tgtEl>
                                          <p:spTgt spid="10"/>
                                        </p:tgtEl>
                                        <p:attrNameLst>
                                          <p:attrName>ppt_x</p:attrName>
                                        </p:attrNameLst>
                                      </p:cBhvr>
                                      <p:tavLst>
                                        <p:tav tm="0">
                                          <p:val>
                                            <p:strVal val="#ppt_x"/>
                                          </p:val>
                                        </p:tav>
                                        <p:tav tm="100000">
                                          <p:val>
                                            <p:strVal val="#ppt_x"/>
                                          </p:val>
                                        </p:tav>
                                      </p:tavLst>
                                    </p:anim>
                                    <p:anim calcmode="lin" valueType="num">
                                      <p:cBhvr additive="base">
                                        <p:cTn id="26"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1"/>
                                        </p:tgtEl>
                                        <p:attrNameLst>
                                          <p:attrName>style.visibility</p:attrName>
                                        </p:attrNameLst>
                                      </p:cBhvr>
                                      <p:to>
                                        <p:strVal val="visible"/>
                                      </p:to>
                                    </p:set>
                                    <p:anim calcmode="lin" valueType="num">
                                      <p:cBhvr additive="base">
                                        <p:cTn id="31" dur="500" fill="hold"/>
                                        <p:tgtEl>
                                          <p:spTgt spid="11"/>
                                        </p:tgtEl>
                                        <p:attrNameLst>
                                          <p:attrName>ppt_x</p:attrName>
                                        </p:attrNameLst>
                                      </p:cBhvr>
                                      <p:tavLst>
                                        <p:tav tm="0">
                                          <p:val>
                                            <p:strVal val="#ppt_x"/>
                                          </p:val>
                                        </p:tav>
                                        <p:tav tm="100000">
                                          <p:val>
                                            <p:strVal val="#ppt_x"/>
                                          </p:val>
                                        </p:tav>
                                      </p:tavLst>
                                    </p:anim>
                                    <p:anim calcmode="lin" valueType="num">
                                      <p:cBhvr additive="base">
                                        <p:cTn id="32"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3"/>
                                        </p:tgtEl>
                                        <p:attrNameLst>
                                          <p:attrName>style.visibility</p:attrName>
                                        </p:attrNameLst>
                                      </p:cBhvr>
                                      <p:to>
                                        <p:strVal val="visible"/>
                                      </p:to>
                                    </p:set>
                                    <p:anim calcmode="lin" valueType="num">
                                      <p:cBhvr additive="base">
                                        <p:cTn id="37" dur="500" fill="hold"/>
                                        <p:tgtEl>
                                          <p:spTgt spid="13"/>
                                        </p:tgtEl>
                                        <p:attrNameLst>
                                          <p:attrName>ppt_x</p:attrName>
                                        </p:attrNameLst>
                                      </p:cBhvr>
                                      <p:tavLst>
                                        <p:tav tm="0">
                                          <p:val>
                                            <p:strVal val="#ppt_x"/>
                                          </p:val>
                                        </p:tav>
                                        <p:tav tm="100000">
                                          <p:val>
                                            <p:strVal val="#ppt_x"/>
                                          </p:val>
                                        </p:tav>
                                      </p:tavLst>
                                    </p:anim>
                                    <p:anim calcmode="lin" valueType="num">
                                      <p:cBhvr additive="base">
                                        <p:cTn id="3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4"/>
                                        </p:tgtEl>
                                        <p:attrNameLst>
                                          <p:attrName>style.visibility</p:attrName>
                                        </p:attrNameLst>
                                      </p:cBhvr>
                                      <p:to>
                                        <p:strVal val="visible"/>
                                      </p:to>
                                    </p:set>
                                    <p:anim calcmode="lin" valueType="num">
                                      <p:cBhvr additive="base">
                                        <p:cTn id="43" dur="500" fill="hold"/>
                                        <p:tgtEl>
                                          <p:spTgt spid="14"/>
                                        </p:tgtEl>
                                        <p:attrNameLst>
                                          <p:attrName>ppt_x</p:attrName>
                                        </p:attrNameLst>
                                      </p:cBhvr>
                                      <p:tavLst>
                                        <p:tav tm="0">
                                          <p:val>
                                            <p:strVal val="#ppt_x"/>
                                          </p:val>
                                        </p:tav>
                                        <p:tav tm="100000">
                                          <p:val>
                                            <p:strVal val="#ppt_x"/>
                                          </p:val>
                                        </p:tav>
                                      </p:tavLst>
                                    </p:anim>
                                    <p:anim calcmode="lin" valueType="num">
                                      <p:cBhvr additive="base">
                                        <p:cTn id="4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p:bldP spid="8" grpId="0"/>
      <p:bldP spid="10" grpId="0"/>
      <p:bldP spid="11" grpId="0"/>
      <p:bldP spid="13" grpId="0"/>
      <p:bldP spid="1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8582" y="0"/>
            <a:ext cx="9148763" cy="6858000"/>
          </a:xfrm>
        </p:spPr>
        <p:txBody>
          <a:bodyPr>
            <a:normAutofit/>
          </a:bodyPr>
          <a:lstStyle/>
          <a:p>
            <a:pPr marL="0" indent="0">
              <a:lnSpc>
                <a:spcPct val="200000"/>
              </a:lnSpc>
              <a:buNone/>
            </a:pPr>
            <a:r>
              <a:rPr lang="en-IN" b="1" dirty="0">
                <a:solidFill>
                  <a:srgbClr val="FF0000"/>
                </a:solidFill>
              </a:rPr>
              <a:t>STATE TRUE / FALSE</a:t>
            </a:r>
          </a:p>
          <a:p>
            <a:pPr marL="514350" indent="-514350">
              <a:lnSpc>
                <a:spcPct val="200000"/>
              </a:lnSpc>
              <a:buAutoNum type="arabicPeriod"/>
            </a:pPr>
            <a:r>
              <a:rPr lang="en-IN" b="1" dirty="0"/>
              <a:t>Backspace key erase letters on right side of cursor.</a:t>
            </a:r>
          </a:p>
          <a:p>
            <a:pPr marL="514350" indent="-514350">
              <a:lnSpc>
                <a:spcPct val="200000"/>
              </a:lnSpc>
              <a:buAutoNum type="arabicPeriod"/>
            </a:pPr>
            <a:r>
              <a:rPr lang="en-IN" b="1" dirty="0"/>
              <a:t>Monitor is used to draw pictures on the screen.</a:t>
            </a:r>
          </a:p>
          <a:p>
            <a:pPr marL="514350" indent="-514350">
              <a:lnSpc>
                <a:spcPct val="200000"/>
              </a:lnSpc>
              <a:buAutoNum type="arabicPeriod"/>
            </a:pPr>
            <a:r>
              <a:rPr lang="en-IN" b="1" dirty="0"/>
              <a:t>Spacebar key add blank spaces between letters, words and numbers.</a:t>
            </a:r>
          </a:p>
          <a:p>
            <a:pPr marL="0" indent="0">
              <a:lnSpc>
                <a:spcPct val="200000"/>
              </a:lnSpc>
              <a:buNone/>
            </a:pPr>
            <a:endParaRPr lang="en-IN" b="1" dirty="0"/>
          </a:p>
          <a:p>
            <a:pPr marL="0" indent="0">
              <a:lnSpc>
                <a:spcPct val="200000"/>
              </a:lnSpc>
              <a:buNone/>
            </a:pPr>
            <a:endParaRPr lang="en-IN" b="1" dirty="0">
              <a:solidFill>
                <a:srgbClr val="FF0000"/>
              </a:solidFill>
            </a:endParaRPr>
          </a:p>
          <a:p>
            <a:pPr marL="0" indent="0">
              <a:buNone/>
            </a:pPr>
            <a:endParaRPr lang="en-IN" b="1" dirty="0">
              <a:solidFill>
                <a:srgbClr val="FF0000"/>
              </a:solidFill>
            </a:endParaRPr>
          </a:p>
        </p:txBody>
      </p:sp>
      <p:pic>
        <p:nvPicPr>
          <p:cNvPr id="6" name="Google Shape;90;p6"/>
          <p:cNvPicPr preferRelativeResize="0"/>
          <p:nvPr/>
        </p:nvPicPr>
        <p:blipFill rotWithShape="1">
          <a:blip r:embed="rId2" cstate="print">
            <a:alphaModFix/>
          </a:blip>
          <a:srcRect/>
          <a:stretch/>
        </p:blipFill>
        <p:spPr>
          <a:xfrm>
            <a:off x="7911474" y="-14288"/>
            <a:ext cx="1232526" cy="815833"/>
          </a:xfrm>
          <a:prstGeom prst="rect">
            <a:avLst/>
          </a:prstGeom>
          <a:noFill/>
          <a:ln>
            <a:noFill/>
          </a:ln>
        </p:spPr>
      </p:pic>
      <p:sp>
        <p:nvSpPr>
          <p:cNvPr id="2" name="TextBox 1">
            <a:extLst>
              <a:ext uri="{FF2B5EF4-FFF2-40B4-BE49-F238E27FC236}">
                <a16:creationId xmlns:a16="http://schemas.microsoft.com/office/drawing/2014/main" id="{641720F8-2760-4954-8B5C-4C56720A57E1}"/>
              </a:ext>
            </a:extLst>
          </p:cNvPr>
          <p:cNvSpPr txBox="1"/>
          <p:nvPr/>
        </p:nvSpPr>
        <p:spPr>
          <a:xfrm>
            <a:off x="4572000" y="2967335"/>
            <a:ext cx="3205865" cy="461665"/>
          </a:xfrm>
          <a:prstGeom prst="rect">
            <a:avLst/>
          </a:prstGeom>
          <a:noFill/>
        </p:spPr>
        <p:txBody>
          <a:bodyPr wrap="square" rtlCol="0">
            <a:spAutoFit/>
          </a:bodyPr>
          <a:lstStyle/>
          <a:p>
            <a:r>
              <a:rPr lang="en-IN" sz="2400" b="1" dirty="0">
                <a:solidFill>
                  <a:srgbClr val="C00000"/>
                </a:solidFill>
              </a:rPr>
              <a:t>False </a:t>
            </a:r>
          </a:p>
        </p:txBody>
      </p:sp>
      <p:sp>
        <p:nvSpPr>
          <p:cNvPr id="5" name="TextBox 4">
            <a:extLst>
              <a:ext uri="{FF2B5EF4-FFF2-40B4-BE49-F238E27FC236}">
                <a16:creationId xmlns:a16="http://schemas.microsoft.com/office/drawing/2014/main" id="{7DB58D4B-4BA7-4D11-B578-24B9EC22CD65}"/>
              </a:ext>
            </a:extLst>
          </p:cNvPr>
          <p:cNvSpPr txBox="1"/>
          <p:nvPr/>
        </p:nvSpPr>
        <p:spPr>
          <a:xfrm>
            <a:off x="4652962" y="1811975"/>
            <a:ext cx="3205865" cy="461665"/>
          </a:xfrm>
          <a:prstGeom prst="rect">
            <a:avLst/>
          </a:prstGeom>
          <a:noFill/>
        </p:spPr>
        <p:txBody>
          <a:bodyPr wrap="square" rtlCol="0">
            <a:spAutoFit/>
          </a:bodyPr>
          <a:lstStyle/>
          <a:p>
            <a:r>
              <a:rPr lang="en-IN" sz="2400" b="1" dirty="0">
                <a:solidFill>
                  <a:srgbClr val="C00000"/>
                </a:solidFill>
              </a:rPr>
              <a:t>False </a:t>
            </a:r>
          </a:p>
        </p:txBody>
      </p:sp>
      <p:sp>
        <p:nvSpPr>
          <p:cNvPr id="7" name="TextBox 6">
            <a:extLst>
              <a:ext uri="{FF2B5EF4-FFF2-40B4-BE49-F238E27FC236}">
                <a16:creationId xmlns:a16="http://schemas.microsoft.com/office/drawing/2014/main" id="{1FCD3198-0770-4E71-8F55-EBC9263DF781}"/>
              </a:ext>
            </a:extLst>
          </p:cNvPr>
          <p:cNvSpPr txBox="1"/>
          <p:nvPr/>
        </p:nvSpPr>
        <p:spPr>
          <a:xfrm>
            <a:off x="3893291" y="4579835"/>
            <a:ext cx="2625312" cy="461665"/>
          </a:xfrm>
          <a:prstGeom prst="rect">
            <a:avLst/>
          </a:prstGeom>
          <a:noFill/>
        </p:spPr>
        <p:txBody>
          <a:bodyPr wrap="square" rtlCol="0">
            <a:spAutoFit/>
          </a:bodyPr>
          <a:lstStyle/>
          <a:p>
            <a:pPr lvl="1"/>
            <a:r>
              <a:rPr lang="en-IN" sz="2400" b="1" dirty="0">
                <a:solidFill>
                  <a:srgbClr val="C00000"/>
                </a:solidFill>
              </a:rPr>
              <a:t>True </a:t>
            </a:r>
          </a:p>
        </p:txBody>
      </p:sp>
    </p:spTree>
    <p:extLst>
      <p:ext uri="{BB962C8B-B14F-4D97-AF65-F5344CB8AC3E}">
        <p14:creationId xmlns:p14="http://schemas.microsoft.com/office/powerpoint/2010/main" val="20405614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P spid="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8582" y="0"/>
            <a:ext cx="9148763" cy="6858000"/>
          </a:xfrm>
        </p:spPr>
        <p:txBody>
          <a:bodyPr>
            <a:normAutofit fontScale="92500"/>
          </a:bodyPr>
          <a:lstStyle/>
          <a:p>
            <a:pPr marL="0" indent="0">
              <a:lnSpc>
                <a:spcPct val="200000"/>
              </a:lnSpc>
              <a:buNone/>
            </a:pPr>
            <a:r>
              <a:rPr lang="en-IN" b="1">
                <a:solidFill>
                  <a:srgbClr val="FF0000"/>
                </a:solidFill>
              </a:rPr>
              <a:t>STATE TRUE / FALSE</a:t>
            </a:r>
          </a:p>
          <a:p>
            <a:pPr marL="514350" indent="-514350">
              <a:lnSpc>
                <a:spcPct val="200000"/>
              </a:lnSpc>
              <a:buFont typeface="+mj-lt"/>
              <a:buAutoNum type="arabicPeriod" startAt="4"/>
            </a:pPr>
            <a:r>
              <a:rPr lang="en-IN" b="1"/>
              <a:t>There </a:t>
            </a:r>
            <a:r>
              <a:rPr lang="en-IN" b="1" dirty="0"/>
              <a:t>are five different types of keys on a keyboard.</a:t>
            </a:r>
          </a:p>
          <a:p>
            <a:pPr marL="514350" indent="-514350">
              <a:lnSpc>
                <a:spcPct val="200000"/>
              </a:lnSpc>
              <a:buFont typeface="+mj-lt"/>
              <a:buAutoNum type="arabicPeriod" startAt="4"/>
            </a:pPr>
            <a:r>
              <a:rPr lang="en-IN" b="1" dirty="0"/>
              <a:t>Caps lock key is used to type in capital letters.</a:t>
            </a:r>
          </a:p>
          <a:p>
            <a:pPr marL="514350" indent="-514350">
              <a:lnSpc>
                <a:spcPct val="200000"/>
              </a:lnSpc>
              <a:buFont typeface="+mj-lt"/>
              <a:buAutoNum type="arabicPeriod" startAt="4"/>
            </a:pPr>
            <a:r>
              <a:rPr lang="en-IN" b="1" dirty="0"/>
              <a:t>We can see movies and cartoons on a keyboard.</a:t>
            </a:r>
          </a:p>
          <a:p>
            <a:pPr marL="514350" indent="-514350">
              <a:lnSpc>
                <a:spcPct val="200000"/>
              </a:lnSpc>
              <a:buFont typeface="+mj-lt"/>
              <a:buAutoNum type="arabicPeriod" startAt="4"/>
            </a:pPr>
            <a:r>
              <a:rPr lang="en-IN" b="1" dirty="0"/>
              <a:t>The number keys in keyboard are marked from 1 to 10. </a:t>
            </a:r>
          </a:p>
          <a:p>
            <a:pPr marL="0" indent="0">
              <a:lnSpc>
                <a:spcPct val="200000"/>
              </a:lnSpc>
              <a:buNone/>
            </a:pPr>
            <a:endParaRPr lang="en-IN" b="1" dirty="0"/>
          </a:p>
          <a:p>
            <a:pPr marL="0" indent="0">
              <a:lnSpc>
                <a:spcPct val="200000"/>
              </a:lnSpc>
              <a:buNone/>
            </a:pPr>
            <a:endParaRPr lang="en-IN" b="1" dirty="0">
              <a:solidFill>
                <a:srgbClr val="FF0000"/>
              </a:solidFill>
            </a:endParaRPr>
          </a:p>
          <a:p>
            <a:pPr marL="0" indent="0">
              <a:buNone/>
            </a:pPr>
            <a:endParaRPr lang="en-IN" b="1" dirty="0">
              <a:solidFill>
                <a:srgbClr val="FF0000"/>
              </a:solidFill>
            </a:endParaRPr>
          </a:p>
        </p:txBody>
      </p:sp>
      <p:pic>
        <p:nvPicPr>
          <p:cNvPr id="6" name="Google Shape;90;p6"/>
          <p:cNvPicPr preferRelativeResize="0"/>
          <p:nvPr/>
        </p:nvPicPr>
        <p:blipFill rotWithShape="1">
          <a:blip r:embed="rId2" cstate="print">
            <a:alphaModFix/>
          </a:blip>
          <a:srcRect/>
          <a:stretch/>
        </p:blipFill>
        <p:spPr>
          <a:xfrm>
            <a:off x="7911474" y="-14288"/>
            <a:ext cx="1232526" cy="815833"/>
          </a:xfrm>
          <a:prstGeom prst="rect">
            <a:avLst/>
          </a:prstGeom>
          <a:noFill/>
          <a:ln>
            <a:noFill/>
          </a:ln>
        </p:spPr>
      </p:pic>
      <p:sp>
        <p:nvSpPr>
          <p:cNvPr id="2" name="TextBox 1">
            <a:extLst>
              <a:ext uri="{FF2B5EF4-FFF2-40B4-BE49-F238E27FC236}">
                <a16:creationId xmlns:a16="http://schemas.microsoft.com/office/drawing/2014/main" id="{641720F8-2760-4954-8B5C-4C56720A57E1}"/>
              </a:ext>
            </a:extLst>
          </p:cNvPr>
          <p:cNvSpPr txBox="1"/>
          <p:nvPr/>
        </p:nvSpPr>
        <p:spPr>
          <a:xfrm>
            <a:off x="7911474" y="2364365"/>
            <a:ext cx="3205865" cy="461665"/>
          </a:xfrm>
          <a:prstGeom prst="rect">
            <a:avLst/>
          </a:prstGeom>
          <a:noFill/>
        </p:spPr>
        <p:txBody>
          <a:bodyPr wrap="square" rtlCol="0">
            <a:spAutoFit/>
          </a:bodyPr>
          <a:lstStyle/>
          <a:p>
            <a:r>
              <a:rPr lang="en-IN" sz="2400" b="1" dirty="0">
                <a:solidFill>
                  <a:srgbClr val="C00000"/>
                </a:solidFill>
              </a:rPr>
              <a:t>True </a:t>
            </a:r>
          </a:p>
        </p:txBody>
      </p:sp>
      <p:sp>
        <p:nvSpPr>
          <p:cNvPr id="5" name="TextBox 4">
            <a:extLst>
              <a:ext uri="{FF2B5EF4-FFF2-40B4-BE49-F238E27FC236}">
                <a16:creationId xmlns:a16="http://schemas.microsoft.com/office/drawing/2014/main" id="{7DB58D4B-4BA7-4D11-B578-24B9EC22CD65}"/>
              </a:ext>
            </a:extLst>
          </p:cNvPr>
          <p:cNvSpPr txBox="1"/>
          <p:nvPr/>
        </p:nvSpPr>
        <p:spPr>
          <a:xfrm>
            <a:off x="7796919" y="1637978"/>
            <a:ext cx="3205865" cy="461665"/>
          </a:xfrm>
          <a:prstGeom prst="rect">
            <a:avLst/>
          </a:prstGeom>
          <a:noFill/>
        </p:spPr>
        <p:txBody>
          <a:bodyPr wrap="square" rtlCol="0">
            <a:spAutoFit/>
          </a:bodyPr>
          <a:lstStyle/>
          <a:p>
            <a:r>
              <a:rPr lang="en-IN" sz="2400" b="1" dirty="0">
                <a:solidFill>
                  <a:srgbClr val="C00000"/>
                </a:solidFill>
              </a:rPr>
              <a:t>False </a:t>
            </a:r>
          </a:p>
        </p:txBody>
      </p:sp>
      <p:sp>
        <p:nvSpPr>
          <p:cNvPr id="7" name="TextBox 6">
            <a:extLst>
              <a:ext uri="{FF2B5EF4-FFF2-40B4-BE49-F238E27FC236}">
                <a16:creationId xmlns:a16="http://schemas.microsoft.com/office/drawing/2014/main" id="{1FCD3198-0770-4E71-8F55-EBC9263DF781}"/>
              </a:ext>
            </a:extLst>
          </p:cNvPr>
          <p:cNvSpPr txBox="1"/>
          <p:nvPr/>
        </p:nvSpPr>
        <p:spPr>
          <a:xfrm>
            <a:off x="7215081" y="3653962"/>
            <a:ext cx="2625312" cy="461665"/>
          </a:xfrm>
          <a:prstGeom prst="rect">
            <a:avLst/>
          </a:prstGeom>
          <a:noFill/>
        </p:spPr>
        <p:txBody>
          <a:bodyPr wrap="square" rtlCol="0">
            <a:spAutoFit/>
          </a:bodyPr>
          <a:lstStyle/>
          <a:p>
            <a:pPr lvl="1"/>
            <a:r>
              <a:rPr lang="en-IN" sz="2400" b="1" dirty="0">
                <a:solidFill>
                  <a:srgbClr val="C00000"/>
                </a:solidFill>
              </a:rPr>
              <a:t>False </a:t>
            </a:r>
          </a:p>
        </p:txBody>
      </p:sp>
      <p:sp>
        <p:nvSpPr>
          <p:cNvPr id="8" name="TextBox 7">
            <a:extLst>
              <a:ext uri="{FF2B5EF4-FFF2-40B4-BE49-F238E27FC236}">
                <a16:creationId xmlns:a16="http://schemas.microsoft.com/office/drawing/2014/main" id="{4562CD4B-8F75-4602-ABA7-D9BE5AAD16E8}"/>
              </a:ext>
            </a:extLst>
          </p:cNvPr>
          <p:cNvSpPr txBox="1"/>
          <p:nvPr/>
        </p:nvSpPr>
        <p:spPr>
          <a:xfrm>
            <a:off x="7203646" y="4794316"/>
            <a:ext cx="2625312" cy="461665"/>
          </a:xfrm>
          <a:prstGeom prst="rect">
            <a:avLst/>
          </a:prstGeom>
          <a:noFill/>
        </p:spPr>
        <p:txBody>
          <a:bodyPr wrap="square" rtlCol="0">
            <a:spAutoFit/>
          </a:bodyPr>
          <a:lstStyle/>
          <a:p>
            <a:pPr lvl="1"/>
            <a:r>
              <a:rPr lang="en-IN" sz="2400" b="1" dirty="0">
                <a:solidFill>
                  <a:srgbClr val="C00000"/>
                </a:solidFill>
              </a:rPr>
              <a:t>False </a:t>
            </a:r>
          </a:p>
        </p:txBody>
      </p:sp>
    </p:spTree>
    <p:extLst>
      <p:ext uri="{BB962C8B-B14F-4D97-AF65-F5344CB8AC3E}">
        <p14:creationId xmlns:p14="http://schemas.microsoft.com/office/powerpoint/2010/main" val="2625933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P spid="7" grpId="0"/>
      <p:bldP spid="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7911474" y="0"/>
            <a:ext cx="1232526" cy="815833"/>
          </a:xfrm>
          <a:prstGeom prst="rect">
            <a:avLst/>
          </a:prstGeom>
          <a:noFill/>
          <a:ln>
            <a:noFill/>
          </a:ln>
        </p:spPr>
      </p:pic>
      <p:sp>
        <p:nvSpPr>
          <p:cNvPr id="91" name="Google Shape;91;p6"/>
          <p:cNvSpPr txBox="1"/>
          <p:nvPr/>
        </p:nvSpPr>
        <p:spPr>
          <a:xfrm>
            <a:off x="272675" y="380067"/>
            <a:ext cx="8688300" cy="10412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i="0" u="none" strike="noStrike" cap="none" dirty="0">
                <a:solidFill>
                  <a:srgbClr val="FF0000"/>
                </a:solidFill>
                <a:latin typeface="Arial"/>
                <a:ea typeface="Arial"/>
                <a:cs typeface="Arial"/>
                <a:sym typeface="Arial"/>
              </a:rPr>
              <a:t>HOMEWORK:</a:t>
            </a:r>
            <a:endParaRPr sz="2200" b="1" i="0" u="none" strike="noStrike" cap="none" dirty="0">
              <a:solidFill>
                <a:srgbClr val="FF0000"/>
              </a:solidFill>
              <a:latin typeface="Arial"/>
              <a:ea typeface="Arial"/>
              <a:cs typeface="Arial"/>
              <a:sym typeface="Arial"/>
            </a:endParaRPr>
          </a:p>
        </p:txBody>
      </p:sp>
      <p:sp>
        <p:nvSpPr>
          <p:cNvPr id="92" name="Google Shape;92;p6"/>
          <p:cNvSpPr txBox="1"/>
          <p:nvPr/>
        </p:nvSpPr>
        <p:spPr>
          <a:xfrm>
            <a:off x="178082" y="1286313"/>
            <a:ext cx="8688300" cy="3852800"/>
          </a:xfrm>
          <a:prstGeom prst="rect">
            <a:avLst/>
          </a:prstGeom>
          <a:noFill/>
          <a:ln>
            <a:noFill/>
          </a:ln>
        </p:spPr>
        <p:txBody>
          <a:bodyPr spcFirstLastPara="1" wrap="square" lIns="91425" tIns="91425" rIns="91425" bIns="91425" anchor="t" anchorCtr="0">
            <a:noAutofit/>
          </a:bodyPr>
          <a:lstStyle/>
          <a:p>
            <a:pPr marL="12700" rtl="0">
              <a:spcBef>
                <a:spcPts val="0"/>
              </a:spcBef>
              <a:spcAft>
                <a:spcPts val="0"/>
              </a:spcAft>
            </a:pPr>
            <a:r>
              <a:rPr lang="en-GB" sz="4000" b="0" i="0" u="none" strike="noStrike" dirty="0">
                <a:solidFill>
                  <a:srgbClr val="000000"/>
                </a:solidFill>
                <a:effectLst/>
                <a:latin typeface="Calibri" panose="020F0502020204030204" pitchFamily="34" charset="0"/>
              </a:rPr>
              <a:t>Learn Ch - 4 Parts of a computer</a:t>
            </a:r>
            <a:endParaRPr lang="en-GB" sz="4800" b="0" dirty="0">
              <a:effectLst/>
            </a:endParaRPr>
          </a:p>
          <a:p>
            <a:pPr marL="12700" rtl="0">
              <a:spcBef>
                <a:spcPts val="0"/>
              </a:spcBef>
              <a:spcAft>
                <a:spcPts val="0"/>
              </a:spcAft>
            </a:pPr>
            <a:r>
              <a:rPr lang="en-GB" sz="4000" b="0" i="0" u="none" strike="noStrike" dirty="0">
                <a:solidFill>
                  <a:srgbClr val="000000"/>
                </a:solidFill>
                <a:effectLst/>
                <a:latin typeface="Calibri" panose="020F0502020204030204" pitchFamily="34" charset="0"/>
              </a:rPr>
              <a:t>Ch - 5 Keyboard</a:t>
            </a:r>
          </a:p>
          <a:p>
            <a:pPr marL="12700" rtl="0">
              <a:spcBef>
                <a:spcPts val="0"/>
              </a:spcBef>
              <a:spcAft>
                <a:spcPts val="0"/>
              </a:spcAft>
            </a:pPr>
            <a:r>
              <a:rPr lang="en-GB" sz="4000" dirty="0">
                <a:solidFill>
                  <a:srgbClr val="000000"/>
                </a:solidFill>
                <a:latin typeface="Calibri" panose="020F0502020204030204" pitchFamily="34" charset="0"/>
              </a:rPr>
              <a:t>Ch – 6 Using a Mouse</a:t>
            </a:r>
            <a:endParaRPr lang="en-GB" sz="4800" b="0" dirty="0">
              <a:effectLst/>
            </a:endParaRPr>
          </a:p>
          <a:p>
            <a:br>
              <a:rPr lang="en-GB" sz="4800" dirty="0"/>
            </a:br>
            <a:endParaRPr lang="en-US" sz="4800" dirty="0">
              <a:latin typeface="Calibri" pitchFamily="34" charset="0"/>
              <a:ea typeface="Calibri"/>
              <a:cs typeface="Calibri" pitchFamily="34" charset="0"/>
              <a:sym typeface="Calibri"/>
            </a:endParaRPr>
          </a:p>
        </p:txBody>
      </p:sp>
    </p:spTree>
    <p:extLst>
      <p:ext uri="{BB962C8B-B14F-4D97-AF65-F5344CB8AC3E}">
        <p14:creationId xmlns:p14="http://schemas.microsoft.com/office/powerpoint/2010/main" val="20355340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7911474" y="0"/>
            <a:ext cx="1232526" cy="815833"/>
          </a:xfrm>
          <a:prstGeom prst="rect">
            <a:avLst/>
          </a:prstGeom>
          <a:noFill/>
          <a:ln>
            <a:noFill/>
          </a:ln>
        </p:spPr>
      </p:pic>
      <p:sp>
        <p:nvSpPr>
          <p:cNvPr id="91" name="Google Shape;91;p6"/>
          <p:cNvSpPr txBox="1"/>
          <p:nvPr/>
        </p:nvSpPr>
        <p:spPr>
          <a:xfrm>
            <a:off x="272675" y="380067"/>
            <a:ext cx="8688300" cy="10412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i="0" u="none" strike="noStrike" cap="none">
                <a:solidFill>
                  <a:srgbClr val="FF0000"/>
                </a:solidFill>
                <a:latin typeface="Arial"/>
                <a:ea typeface="Arial"/>
                <a:cs typeface="Arial"/>
                <a:sym typeface="Arial"/>
              </a:rPr>
              <a:t>LEARNING OUTCOME:</a:t>
            </a:r>
            <a:endParaRPr sz="2200" b="1" i="0" u="none" strike="noStrike" cap="none">
              <a:solidFill>
                <a:srgbClr val="FF0000"/>
              </a:solidFill>
              <a:latin typeface="Arial"/>
              <a:ea typeface="Arial"/>
              <a:cs typeface="Arial"/>
              <a:sym typeface="Arial"/>
            </a:endParaRPr>
          </a:p>
        </p:txBody>
      </p:sp>
      <p:sp>
        <p:nvSpPr>
          <p:cNvPr id="92" name="Google Shape;92;p6"/>
          <p:cNvSpPr txBox="1"/>
          <p:nvPr/>
        </p:nvSpPr>
        <p:spPr>
          <a:xfrm>
            <a:off x="178082" y="1286313"/>
            <a:ext cx="8688300" cy="3852800"/>
          </a:xfrm>
          <a:prstGeom prst="rect">
            <a:avLst/>
          </a:prstGeom>
          <a:noFill/>
          <a:ln>
            <a:noFill/>
          </a:ln>
        </p:spPr>
        <p:txBody>
          <a:bodyPr spcFirstLastPara="1" wrap="square" lIns="91425" tIns="91425" rIns="91425" bIns="91425" anchor="t" anchorCtr="0">
            <a:noAutofit/>
          </a:bodyPr>
          <a:lstStyle/>
          <a:p>
            <a:pPr>
              <a:buSzPts val="1400"/>
            </a:pPr>
            <a:r>
              <a:rPr lang="en-US" sz="2400" dirty="0">
                <a:latin typeface="Calibri" pitchFamily="34" charset="0"/>
                <a:cs typeface="Calibri" pitchFamily="34" charset="0"/>
              </a:rPr>
              <a:t>Learners will able to revise about various parts of </a:t>
            </a:r>
            <a:r>
              <a:rPr lang="en-US" sz="2400">
                <a:latin typeface="Calibri" pitchFamily="34" charset="0"/>
                <a:cs typeface="Calibri" pitchFamily="34" charset="0"/>
              </a:rPr>
              <a:t>a computer </a:t>
            </a:r>
            <a:r>
              <a:rPr lang="en-US" sz="2400" dirty="0">
                <a:latin typeface="Calibri" pitchFamily="34" charset="0"/>
                <a:cs typeface="Calibri" pitchFamily="34" charset="0"/>
              </a:rPr>
              <a:t>.</a:t>
            </a:r>
          </a:p>
          <a:p>
            <a:pPr lvl="0">
              <a:buSzPts val="1400"/>
            </a:pPr>
            <a:endParaRPr lang="en-US" sz="2400" dirty="0">
              <a:latin typeface="Calibri" pitchFamily="34" charset="0"/>
              <a:ea typeface="Calibri"/>
              <a:cs typeface="Calibri" pitchFamily="34" charset="0"/>
              <a:sym typeface="Calibri"/>
            </a:endParaRPr>
          </a:p>
        </p:txBody>
      </p:sp>
    </p:spTree>
    <p:extLst>
      <p:ext uri="{BB962C8B-B14F-4D97-AF65-F5344CB8AC3E}">
        <p14:creationId xmlns:p14="http://schemas.microsoft.com/office/powerpoint/2010/main" val="40674918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2" descr="C:\Users\User\Documents\thank.gif"/>
          <p:cNvPicPr>
            <a:picLocks noChangeAspect="1" noChangeArrowheads="1" noCrop="1"/>
          </p:cNvPicPr>
          <p:nvPr/>
        </p:nvPicPr>
        <p:blipFill>
          <a:blip r:embed="rId2"/>
          <a:srcRect/>
          <a:stretch>
            <a:fillRect/>
          </a:stretch>
        </p:blipFill>
        <p:spPr bwMode="auto">
          <a:xfrm>
            <a:off x="2286000" y="2743200"/>
            <a:ext cx="3962400" cy="3962400"/>
          </a:xfrm>
          <a:prstGeom prst="rect">
            <a:avLst/>
          </a:prstGeom>
          <a:noFill/>
        </p:spPr>
      </p:pic>
      <p:pic>
        <p:nvPicPr>
          <p:cNvPr id="3" name="Google Shape;55;p13"/>
          <p:cNvPicPr preferRelativeResize="0"/>
          <p:nvPr/>
        </p:nvPicPr>
        <p:blipFill rotWithShape="1">
          <a:blip r:embed="rId3" cstate="print">
            <a:alphaModFix/>
          </a:blip>
          <a:srcRect/>
          <a:stretch/>
        </p:blipFill>
        <p:spPr>
          <a:xfrm>
            <a:off x="7315200" y="0"/>
            <a:ext cx="1828800" cy="1143000"/>
          </a:xfrm>
          <a:prstGeom prst="rect">
            <a:avLst/>
          </a:prstGeom>
          <a:noFill/>
          <a:ln>
            <a:noFill/>
          </a:ln>
        </p:spPr>
      </p:pic>
      <p:sp>
        <p:nvSpPr>
          <p:cNvPr id="4" name="Rectangle 3"/>
          <p:cNvSpPr/>
          <p:nvPr/>
        </p:nvSpPr>
        <p:spPr>
          <a:xfrm>
            <a:off x="228600" y="914401"/>
            <a:ext cx="8915400" cy="1772793"/>
          </a:xfrm>
          <a:prstGeom prst="rect">
            <a:avLst/>
          </a:prstGeom>
        </p:spPr>
        <p:txBody>
          <a:bodyPr wrap="square">
            <a:spAutoFit/>
          </a:bodyPr>
          <a:lstStyle/>
          <a:p>
            <a:pPr marL="457200" lvl="0" algn="ctr">
              <a:lnSpc>
                <a:spcPct val="115000"/>
              </a:lnSpc>
              <a:buClr>
                <a:srgbClr val="000000"/>
              </a:buClr>
              <a:buSzPts val="4000"/>
            </a:pPr>
            <a:r>
              <a:rPr lang="en-US" sz="4400" b="1" dirty="0">
                <a:solidFill>
                  <a:srgbClr val="000000"/>
                </a:solidFill>
                <a:latin typeface="Arial"/>
                <a:ea typeface="Arial"/>
                <a:cs typeface="Arial"/>
                <a:sym typeface="Arial"/>
              </a:rPr>
              <a:t>THANKING YOU</a:t>
            </a:r>
          </a:p>
          <a:p>
            <a:pPr marL="457200" lvl="0" algn="ctr">
              <a:lnSpc>
                <a:spcPct val="115000"/>
              </a:lnSpc>
              <a:buClr>
                <a:srgbClr val="000000"/>
              </a:buClr>
              <a:buSzPts val="4000"/>
            </a:pPr>
            <a:r>
              <a:rPr lang="en-US" sz="4400" b="1" dirty="0">
                <a:solidFill>
                  <a:srgbClr val="FF0000"/>
                </a:solidFill>
                <a:latin typeface="Arial"/>
                <a:ea typeface="Arial"/>
                <a:cs typeface="Arial"/>
                <a:sym typeface="Arial"/>
              </a:rPr>
              <a:t>ODM EDUCATIONAL GROUP</a:t>
            </a:r>
          </a:p>
          <a:p>
            <a:pPr lvl="0">
              <a:buClr>
                <a:srgbClr val="000000"/>
              </a:buClr>
              <a:buSzPts val="1400"/>
            </a:pPr>
            <a:endParaRPr lang="en-US" sz="800" dirty="0">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316</TotalTime>
  <Words>249</Words>
  <Application>Microsoft Office PowerPoint</Application>
  <PresentationFormat>On-screen Show (4:3)</PresentationFormat>
  <Paragraphs>50</Paragraphs>
  <Slides>8</Slides>
  <Notes>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ADMIN</cp:lastModifiedBy>
  <cp:revision>21</cp:revision>
  <dcterms:modified xsi:type="dcterms:W3CDTF">2022-02-04T08:29:16Z</dcterms:modified>
</cp:coreProperties>
</file>