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256" r:id="rId2"/>
    <p:sldId id="257" r:id="rId3"/>
    <p:sldId id="258" r:id="rId4"/>
    <p:sldId id="267" r:id="rId5"/>
    <p:sldId id="269" r:id="rId6"/>
    <p:sldId id="266" r:id="rId7"/>
    <p:sldId id="268" r:id="rId8"/>
    <p:sldId id="271" r:id="rId9"/>
    <p:sldId id="262" r:id="rId10"/>
  </p:sldIdLst>
  <p:sldSz cx="9144000" cy="6858000" type="screen4x3"/>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6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156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6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6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6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8F9343-5039-48C4-A082-812052B81CCF}" type="datetimeFigureOut">
              <a:rPr lang="en-US" smtClean="0"/>
              <a:pPr/>
              <a:t>1/24/2022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A5F213-E457-49F0-8683-F33AA72D0C5C}" type="slidenum">
              <a:rPr lang="en-US" smtClean="0"/>
              <a:pPr/>
              <a:t>‹#›</a:t>
            </a:fld>
            <a:endParaRPr lang="en-US"/>
          </a:p>
        </p:txBody>
      </p:sp>
    </p:spTree>
    <p:extLst>
      <p:ext uri="{BB962C8B-B14F-4D97-AF65-F5344CB8AC3E}">
        <p14:creationId xmlns:p14="http://schemas.microsoft.com/office/powerpoint/2010/main" val="1359620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87624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176995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4885580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33417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751906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6217623"/>
            <a:ext cx="5487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comments" Target="../comments/comment2.xml"/><Relationship Id="rId4" Type="http://schemas.openxmlformats.org/officeDocument/2006/relationships/hyperlink" Target="https://wordwall.net/resource/5154833/all-about-keyboard"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comments" Target="../comments/comment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comments" Target="../comments/comment4.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5036853"/>
            <a:ext cx="9144000" cy="1821147"/>
          </a:xfrm>
          <a:prstGeom prst="rect">
            <a:avLst/>
          </a:prstGeom>
          <a:noFill/>
          <a:ln>
            <a:noFill/>
          </a:ln>
        </p:spPr>
      </p:pic>
      <p:pic>
        <p:nvPicPr>
          <p:cNvPr id="55" name="Google Shape;55;p1"/>
          <p:cNvPicPr preferRelativeResize="0"/>
          <p:nvPr/>
        </p:nvPicPr>
        <p:blipFill rotWithShape="1">
          <a:blip r:embed="rId4" cstate="print">
            <a:alphaModFix/>
          </a:blip>
          <a:srcRect/>
          <a:stretch/>
        </p:blipFill>
        <p:spPr>
          <a:xfrm>
            <a:off x="4762" y="0"/>
            <a:ext cx="1578401" cy="1044767"/>
          </a:xfrm>
          <a:prstGeom prst="rect">
            <a:avLst/>
          </a:prstGeom>
          <a:noFill/>
          <a:ln>
            <a:noFill/>
          </a:ln>
        </p:spPr>
      </p:pic>
      <p:sp>
        <p:nvSpPr>
          <p:cNvPr id="56" name="Google Shape;56;p1"/>
          <p:cNvSpPr txBox="1"/>
          <p:nvPr/>
        </p:nvSpPr>
        <p:spPr>
          <a:xfrm>
            <a:off x="5874275" y="131167"/>
            <a:ext cx="3176100" cy="1690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0" y="2157422"/>
            <a:ext cx="9144000" cy="2514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Calibri" pitchFamily="34" charset="0"/>
                <a:cs typeface="Calibri" pitchFamily="34" charset="0"/>
                <a:sym typeface="Arial"/>
              </a:rPr>
              <a:t>SESSION :12</a:t>
            </a:r>
            <a:endParaRPr sz="2400" dirty="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Calibri" pitchFamily="34" charset="0"/>
                <a:cs typeface="Calibri" pitchFamily="34" charset="0"/>
                <a:sym typeface="Arial"/>
              </a:rPr>
              <a:t>CLASS : I</a:t>
            </a:r>
            <a:endParaRPr sz="2400" b="1" i="0" u="none" strike="noStrike" cap="none" dirty="0">
              <a:solidFill>
                <a:srgbClr val="00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Calibri" pitchFamily="34" charset="0"/>
                <a:cs typeface="Calibri" pitchFamily="34" charset="0"/>
                <a:sym typeface="Arial"/>
              </a:rPr>
              <a:t>SUBJECT : COMPUTER</a:t>
            </a:r>
          </a:p>
          <a:p>
            <a:pPr marL="0" marR="0" lvl="0" indent="0" algn="l" rtl="0">
              <a:lnSpc>
                <a:spcPct val="100000"/>
              </a:lnSpc>
              <a:spcBef>
                <a:spcPts val="0"/>
              </a:spcBef>
              <a:spcAft>
                <a:spcPts val="0"/>
              </a:spcAft>
              <a:buClr>
                <a:srgbClr val="000000"/>
              </a:buClr>
              <a:buSzPts val="1400"/>
              <a:buFont typeface="Arial"/>
              <a:buNone/>
            </a:pPr>
            <a:r>
              <a:rPr lang="en" sz="2400" b="1" dirty="0">
                <a:latin typeface="Calibri" pitchFamily="34" charset="0"/>
                <a:cs typeface="Calibri" pitchFamily="34" charset="0"/>
              </a:rPr>
              <a:t>C</a:t>
            </a:r>
            <a:r>
              <a:rPr lang="en" sz="2400" b="1" i="0" u="none" strike="noStrike" cap="none" dirty="0">
                <a:solidFill>
                  <a:srgbClr val="000000"/>
                </a:solidFill>
                <a:latin typeface="Calibri" pitchFamily="34" charset="0"/>
                <a:cs typeface="Calibri" pitchFamily="34" charset="0"/>
                <a:sym typeface="Arial"/>
              </a:rPr>
              <a:t>HAPTER NUMBER:5</a:t>
            </a:r>
            <a:endParaRPr sz="2400" b="1" i="0" u="none" strike="noStrike" cap="none" dirty="0">
              <a:solidFill>
                <a:srgbClr val="000000"/>
              </a:solidFill>
              <a:latin typeface="Calibri" pitchFamily="34" charset="0"/>
              <a:cs typeface="Calibri" pitchFamily="34" charset="0"/>
              <a:sym typeface="Arial"/>
            </a:endParaRPr>
          </a:p>
          <a:p>
            <a:pPr lvl="0">
              <a:buSzPts val="1400"/>
            </a:pPr>
            <a:r>
              <a:rPr lang="en" sz="2400" b="1" i="0" u="none" strike="noStrike" cap="none" dirty="0">
                <a:solidFill>
                  <a:srgbClr val="000000"/>
                </a:solidFill>
                <a:latin typeface="Calibri" pitchFamily="34" charset="0"/>
                <a:cs typeface="Calibri" pitchFamily="34" charset="0"/>
                <a:sym typeface="Arial"/>
              </a:rPr>
              <a:t>CHAPTER NAME :</a:t>
            </a:r>
            <a:r>
              <a:rPr lang="en" sz="2400" b="1" dirty="0">
                <a:solidFill>
                  <a:srgbClr val="000000"/>
                </a:solidFill>
                <a:latin typeface="Calibri" pitchFamily="34" charset="0"/>
                <a:cs typeface="Calibri" pitchFamily="34" charset="0"/>
                <a:sym typeface="Arial"/>
              </a:rPr>
              <a:t>THE KEYBOARD</a:t>
            </a:r>
            <a:endParaRPr sz="2400" dirty="0">
              <a:latin typeface="Calibri" pitchFamily="34" charset="0"/>
              <a:cs typeface="Calibri" pitchFamily="34" charset="0"/>
            </a:endParaRPr>
          </a:p>
          <a:p>
            <a:r>
              <a:rPr lang="en" sz="2400" b="1" i="0" u="none" strike="noStrike" cap="none" dirty="0">
                <a:solidFill>
                  <a:srgbClr val="000000"/>
                </a:solidFill>
                <a:latin typeface="Calibri" pitchFamily="34" charset="0"/>
                <a:cs typeface="Calibri" pitchFamily="34" charset="0"/>
                <a:sym typeface="Arial"/>
              </a:rPr>
              <a:t>SUBTOPIC </a:t>
            </a:r>
            <a:r>
              <a:rPr lang="en" sz="2400" b="1" dirty="0">
                <a:solidFill>
                  <a:srgbClr val="000000"/>
                </a:solidFill>
                <a:latin typeface="Calibri" pitchFamily="34" charset="0"/>
                <a:cs typeface="Calibri" pitchFamily="34" charset="0"/>
                <a:sym typeface="Arial"/>
              </a:rPr>
              <a:t>:</a:t>
            </a:r>
            <a:r>
              <a:rPr lang="en-US" sz="2400" b="1" dirty="0">
                <a:solidFill>
                  <a:srgbClr val="000000"/>
                </a:solidFill>
                <a:latin typeface="Calibri" pitchFamily="34" charset="0"/>
                <a:cs typeface="Calibri" pitchFamily="34" charset="0"/>
                <a:sym typeface="Arial"/>
              </a:rPr>
              <a:t>REVISION</a:t>
            </a:r>
            <a:endParaRPr lang="en-US" sz="2400" b="1" i="0" u="none" strike="noStrike" cap="none" dirty="0">
              <a:solidFill>
                <a:srgbClr val="000000"/>
              </a:solidFill>
              <a:latin typeface="Calibri" pitchFamily="34" charset="0"/>
              <a:cs typeface="Calibri" pitchFamily="34" charset="0"/>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14288"/>
            <a:ext cx="1232526" cy="815833"/>
          </a:xfrm>
          <a:prstGeom prst="rect">
            <a:avLst/>
          </a:prstGeom>
          <a:noFill/>
          <a:ln>
            <a:noFill/>
          </a:ln>
        </p:spPr>
      </p:pic>
      <p:sp>
        <p:nvSpPr>
          <p:cNvPr id="91" name="Google Shape;91;p6"/>
          <p:cNvSpPr txBox="1"/>
          <p:nvPr/>
        </p:nvSpPr>
        <p:spPr>
          <a:xfrm>
            <a:off x="272675" y="380067"/>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OBJECTIVE: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3852800"/>
          </a:xfrm>
          <a:prstGeom prst="rect">
            <a:avLst/>
          </a:prstGeom>
          <a:noFill/>
          <a:ln>
            <a:noFill/>
          </a:ln>
        </p:spPr>
        <p:txBody>
          <a:bodyPr spcFirstLastPara="1" wrap="square" lIns="91425" tIns="91425" rIns="91425" bIns="91425" anchor="t" anchorCtr="0">
            <a:noAutofit/>
          </a:bodyPr>
          <a:lstStyle/>
          <a:p>
            <a:pPr lvl="0">
              <a:buSzPts val="1400"/>
            </a:pPr>
            <a:r>
              <a:rPr lang="en-US" sz="2400" dirty="0">
                <a:latin typeface="Calibri" pitchFamily="34" charset="0"/>
                <a:cs typeface="Calibri" pitchFamily="34" charset="0"/>
              </a:rPr>
              <a:t>To enable learners to revise on mouse activity.</a:t>
            </a:r>
            <a:endParaRPr lang="en-US" sz="2400" dirty="0">
              <a:latin typeface="Calibri" pitchFamily="34" charset="0"/>
              <a:ea typeface="Calibri"/>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645960AE-7D61-47DE-A0F1-EF5379CE5B92}"/>
              </a:ext>
            </a:extLst>
          </p:cNvPr>
          <p:cNvPicPr>
            <a:picLocks noChangeAspect="1"/>
          </p:cNvPicPr>
          <p:nvPr/>
        </p:nvPicPr>
        <p:blipFill rotWithShape="1">
          <a:blip r:embed="rId2"/>
          <a:srcRect l="3442" r="6763" b="8383"/>
          <a:stretch/>
        </p:blipFill>
        <p:spPr>
          <a:xfrm>
            <a:off x="337278" y="801545"/>
            <a:ext cx="8210747" cy="6056455"/>
          </a:xfrm>
          <a:prstGeom prst="rect">
            <a:avLst/>
          </a:prstGeom>
        </p:spPr>
      </p:pic>
      <p:sp>
        <p:nvSpPr>
          <p:cNvPr id="3" name="Content Placeholder 2"/>
          <p:cNvSpPr>
            <a:spLocks noGrp="1"/>
          </p:cNvSpPr>
          <p:nvPr>
            <p:ph idx="1"/>
          </p:nvPr>
        </p:nvSpPr>
        <p:spPr>
          <a:xfrm>
            <a:off x="78582" y="0"/>
            <a:ext cx="8469443" cy="6610663"/>
          </a:xfrm>
        </p:spPr>
        <p:txBody>
          <a:bodyPr>
            <a:normAutofit/>
          </a:bodyPr>
          <a:lstStyle/>
          <a:p>
            <a:pPr marL="0" indent="0">
              <a:buNone/>
            </a:pPr>
            <a:r>
              <a:rPr lang="en-IN" sz="2800" b="1" dirty="0">
                <a:solidFill>
                  <a:srgbClr val="FF0000"/>
                </a:solidFill>
              </a:rPr>
              <a:t>DRAW, COLOUR AND LABEL PARTS OF A MOUSE</a:t>
            </a:r>
          </a:p>
        </p:txBody>
      </p:sp>
      <p:pic>
        <p:nvPicPr>
          <p:cNvPr id="6" name="Google Shape;90;p6"/>
          <p:cNvPicPr preferRelativeResize="0"/>
          <p:nvPr/>
        </p:nvPicPr>
        <p:blipFill rotWithShape="1">
          <a:blip r:embed="rId3" cstate="print">
            <a:alphaModFix/>
          </a:blip>
          <a:srcRect/>
          <a:stretch/>
        </p:blipFill>
        <p:spPr>
          <a:xfrm>
            <a:off x="7911474" y="-14288"/>
            <a:ext cx="1232526" cy="815833"/>
          </a:xfrm>
          <a:prstGeom prst="rect">
            <a:avLst/>
          </a:prstGeom>
          <a:noFill/>
          <a:ln>
            <a:noFill/>
          </a:ln>
        </p:spPr>
      </p:pic>
    </p:spTree>
    <p:extLst>
      <p:ext uri="{BB962C8B-B14F-4D97-AF65-F5344CB8AC3E}">
        <p14:creationId xmlns:p14="http://schemas.microsoft.com/office/powerpoint/2010/main" val="3461299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582" y="0"/>
            <a:ext cx="9148763" cy="6858000"/>
          </a:xfrm>
        </p:spPr>
        <p:txBody>
          <a:bodyPr>
            <a:normAutofit/>
          </a:bodyPr>
          <a:lstStyle/>
          <a:p>
            <a:pPr marL="0" indent="0">
              <a:lnSpc>
                <a:spcPct val="200000"/>
              </a:lnSpc>
              <a:buNone/>
            </a:pPr>
            <a:r>
              <a:rPr lang="en-IN" b="1" dirty="0">
                <a:solidFill>
                  <a:srgbClr val="FF0000"/>
                </a:solidFill>
              </a:rPr>
              <a:t>GUESS! WHO I AM????:</a:t>
            </a:r>
          </a:p>
          <a:p>
            <a:pPr marL="514350" indent="-514350">
              <a:lnSpc>
                <a:spcPct val="200000"/>
              </a:lnSpc>
              <a:buAutoNum type="arabicPeriod"/>
            </a:pPr>
            <a:r>
              <a:rPr lang="en-IN" b="1" dirty="0"/>
              <a:t>I erase letters on left side of cursor.</a:t>
            </a:r>
          </a:p>
          <a:p>
            <a:pPr marL="514350" indent="-514350">
              <a:lnSpc>
                <a:spcPct val="200000"/>
              </a:lnSpc>
              <a:buAutoNum type="arabicPeriod"/>
            </a:pPr>
            <a:r>
              <a:rPr lang="en-IN" b="1" dirty="0"/>
              <a:t>I am a blinking line which shows where we can start typing the text.</a:t>
            </a:r>
          </a:p>
          <a:p>
            <a:pPr marL="514350" indent="-514350">
              <a:lnSpc>
                <a:spcPct val="200000"/>
              </a:lnSpc>
              <a:buAutoNum type="arabicPeriod"/>
            </a:pPr>
            <a:r>
              <a:rPr lang="en-IN" b="1" dirty="0"/>
              <a:t>I add blank spaces between letters, words and numbers.</a:t>
            </a:r>
          </a:p>
          <a:p>
            <a:pPr marL="0" indent="0">
              <a:lnSpc>
                <a:spcPct val="200000"/>
              </a:lnSpc>
              <a:buNone/>
            </a:pPr>
            <a:endParaRPr lang="en-IN" b="1" dirty="0"/>
          </a:p>
          <a:p>
            <a:pPr marL="0" indent="0">
              <a:lnSpc>
                <a:spcPct val="200000"/>
              </a:lnSpc>
              <a:buNone/>
            </a:pPr>
            <a:endParaRPr lang="en-IN" b="1" dirty="0">
              <a:solidFill>
                <a:srgbClr val="FF0000"/>
              </a:solidFill>
            </a:endParaRPr>
          </a:p>
          <a:p>
            <a:pPr marL="0" indent="0">
              <a:buNone/>
            </a:pPr>
            <a:endParaRPr lang="en-IN" b="1" dirty="0">
              <a:solidFill>
                <a:srgbClr val="FF0000"/>
              </a:solidFill>
            </a:endParaRPr>
          </a:p>
        </p:txBody>
      </p:sp>
      <p:pic>
        <p:nvPicPr>
          <p:cNvPr id="6" name="Google Shape;90;p6"/>
          <p:cNvPicPr preferRelativeResize="0"/>
          <p:nvPr/>
        </p:nvPicPr>
        <p:blipFill rotWithShape="1">
          <a:blip r:embed="rId2" cstate="print">
            <a:alphaModFix/>
          </a:blip>
          <a:srcRect/>
          <a:stretch/>
        </p:blipFill>
        <p:spPr>
          <a:xfrm>
            <a:off x="7911474" y="-14288"/>
            <a:ext cx="1232526" cy="815833"/>
          </a:xfrm>
          <a:prstGeom prst="rect">
            <a:avLst/>
          </a:prstGeom>
          <a:noFill/>
          <a:ln>
            <a:noFill/>
          </a:ln>
        </p:spPr>
      </p:pic>
      <p:sp>
        <p:nvSpPr>
          <p:cNvPr id="2" name="TextBox 1">
            <a:extLst>
              <a:ext uri="{FF2B5EF4-FFF2-40B4-BE49-F238E27FC236}">
                <a16:creationId xmlns:a16="http://schemas.microsoft.com/office/drawing/2014/main" id="{641720F8-2760-4954-8B5C-4C56720A57E1}"/>
              </a:ext>
            </a:extLst>
          </p:cNvPr>
          <p:cNvSpPr txBox="1"/>
          <p:nvPr/>
        </p:nvSpPr>
        <p:spPr>
          <a:xfrm>
            <a:off x="4306240" y="3623950"/>
            <a:ext cx="3205865" cy="461665"/>
          </a:xfrm>
          <a:prstGeom prst="rect">
            <a:avLst/>
          </a:prstGeom>
          <a:noFill/>
        </p:spPr>
        <p:txBody>
          <a:bodyPr wrap="square" rtlCol="0">
            <a:spAutoFit/>
          </a:bodyPr>
          <a:lstStyle/>
          <a:p>
            <a:r>
              <a:rPr lang="en-IN" sz="2400" b="1" dirty="0">
                <a:solidFill>
                  <a:srgbClr val="C00000"/>
                </a:solidFill>
              </a:rPr>
              <a:t>CURSOR</a:t>
            </a:r>
          </a:p>
        </p:txBody>
      </p:sp>
      <p:sp>
        <p:nvSpPr>
          <p:cNvPr id="5" name="TextBox 4">
            <a:extLst>
              <a:ext uri="{FF2B5EF4-FFF2-40B4-BE49-F238E27FC236}">
                <a16:creationId xmlns:a16="http://schemas.microsoft.com/office/drawing/2014/main" id="{7DB58D4B-4BA7-4D11-B578-24B9EC22CD65}"/>
              </a:ext>
            </a:extLst>
          </p:cNvPr>
          <p:cNvSpPr txBox="1"/>
          <p:nvPr/>
        </p:nvSpPr>
        <p:spPr>
          <a:xfrm>
            <a:off x="4652962" y="1811975"/>
            <a:ext cx="3205865" cy="461665"/>
          </a:xfrm>
          <a:prstGeom prst="rect">
            <a:avLst/>
          </a:prstGeom>
          <a:noFill/>
        </p:spPr>
        <p:txBody>
          <a:bodyPr wrap="square" rtlCol="0">
            <a:spAutoFit/>
          </a:bodyPr>
          <a:lstStyle/>
          <a:p>
            <a:r>
              <a:rPr lang="en-IN" sz="2400" b="1" dirty="0">
                <a:solidFill>
                  <a:srgbClr val="C00000"/>
                </a:solidFill>
              </a:rPr>
              <a:t>	BACKSPACE KEY</a:t>
            </a:r>
          </a:p>
        </p:txBody>
      </p:sp>
      <p:sp>
        <p:nvSpPr>
          <p:cNvPr id="7" name="TextBox 6">
            <a:extLst>
              <a:ext uri="{FF2B5EF4-FFF2-40B4-BE49-F238E27FC236}">
                <a16:creationId xmlns:a16="http://schemas.microsoft.com/office/drawing/2014/main" id="{1FCD3198-0770-4E71-8F55-EBC9263DF781}"/>
              </a:ext>
            </a:extLst>
          </p:cNvPr>
          <p:cNvSpPr txBox="1"/>
          <p:nvPr/>
        </p:nvSpPr>
        <p:spPr>
          <a:xfrm>
            <a:off x="2458387" y="5550506"/>
            <a:ext cx="2625312" cy="461665"/>
          </a:xfrm>
          <a:prstGeom prst="rect">
            <a:avLst/>
          </a:prstGeom>
          <a:noFill/>
        </p:spPr>
        <p:txBody>
          <a:bodyPr wrap="square" rtlCol="0">
            <a:spAutoFit/>
          </a:bodyPr>
          <a:lstStyle/>
          <a:p>
            <a:pPr lvl="1"/>
            <a:r>
              <a:rPr lang="en-IN" sz="2400" b="1" dirty="0">
                <a:solidFill>
                  <a:srgbClr val="C00000"/>
                </a:solidFill>
              </a:rPr>
              <a:t>SPACEBAR KEY</a:t>
            </a:r>
          </a:p>
        </p:txBody>
      </p:sp>
    </p:spTree>
    <p:extLst>
      <p:ext uri="{BB962C8B-B14F-4D97-AF65-F5344CB8AC3E}">
        <p14:creationId xmlns:p14="http://schemas.microsoft.com/office/powerpoint/2010/main" val="2040561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582" y="0"/>
            <a:ext cx="9148763" cy="6858000"/>
          </a:xfrm>
        </p:spPr>
        <p:txBody>
          <a:bodyPr>
            <a:normAutofit/>
          </a:bodyPr>
          <a:lstStyle/>
          <a:p>
            <a:pPr marL="0" indent="0">
              <a:lnSpc>
                <a:spcPct val="200000"/>
              </a:lnSpc>
              <a:buNone/>
            </a:pPr>
            <a:r>
              <a:rPr lang="en-IN" b="1" dirty="0">
                <a:solidFill>
                  <a:srgbClr val="FF0000"/>
                </a:solidFill>
              </a:rPr>
              <a:t>GUESS! WHO I AM????:</a:t>
            </a:r>
          </a:p>
          <a:p>
            <a:pPr marL="514350" indent="-514350">
              <a:lnSpc>
                <a:spcPct val="200000"/>
              </a:lnSpc>
              <a:buFont typeface="+mj-lt"/>
              <a:buAutoNum type="arabicPeriod" startAt="4"/>
            </a:pPr>
            <a:r>
              <a:rPr lang="en-IN" b="1" dirty="0"/>
              <a:t>I help to type character, words and sentences in computer.</a:t>
            </a:r>
          </a:p>
          <a:p>
            <a:pPr marL="514350" indent="-514350">
              <a:lnSpc>
                <a:spcPct val="200000"/>
              </a:lnSpc>
              <a:buFont typeface="+mj-lt"/>
              <a:buAutoNum type="arabicPeriod" startAt="4"/>
            </a:pPr>
            <a:r>
              <a:rPr lang="en-IN" b="1" dirty="0"/>
              <a:t>I am the longest key of keyboard.</a:t>
            </a:r>
          </a:p>
          <a:p>
            <a:pPr marL="514350" indent="-514350">
              <a:lnSpc>
                <a:spcPct val="200000"/>
              </a:lnSpc>
              <a:buFont typeface="+mj-lt"/>
              <a:buAutoNum type="arabicPeriod" startAt="4"/>
            </a:pPr>
            <a:r>
              <a:rPr lang="en-IN" b="1" dirty="0"/>
              <a:t>I help to move the cursor to next line.</a:t>
            </a:r>
          </a:p>
          <a:p>
            <a:pPr marL="0" indent="0">
              <a:lnSpc>
                <a:spcPct val="200000"/>
              </a:lnSpc>
              <a:buNone/>
            </a:pPr>
            <a:endParaRPr lang="en-IN" b="1" dirty="0"/>
          </a:p>
          <a:p>
            <a:pPr marL="0" indent="0">
              <a:lnSpc>
                <a:spcPct val="200000"/>
              </a:lnSpc>
              <a:buNone/>
            </a:pPr>
            <a:endParaRPr lang="en-IN" b="1" dirty="0">
              <a:solidFill>
                <a:srgbClr val="FF0000"/>
              </a:solidFill>
            </a:endParaRPr>
          </a:p>
          <a:p>
            <a:pPr marL="0" indent="0">
              <a:buNone/>
            </a:pPr>
            <a:endParaRPr lang="en-IN" b="1" dirty="0">
              <a:solidFill>
                <a:srgbClr val="FF0000"/>
              </a:solidFill>
            </a:endParaRPr>
          </a:p>
        </p:txBody>
      </p:sp>
      <p:pic>
        <p:nvPicPr>
          <p:cNvPr id="6" name="Google Shape;90;p6"/>
          <p:cNvPicPr preferRelativeResize="0"/>
          <p:nvPr/>
        </p:nvPicPr>
        <p:blipFill rotWithShape="1">
          <a:blip r:embed="rId2" cstate="print">
            <a:alphaModFix/>
          </a:blip>
          <a:srcRect/>
          <a:stretch/>
        </p:blipFill>
        <p:spPr>
          <a:xfrm>
            <a:off x="7911474" y="-14288"/>
            <a:ext cx="1232526" cy="815833"/>
          </a:xfrm>
          <a:prstGeom prst="rect">
            <a:avLst/>
          </a:prstGeom>
          <a:noFill/>
          <a:ln>
            <a:noFill/>
          </a:ln>
        </p:spPr>
      </p:pic>
      <p:sp>
        <p:nvSpPr>
          <p:cNvPr id="2" name="TextBox 1">
            <a:extLst>
              <a:ext uri="{FF2B5EF4-FFF2-40B4-BE49-F238E27FC236}">
                <a16:creationId xmlns:a16="http://schemas.microsoft.com/office/drawing/2014/main" id="{641720F8-2760-4954-8B5C-4C56720A57E1}"/>
              </a:ext>
            </a:extLst>
          </p:cNvPr>
          <p:cNvSpPr txBox="1"/>
          <p:nvPr/>
        </p:nvSpPr>
        <p:spPr>
          <a:xfrm>
            <a:off x="5321872" y="3859406"/>
            <a:ext cx="3205865" cy="461665"/>
          </a:xfrm>
          <a:prstGeom prst="rect">
            <a:avLst/>
          </a:prstGeom>
          <a:noFill/>
        </p:spPr>
        <p:txBody>
          <a:bodyPr wrap="square" rtlCol="0">
            <a:spAutoFit/>
          </a:bodyPr>
          <a:lstStyle/>
          <a:p>
            <a:r>
              <a:rPr lang="en-IN" sz="2400" b="1" dirty="0">
                <a:solidFill>
                  <a:srgbClr val="C00000"/>
                </a:solidFill>
              </a:rPr>
              <a:t>SPACEBAR KEY</a:t>
            </a:r>
          </a:p>
        </p:txBody>
      </p:sp>
      <p:sp>
        <p:nvSpPr>
          <p:cNvPr id="5" name="TextBox 4">
            <a:extLst>
              <a:ext uri="{FF2B5EF4-FFF2-40B4-BE49-F238E27FC236}">
                <a16:creationId xmlns:a16="http://schemas.microsoft.com/office/drawing/2014/main" id="{7DB58D4B-4BA7-4D11-B578-24B9EC22CD65}"/>
              </a:ext>
            </a:extLst>
          </p:cNvPr>
          <p:cNvSpPr txBox="1"/>
          <p:nvPr/>
        </p:nvSpPr>
        <p:spPr>
          <a:xfrm>
            <a:off x="2458387" y="2313588"/>
            <a:ext cx="3205865" cy="461665"/>
          </a:xfrm>
          <a:prstGeom prst="rect">
            <a:avLst/>
          </a:prstGeom>
          <a:noFill/>
        </p:spPr>
        <p:txBody>
          <a:bodyPr wrap="square" rtlCol="0">
            <a:spAutoFit/>
          </a:bodyPr>
          <a:lstStyle/>
          <a:p>
            <a:r>
              <a:rPr lang="en-IN" sz="2400" b="1" dirty="0">
                <a:solidFill>
                  <a:srgbClr val="C00000"/>
                </a:solidFill>
              </a:rPr>
              <a:t>KEYBOARD</a:t>
            </a:r>
          </a:p>
        </p:txBody>
      </p:sp>
      <p:sp>
        <p:nvSpPr>
          <p:cNvPr id="7" name="TextBox 6">
            <a:extLst>
              <a:ext uri="{FF2B5EF4-FFF2-40B4-BE49-F238E27FC236}">
                <a16:creationId xmlns:a16="http://schemas.microsoft.com/office/drawing/2014/main" id="{1FCD3198-0770-4E71-8F55-EBC9263DF781}"/>
              </a:ext>
            </a:extLst>
          </p:cNvPr>
          <p:cNvSpPr txBox="1"/>
          <p:nvPr/>
        </p:nvSpPr>
        <p:spPr>
          <a:xfrm>
            <a:off x="5171607" y="4943559"/>
            <a:ext cx="2625312" cy="461665"/>
          </a:xfrm>
          <a:prstGeom prst="rect">
            <a:avLst/>
          </a:prstGeom>
          <a:noFill/>
        </p:spPr>
        <p:txBody>
          <a:bodyPr wrap="square" rtlCol="0">
            <a:spAutoFit/>
          </a:bodyPr>
          <a:lstStyle/>
          <a:p>
            <a:pPr lvl="1"/>
            <a:r>
              <a:rPr lang="en-IN" sz="2400" b="1" dirty="0">
                <a:solidFill>
                  <a:srgbClr val="C00000"/>
                </a:solidFill>
              </a:rPr>
              <a:t>ENTER KEY</a:t>
            </a:r>
          </a:p>
        </p:txBody>
      </p:sp>
    </p:spTree>
    <p:extLst>
      <p:ext uri="{BB962C8B-B14F-4D97-AF65-F5344CB8AC3E}">
        <p14:creationId xmlns:p14="http://schemas.microsoft.com/office/powerpoint/2010/main" val="2625933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72675" y="380067"/>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4400" b="1" dirty="0">
                <a:solidFill>
                  <a:srgbClr val="FF0000"/>
                </a:solidFill>
                <a:latin typeface="Arial"/>
                <a:ea typeface="Arial"/>
                <a:cs typeface="Arial"/>
                <a:sym typeface="Arial"/>
              </a:rPr>
              <a:t>TIME FOR QUIZ</a:t>
            </a:r>
            <a:endParaRPr sz="44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178082" y="1286313"/>
            <a:ext cx="8688300" cy="3852800"/>
          </a:xfrm>
          <a:prstGeom prst="rect">
            <a:avLst/>
          </a:prstGeom>
          <a:noFill/>
          <a:ln>
            <a:noFill/>
          </a:ln>
        </p:spPr>
        <p:txBody>
          <a:bodyPr spcFirstLastPara="1" wrap="square" lIns="91425" tIns="91425" rIns="91425" bIns="91425" anchor="t" anchorCtr="0">
            <a:noAutofit/>
          </a:bodyPr>
          <a:lstStyle/>
          <a:p>
            <a:pPr lvl="0">
              <a:buSzPts val="1400"/>
            </a:pPr>
            <a:r>
              <a:rPr lang="en-GB" sz="3200" dirty="0">
                <a:solidFill>
                  <a:srgbClr val="000000"/>
                </a:solidFill>
                <a:latin typeface="Calibri" panose="020F0502020204030204" pitchFamily="34" charset="0"/>
                <a:hlinkClick r:id="rId4"/>
              </a:rPr>
              <a:t>https://wordwall.net/resource/5154833/all-about-keyboard</a:t>
            </a:r>
            <a:endParaRPr lang="en-GB" sz="32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093221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72675" y="380067"/>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HOMEWORK:</a:t>
            </a: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178082" y="1286313"/>
            <a:ext cx="8688300" cy="3852800"/>
          </a:xfrm>
          <a:prstGeom prst="rect">
            <a:avLst/>
          </a:prstGeom>
          <a:noFill/>
          <a:ln>
            <a:noFill/>
          </a:ln>
        </p:spPr>
        <p:txBody>
          <a:bodyPr spcFirstLastPara="1" wrap="square" lIns="91425" tIns="91425" rIns="91425" bIns="91425" anchor="t" anchorCtr="0">
            <a:noAutofit/>
          </a:bodyPr>
          <a:lstStyle/>
          <a:p>
            <a:pPr marL="12700" rtl="0">
              <a:spcBef>
                <a:spcPts val="0"/>
              </a:spcBef>
              <a:spcAft>
                <a:spcPts val="0"/>
              </a:spcAft>
            </a:pPr>
            <a:r>
              <a:rPr lang="en-GB" sz="4000" b="0" i="0" u="none" strike="noStrike">
                <a:solidFill>
                  <a:srgbClr val="000000"/>
                </a:solidFill>
                <a:effectLst/>
                <a:latin typeface="Calibri" panose="020F0502020204030204" pitchFamily="34" charset="0"/>
              </a:rPr>
              <a:t>Learn Ch </a:t>
            </a:r>
            <a:r>
              <a:rPr lang="en-GB" sz="4000" b="0" i="0" u="none" strike="noStrike" dirty="0">
                <a:solidFill>
                  <a:srgbClr val="000000"/>
                </a:solidFill>
                <a:effectLst/>
                <a:latin typeface="Calibri" panose="020F0502020204030204" pitchFamily="34" charset="0"/>
              </a:rPr>
              <a:t>- 4 Parts of a computer</a:t>
            </a:r>
            <a:endParaRPr lang="en-GB" sz="4800" b="0" dirty="0">
              <a:effectLst/>
            </a:endParaRPr>
          </a:p>
          <a:p>
            <a:pPr marL="12700" rtl="0">
              <a:spcBef>
                <a:spcPts val="0"/>
              </a:spcBef>
              <a:spcAft>
                <a:spcPts val="0"/>
              </a:spcAft>
            </a:pPr>
            <a:r>
              <a:rPr lang="en-GB" sz="4000" b="0" i="0" u="none" strike="noStrike" dirty="0">
                <a:solidFill>
                  <a:srgbClr val="000000"/>
                </a:solidFill>
                <a:effectLst/>
                <a:latin typeface="Calibri" panose="020F0502020204030204" pitchFamily="34" charset="0"/>
              </a:rPr>
              <a:t>Ch - 5 Keyboard</a:t>
            </a:r>
            <a:endParaRPr lang="en-GB" sz="4800" b="0" dirty="0">
              <a:effectLst/>
            </a:endParaRPr>
          </a:p>
          <a:p>
            <a:br>
              <a:rPr lang="en-GB" sz="4800" dirty="0"/>
            </a:br>
            <a:endParaRPr lang="en-US" sz="48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2035534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72675" y="380067"/>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OUTCOME: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3852800"/>
          </a:xfrm>
          <a:prstGeom prst="rect">
            <a:avLst/>
          </a:prstGeom>
          <a:noFill/>
          <a:ln>
            <a:noFill/>
          </a:ln>
        </p:spPr>
        <p:txBody>
          <a:bodyPr spcFirstLastPara="1" wrap="square" lIns="91425" tIns="91425" rIns="91425" bIns="91425" anchor="t" anchorCtr="0">
            <a:noAutofit/>
          </a:bodyPr>
          <a:lstStyle/>
          <a:p>
            <a:pPr>
              <a:buSzPts val="1400"/>
            </a:pPr>
            <a:r>
              <a:rPr lang="en-US" sz="2400" dirty="0">
                <a:latin typeface="Calibri" pitchFamily="34" charset="0"/>
                <a:cs typeface="Calibri" pitchFamily="34" charset="0"/>
              </a:rPr>
              <a:t>Learners will able to revise about keyboard .</a:t>
            </a:r>
          </a:p>
          <a:p>
            <a:pPr lvl="0">
              <a:buSzPts val="1400"/>
            </a:pPr>
            <a:endParaRPr lang="en-US" sz="24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4067491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C:\Users\User\Documents\thank.gif"/>
          <p:cNvPicPr>
            <a:picLocks noChangeAspect="1" noChangeArrowheads="1" noCrop="1"/>
          </p:cNvPicPr>
          <p:nvPr/>
        </p:nvPicPr>
        <p:blipFill>
          <a:blip r:embed="rId2"/>
          <a:srcRect/>
          <a:stretch>
            <a:fillRect/>
          </a:stretch>
        </p:blipFill>
        <p:spPr bwMode="auto">
          <a:xfrm>
            <a:off x="2286000" y="2743200"/>
            <a:ext cx="3962400" cy="3962400"/>
          </a:xfrm>
          <a:prstGeom prst="rect">
            <a:avLst/>
          </a:prstGeom>
          <a:noFill/>
        </p:spPr>
      </p:pic>
      <p:pic>
        <p:nvPicPr>
          <p:cNvPr id="3" name="Google Shape;55;p13"/>
          <p:cNvPicPr preferRelativeResize="0"/>
          <p:nvPr/>
        </p:nvPicPr>
        <p:blipFill rotWithShape="1">
          <a:blip r:embed="rId3" cstate="print">
            <a:alphaModFix/>
          </a:blip>
          <a:srcRect/>
          <a:stretch/>
        </p:blipFill>
        <p:spPr>
          <a:xfrm>
            <a:off x="7315200" y="0"/>
            <a:ext cx="1828800" cy="1143000"/>
          </a:xfrm>
          <a:prstGeom prst="rect">
            <a:avLst/>
          </a:prstGeom>
          <a:noFill/>
          <a:ln>
            <a:noFill/>
          </a:ln>
        </p:spPr>
      </p:pic>
      <p:sp>
        <p:nvSpPr>
          <p:cNvPr id="4" name="Rectangle 3"/>
          <p:cNvSpPr/>
          <p:nvPr/>
        </p:nvSpPr>
        <p:spPr>
          <a:xfrm>
            <a:off x="228600" y="914401"/>
            <a:ext cx="8915400" cy="1772793"/>
          </a:xfrm>
          <a:prstGeom prst="rect">
            <a:avLst/>
          </a:prstGeom>
        </p:spPr>
        <p:txBody>
          <a:bodyPr wrap="square">
            <a:spAutoFit/>
          </a:bodyPr>
          <a:lstStyle/>
          <a:p>
            <a:pPr marL="457200" lvl="0" algn="ctr">
              <a:lnSpc>
                <a:spcPct val="115000"/>
              </a:lnSpc>
              <a:buClr>
                <a:srgbClr val="000000"/>
              </a:buClr>
              <a:buSzPts val="4000"/>
            </a:pPr>
            <a:r>
              <a:rPr lang="en-US" sz="4400" b="1" dirty="0">
                <a:solidFill>
                  <a:srgbClr val="000000"/>
                </a:solidFill>
                <a:latin typeface="Arial"/>
                <a:ea typeface="Arial"/>
                <a:cs typeface="Arial"/>
                <a:sym typeface="Arial"/>
              </a:rPr>
              <a:t>THANKING YOU</a:t>
            </a:r>
          </a:p>
          <a:p>
            <a:pPr marL="457200" lvl="0" algn="ctr">
              <a:lnSpc>
                <a:spcPct val="115000"/>
              </a:lnSpc>
              <a:buClr>
                <a:srgbClr val="000000"/>
              </a:buClr>
              <a:buSzPts val="4000"/>
            </a:pPr>
            <a:r>
              <a:rPr lang="en-US" sz="4400" b="1" dirty="0">
                <a:solidFill>
                  <a:srgbClr val="FF0000"/>
                </a:solidFill>
                <a:latin typeface="Arial"/>
                <a:ea typeface="Arial"/>
                <a:cs typeface="Arial"/>
                <a:sym typeface="Arial"/>
              </a:rPr>
              <a:t>ODM EDUCATIONAL GROUP</a:t>
            </a:r>
          </a:p>
          <a:p>
            <a:pPr lvl="0">
              <a:buClr>
                <a:srgbClr val="000000"/>
              </a:buClr>
              <a:buSzPts val="1400"/>
            </a:pPr>
            <a:endParaRPr lang="en-US" sz="800" dirty="0">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285</TotalTime>
  <Words>175</Words>
  <Application>Microsoft Office PowerPoint</Application>
  <PresentationFormat>On-screen Show (4:3)</PresentationFormat>
  <Paragraphs>35</Paragraphs>
  <Slides>9</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17</cp:revision>
  <dcterms:modified xsi:type="dcterms:W3CDTF">2022-01-24T12:10:30Z</dcterms:modified>
</cp:coreProperties>
</file>