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6" r:id="rId3"/>
    <p:sldId id="272" r:id="rId4"/>
    <p:sldId id="267" r:id="rId5"/>
    <p:sldId id="269" r:id="rId6"/>
    <p:sldId id="271" r:id="rId7"/>
    <p:sldId id="270" r:id="rId8"/>
    <p:sldId id="268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28617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6244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7321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3911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1973" y="5653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NUMBER SYSTEMS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RECAPITULATION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53F7D9-921F-4D51-B724-604B9A2FF606}"/>
              </a:ext>
            </a:extLst>
          </p:cNvPr>
          <p:cNvSpPr txBox="1"/>
          <p:nvPr/>
        </p:nvSpPr>
        <p:spPr>
          <a:xfrm>
            <a:off x="2571073" y="668062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 dirty="0">
                <a:latin typeface="Footlight MT Light" panose="0204060206030A020304" pitchFamily="18" charset="0"/>
              </a:rPr>
              <a:t>PERIOD-6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551" y="13548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0"/>
            <a:ext cx="8681141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B050"/>
                </a:solidFill>
                <a:latin typeface="Footlight MT Light" panose="0204060206030A020304" pitchFamily="18" charset="0"/>
                <a:sym typeface="Arial"/>
              </a:rPr>
              <a:t>Students will lear</a:t>
            </a:r>
            <a:r>
              <a:rPr lang="en-US" sz="1800" dirty="0">
                <a:solidFill>
                  <a:srgbClr val="00B050"/>
                </a:solidFill>
                <a:latin typeface="Footlight MT Light" panose="0204060206030A020304" pitchFamily="18" charset="0"/>
              </a:rPr>
              <a:t>n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Introduction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b)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Natural Numbers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c)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Whole Numbers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d)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Integers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e)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Rational Numbers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f)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Equivalent form of Rational numbers and finding Rational Numbers in between two Rational Numbers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g)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Representation of Irrationals on number line using Pythagoras theorem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h)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Representation of more Irrationals on number line using Pythagoras theorem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12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1844" y="12834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-64294"/>
            <a:ext cx="8681141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B050"/>
                </a:solidFill>
                <a:latin typeface="Footlight MT Light" panose="0204060206030A020304" pitchFamily="18" charset="0"/>
                <a:sym typeface="Arial"/>
              </a:rPr>
              <a:t>Students will lear</a:t>
            </a:r>
            <a:r>
              <a:rPr lang="en-US" sz="1800" dirty="0">
                <a:solidFill>
                  <a:srgbClr val="00B050"/>
                </a:solidFill>
                <a:latin typeface="Footlight MT Light" panose="0204060206030A020304" pitchFamily="18" charset="0"/>
              </a:rPr>
              <a:t>n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i</a:t>
            </a: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Real Numbers and their Decimal Expansions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j)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Representing Real Numbers(Decimals) on the Number line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k)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Rational form of decimal numbers and irrationals in between rational numbers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l)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Operations on Real Numbers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m)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Representation of square root of decimals on number line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n)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Rationalization of expressions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o)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More on Rationalization 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p)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Laws of Exponents for Real Numbers.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0868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16518" y="13714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676552" y="-169739"/>
            <a:ext cx="9339702" cy="241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rgbClr val="00206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rgbClr val="002060"/>
                </a:solidFill>
                <a:latin typeface="Footlight MT Light" panose="0204060206030A020304" pitchFamily="18" charset="0"/>
                <a:sym typeface="Arial"/>
              </a:rPr>
              <a:t>Q.1: Find five rational numbers between 1 and 2.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CEFC00-D1A0-4FC7-A681-716080AFEAC1}"/>
              </a:ext>
            </a:extLst>
          </p:cNvPr>
          <p:cNvSpPr txBox="1"/>
          <p:nvPr/>
        </p:nvSpPr>
        <p:spPr>
          <a:xfrm>
            <a:off x="573215" y="1344272"/>
            <a:ext cx="85764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                     Q.2: Find five rational numbers between 3/5 and 4/5</a:t>
            </a:r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.</a:t>
            </a: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A62F05-D62D-485B-A4C3-F960EE181B48}"/>
              </a:ext>
            </a:extLst>
          </p:cNvPr>
          <p:cNvSpPr txBox="1"/>
          <p:nvPr/>
        </p:nvSpPr>
        <p:spPr>
          <a:xfrm>
            <a:off x="573215" y="1902435"/>
            <a:ext cx="75595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                     Q.3: Locate √3 on the number line.</a:t>
            </a: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51313D-25F1-4889-8648-ACB40053E116}"/>
              </a:ext>
            </a:extLst>
          </p:cNvPr>
          <p:cNvSpPr txBox="1"/>
          <p:nvPr/>
        </p:nvSpPr>
        <p:spPr>
          <a:xfrm>
            <a:off x="573215" y="2462747"/>
            <a:ext cx="86574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                        If not, give an example of the square root of a number that                                           is a rational number.</a:t>
            </a: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573B3F-7285-42FB-A136-3EEC3A2E39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903" y="2184052"/>
            <a:ext cx="5668193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431" y="2904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835572" y="550167"/>
            <a:ext cx="9979572" cy="537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800" i="0" u="none" strike="noStrike" cap="none" dirty="0">
                <a:solidFill>
                  <a:srgbClr val="002060"/>
                </a:solidFill>
                <a:latin typeface="Footlight MT Light" panose="0204060206030A020304" pitchFamily="18" charset="0"/>
                <a:sym typeface="Arial"/>
              </a:rPr>
              <a:t>Q.5: Find the decimal expansions of 10/3, 7/8 and 1/7.</a:t>
            </a:r>
            <a:endParaRPr sz="28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C2E85A-2299-40F9-BAAA-139DB5C8544A}"/>
              </a:ext>
            </a:extLst>
          </p:cNvPr>
          <p:cNvSpPr txBox="1"/>
          <p:nvPr/>
        </p:nvSpPr>
        <p:spPr>
          <a:xfrm>
            <a:off x="0" y="1027220"/>
            <a:ext cx="9144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Q.6: Show that 0.3333…=0.3¯ can be expressed in the form p/q, where p and q are integers and q ≠ 0.</a:t>
            </a: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5D7BFE-4D2D-4871-8C39-ECE10BE46D71}"/>
              </a:ext>
            </a:extLst>
          </p:cNvPr>
          <p:cNvSpPr txBox="1"/>
          <p:nvPr/>
        </p:nvSpPr>
        <p:spPr>
          <a:xfrm>
            <a:off x="0" y="2086000"/>
            <a:ext cx="889620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Q.7: What can the maximum number of digits be in the repeating block of digits in the decimal expansion of 1/17? Perform the division to check your answer.</a:t>
            </a: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606C53-EE65-461A-A4EC-606BBDD60F06}"/>
              </a:ext>
            </a:extLst>
          </p:cNvPr>
          <p:cNvSpPr txBox="1"/>
          <p:nvPr/>
        </p:nvSpPr>
        <p:spPr>
          <a:xfrm>
            <a:off x="0" y="3639226"/>
            <a:ext cx="86552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Q.8: Find three different irrational numbers between the rational numbers 5/7 and 9/11.</a:t>
            </a: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90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4656" y="1901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372913" y="2253634"/>
            <a:ext cx="7801200" cy="796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800" i="0" u="none" strike="noStrike" cap="none" dirty="0">
                <a:solidFill>
                  <a:srgbClr val="002060"/>
                </a:solidFill>
                <a:latin typeface="Footlight MT Light" panose="0204060206030A020304" pitchFamily="18" charset="0"/>
                <a:sym typeface="Arial"/>
              </a:rPr>
              <a:t>Q.10: Add 2√2+ 5√3 and √2 – 3√3.</a:t>
            </a:r>
            <a:endParaRPr sz="28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4DB5C9-7142-4E98-BE82-87EDC1CFE471}"/>
              </a:ext>
            </a:extLst>
          </p:cNvPr>
          <p:cNvSpPr txBox="1"/>
          <p:nvPr/>
        </p:nvSpPr>
        <p:spPr>
          <a:xfrm>
            <a:off x="96818" y="440498"/>
            <a:ext cx="90809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Q.9: </a:t>
            </a:r>
            <a:r>
              <a:rPr lang="en-US" sz="2800" dirty="0" err="1">
                <a:solidFill>
                  <a:srgbClr val="002060"/>
                </a:solidFill>
                <a:latin typeface="Footlight MT Light" panose="0204060206030A020304" pitchFamily="18" charset="0"/>
              </a:rPr>
              <a:t>Visualise</a:t>
            </a:r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3.765 on the number line, using successive magnification.</a:t>
            </a: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3C2C18-F501-46D5-BA59-78D6706E34FA}"/>
              </a:ext>
            </a:extLst>
          </p:cNvPr>
          <p:cNvSpPr txBox="1"/>
          <p:nvPr/>
        </p:nvSpPr>
        <p:spPr>
          <a:xfrm>
            <a:off x="65287" y="1598497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Q.12: </a:t>
            </a:r>
            <a:r>
              <a:rPr lang="en-US" sz="2800" dirty="0" err="1">
                <a:solidFill>
                  <a:srgbClr val="002060"/>
                </a:solidFill>
                <a:latin typeface="Footlight MT Light" panose="0204060206030A020304" pitchFamily="18" charset="0"/>
              </a:rPr>
              <a:t>Rationalise</a:t>
            </a:r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the denominator of 1/[7+3√3].</a:t>
            </a: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AC6C7-31CE-4E7C-AB2F-B8E856C1F4A0}"/>
              </a:ext>
            </a:extLst>
          </p:cNvPr>
          <p:cNvSpPr txBox="1"/>
          <p:nvPr/>
        </p:nvSpPr>
        <p:spPr>
          <a:xfrm>
            <a:off x="65287" y="3253684"/>
            <a:ext cx="8103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Footlight MT Light" panose="0204060206030A020304" pitchFamily="18" charset="0"/>
              </a:rPr>
              <a:t>Q.13: Represent √(9.3) on the number line.</a:t>
            </a: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21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621425" y="743500"/>
                <a:ext cx="7801200" cy="3562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2000" dirty="0">
                    <a:solidFill>
                      <a:srgbClr val="0070C0"/>
                    </a:solidFill>
                    <a:latin typeface="Footlight MT Light" panose="0204060206030A020304" pitchFamily="18" charset="0"/>
                  </a:rPr>
                  <a:t>2</a:t>
                </a:r>
                <a:r>
                  <a:rPr lang="en-IN" sz="2000" i="0" u="none" strike="noStrike" cap="none" dirty="0">
                    <a:solidFill>
                      <a:srgbClr val="0070C0"/>
                    </a:solidFill>
                    <a:latin typeface="Footlight MT Light" panose="0204060206030A020304" pitchFamily="18" charset="0"/>
                    <a:sym typeface="Arial"/>
                  </a:rPr>
                  <a:t>. </a:t>
                </a:r>
                <a:r>
                  <a:rPr lang="en-IN" sz="2000" i="0" u="none" strike="noStrike" cap="none" dirty="0">
                    <a:solidFill>
                      <a:srgbClr val="4118D8"/>
                    </a:solidFill>
                    <a:latin typeface="Footlight MT Light" panose="0204060206030A020304" pitchFamily="18" charset="0"/>
                    <a:sym typeface="Arial"/>
                  </a:rPr>
                  <a:t>Evaluation:</a:t>
                </a:r>
                <a:r>
                  <a:rPr lang="en-IN" sz="2000" dirty="0">
                    <a:solidFill>
                      <a:srgbClr val="4118D8"/>
                    </a:solidFill>
                    <a:latin typeface="Footlight MT Light" panose="0204060206030A020304" pitchFamily="18" charset="0"/>
                  </a:rPr>
                  <a:t> </a:t>
                </a:r>
              </a:p>
              <a:p>
                <a:pPr marL="457200" lvl="0" algn="ctr">
                  <a:lnSpc>
                    <a:spcPct val="115000"/>
                  </a:lnSpc>
                  <a:buSzPts val="4000"/>
                </a:pPr>
                <a:r>
                  <a:rPr lang="en-IN" sz="1800" i="0" u="none" strike="noStrike" cap="none" dirty="0">
                    <a:solidFill>
                      <a:srgbClr val="002060"/>
                    </a:solidFill>
                    <a:latin typeface="Footlight MT Light" panose="0204060206030A020304" pitchFamily="18" charset="0"/>
                    <a:sym typeface="Arial"/>
                  </a:rPr>
                  <a:t>Question:</a:t>
                </a:r>
                <a:r>
                  <a:rPr lang="en-US" sz="1800" dirty="0">
                    <a:solidFill>
                      <a:srgbClr val="002060"/>
                    </a:solidFill>
                    <a:latin typeface="Footlight MT Light" panose="0204060206030A020304" pitchFamily="18" charset="0"/>
                  </a:rPr>
                  <a:t>1.Show √5 on number line.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1800" i="0" u="none" strike="noStrike" cap="none" dirty="0">
                    <a:solidFill>
                      <a:srgbClr val="002060"/>
                    </a:solidFill>
                    <a:latin typeface="Footlight MT Light" panose="0204060206030A020304" pitchFamily="18" charset="0"/>
                    <a:sym typeface="Arial"/>
                  </a:rPr>
                  <a:t>    2. Evaluate:-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1800" i="1" u="none" strike="noStrike" cap="none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sz="1800" i="1" u="none" strike="noStrike" cap="none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sym typeface="Arial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ar-AE" sz="1800" i="1" u="none" strike="noStrike" cap="none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</m:ctrlPr>
                              </m:fPr>
                              <m:num>
                                <m:r>
                                  <a:rPr lang="ar-AE" sz="1800" i="0" u="none" strike="noStrike" cap="none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  <m:t>64</m:t>
                                </m:r>
                              </m:num>
                              <m:den>
                                <m:r>
                                  <a:rPr lang="ar-AE" sz="1800" i="0" u="none" strike="noStrike" cap="none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  <m:t>25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ar-AE" sz="1800" i="0" u="none" strike="noStrike" cap="none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−</m:t>
                        </m:r>
                        <m:f>
                          <m:fPr>
                            <m:ctrlPr>
                              <a:rPr lang="ar-AE" sz="1800" i="1" u="none" strike="noStrike" cap="none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sym typeface="Arial"/>
                              </a:rPr>
                            </m:ctrlPr>
                          </m:fPr>
                          <m:num>
                            <m:r>
                              <a:rPr lang="ar-AE" sz="1800" i="0" u="none" strike="noStrike" cap="none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sym typeface="Arial"/>
                              </a:rPr>
                              <m:t>3</m:t>
                            </m:r>
                          </m:num>
                          <m:den>
                            <m:r>
                              <a:rPr lang="ar-AE" sz="1800" i="0" u="none" strike="noStrike" cap="none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sym typeface="Arial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ar-AE" sz="1800" i="0" u="none" strike="noStrike" cap="none" dirty="0">
                  <a:solidFill>
                    <a:srgbClr val="002060"/>
                  </a:solidFill>
                  <a:latin typeface="+mj-lt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25" y="743500"/>
                <a:ext cx="7801200" cy="3562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302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1869" y="171206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0" y="704086"/>
                <a:ext cx="5436394" cy="3562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4000" i="0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             </a:t>
                </a:r>
                <a:r>
                  <a:rPr lang="en-IN" sz="2000" i="0" u="sng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5. A</a:t>
                </a:r>
                <a:r>
                  <a:rPr lang="en-IN" sz="2000" u="sng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HA:-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1. Find x:  </a:t>
                </a:r>
                <a:endParaRPr lang="en-US" sz="1800" dirty="0">
                  <a:solidFill>
                    <a:srgbClr val="FF0000"/>
                  </a:solidFill>
                  <a:latin typeface="Footlight MT Light" panose="0204060206030A020304" pitchFamily="18" charset="0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               2.</a:t>
                </a:r>
                <a:r>
                  <a:rPr lang="ar-AE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u="none" strike="noStrike" cap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r>
                          <a:rPr lang="en-IN" sz="1800" i="0" u="none" strike="noStrike" cap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27</m:t>
                        </m:r>
                      </m:e>
                      <m:sup>
                        <m:r>
                          <a:rPr lang="en-IN" sz="1800" i="0" u="none" strike="noStrike" cap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sup>
                    </m:sSup>
                    <m:r>
                      <a:rPr lang="en-IN" sz="1800" i="0" u="none" strike="noStrike" cap="none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Arial"/>
                      </a:rPr>
                      <m:t>=</m:t>
                    </m:r>
                    <m:f>
                      <m:fPr>
                        <m:ctrlPr>
                          <a:rPr lang="en-IN" sz="1800" i="1" u="none" strike="noStrike" cap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</m:ctrlPr>
                      </m:fPr>
                      <m:num>
                        <m:r>
                          <a:rPr lang="en-IN" sz="1800" i="0" u="none" strike="noStrike" cap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9</m:t>
                        </m:r>
                      </m:num>
                      <m:den>
                        <m:r>
                          <a:rPr lang="en-IN" sz="1800" i="0" u="none" strike="noStrike" cap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1800" b="0" i="0" u="none" strike="noStrike" cap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x</m:t>
                        </m:r>
                      </m:den>
                    </m:f>
                  </m:oMath>
                </a14:m>
                <a:r>
                  <a:rPr lang="en-IN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 find x.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             3.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IN" sz="1800" i="1" u="none" strike="noStrike" cap="none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</m:ctrlPr>
                      </m:radPr>
                      <m:deg>
                        <m:r>
                          <a:rPr lang="en-IN" sz="1800" i="0" u="none" strike="noStrike" cap="none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3</m:t>
                        </m:r>
                      </m:deg>
                      <m:e>
                        <m:r>
                          <a:rPr lang="en-IN" sz="1800" i="0" u="none" strike="noStrike" cap="none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125</m:t>
                        </m:r>
                        <m:r>
                          <a:rPr lang="en-IN" sz="1800" i="0" u="none" strike="noStrike" cap="none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×</m:t>
                        </m:r>
                        <m:r>
                          <a:rPr lang="en-IN" sz="1800" i="0" u="none" strike="noStrike" cap="none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27</m:t>
                        </m:r>
                      </m:e>
                    </m:rad>
                    <m:r>
                      <a:rPr lang="en-IN" sz="1800" i="0" u="none" strike="noStrike" cap="none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Arial"/>
                      </a:rPr>
                      <m:t>=</m:t>
                    </m:r>
                    <m:r>
                      <a:rPr lang="en-US" sz="1800" b="0" i="0" u="none" strike="noStrike" cap="none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Arial"/>
                      </a:rPr>
                      <m:t>?</m:t>
                    </m:r>
                  </m:oMath>
                </a14:m>
                <a:endParaRPr lang="en-IN" sz="1800" i="0" u="none" strike="noStrike" cap="none" dirty="0">
                  <a:solidFill>
                    <a:srgbClr val="FF0000"/>
                  </a:solidFill>
                  <a:latin typeface="Footlight MT Light" panose="0204060206030A020304" pitchFamily="18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704086"/>
                <a:ext cx="5436394" cy="3562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92CD23C-DE49-40A7-9D3B-BC797CE55C39}"/>
                  </a:ext>
                </a:extLst>
              </p:cNvPr>
              <p:cNvSpPr txBox="1"/>
              <p:nvPr/>
            </p:nvSpPr>
            <p:spPr>
              <a:xfrm>
                <a:off x="2307128" y="2208187"/>
                <a:ext cx="385182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IN" sz="1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IN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IN" sz="18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IN" sz="1800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IN" sz="18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IN" sz="18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IN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IN" sz="1800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IN" sz="1800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IN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IN" sz="1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92CD23C-DE49-40A7-9D3B-BC797CE55C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128" y="2208187"/>
                <a:ext cx="3851824" cy="276999"/>
              </a:xfrm>
              <a:prstGeom prst="rect">
                <a:avLst/>
              </a:prstGeom>
              <a:blipFill>
                <a:blip r:embed="rId5"/>
                <a:stretch>
                  <a:fillRect t="-2174" b="-86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426</Words>
  <Application>Microsoft Office PowerPoint</Application>
  <PresentationFormat>On-screen Show (16:9)</PresentationFormat>
  <Paragraphs>50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92</cp:revision>
  <dcterms:modified xsi:type="dcterms:W3CDTF">2021-12-17T00:44:22Z</dcterms:modified>
</cp:coreProperties>
</file>