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6" r:id="rId3"/>
    <p:sldId id="266" r:id="rId4"/>
    <p:sldId id="277" r:id="rId5"/>
    <p:sldId id="282" r:id="rId6"/>
    <p:sldId id="278" r:id="rId7"/>
    <p:sldId id="283" r:id="rId8"/>
    <p:sldId id="279" r:id="rId9"/>
    <p:sldId id="284" r:id="rId10"/>
    <p:sldId id="281" r:id="rId11"/>
    <p:sldId id="285" r:id="rId12"/>
    <p:sldId id="286" r:id="rId13"/>
    <p:sldId id="262" r:id="rId14"/>
    <p:sldId id="287" r:id="rId15"/>
    <p:sldId id="288" r:id="rId16"/>
    <p:sldId id="289" r:id="rId17"/>
    <p:sldId id="260" r:id="rId18"/>
    <p:sldId id="261" r:id="rId19"/>
    <p:sldId id="267" r:id="rId20"/>
    <p:sldId id="269" r:id="rId21"/>
    <p:sldId id="268" r:id="rId22"/>
    <p:sldId id="25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D8"/>
    <a:srgbClr val="41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93842" autoAdjust="0"/>
  </p:normalViewPr>
  <p:slideViewPr>
    <p:cSldViewPr snapToGrid="0">
      <p:cViewPr varScale="1">
        <p:scale>
          <a:sx n="89" d="100"/>
          <a:sy n="89" d="100"/>
        </p:scale>
        <p:origin x="6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44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76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099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070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378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22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74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4193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665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85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904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55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0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561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02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95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97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8567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937776" y="214171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856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33293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 :~</a:t>
            </a:r>
            <a:r>
              <a:rPr lang="en-US" b="1" dirty="0"/>
              <a:t> 1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:~ NUMBER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 TOPIC :~ RATIONALIZATION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5E375-CD16-4881-BCE0-96526340D810}"/>
              </a:ext>
            </a:extLst>
          </p:cNvPr>
          <p:cNvSpPr txBox="1"/>
          <p:nvPr/>
        </p:nvSpPr>
        <p:spPr>
          <a:xfrm>
            <a:off x="2488981" y="737717"/>
            <a:ext cx="504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Footlight MT Light" panose="0204060206030A020304" pitchFamily="18" charset="0"/>
              </a:rPr>
              <a:t>PERIOD-5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569" y="92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23899" y="1171822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37AC1-59F0-4F98-9250-2591B29BE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572514" cy="4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4706" y="113339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23899" y="1450428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9C9CF-6C48-4E23-85B0-3A172839E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19" y="0"/>
            <a:ext cx="60791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0950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-664122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9AB6E-FF24-42FC-8B71-EAE1B79AB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0"/>
            <a:ext cx="5600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107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0"/>
            <a:ext cx="9144000" cy="138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CD0F6-C44B-43C0-BD6B-99206714E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9" y="692945"/>
            <a:ext cx="6579392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006" y="818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0"/>
            <a:ext cx="9144000" cy="138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2EFA6-8428-40D4-B60D-D82E4F5C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0" y="219979"/>
            <a:ext cx="6884735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856" y="14263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0"/>
            <a:ext cx="9144000" cy="138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D3C07-2EDD-4275-81B6-8F813ECE5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" y="64294"/>
            <a:ext cx="7022307" cy="37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288" y="13548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0"/>
            <a:ext cx="9144000" cy="138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i="0" u="none" strike="noStrike" cap="none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E35C0-87C6-4998-B2E6-8A2F250C5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952" y="317896"/>
            <a:ext cx="1973873" cy="45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857" y="2259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i="0" u="sng" strike="noStrike" cap="none" dirty="0">
                <a:solidFill>
                  <a:srgbClr val="00B0F0"/>
                </a:solidFill>
                <a:latin typeface="Footlight MT Light" panose="0204060206030A020304" pitchFamily="18" charset="0"/>
                <a:sym typeface="Arial"/>
              </a:rPr>
              <a:t>https://www.youtube.com/watch?v=JMnm6xeHC58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i="1" u="none" strike="noStrike" cap="none" dirty="0">
                <a:solidFill>
                  <a:schemeClr val="accent5">
                    <a:lumMod val="50000"/>
                  </a:schemeClr>
                </a:solidFill>
                <a:latin typeface="Imprint MT Shadow" panose="04020605060303030202" pitchFamily="82" charset="0"/>
                <a:sym typeface="Arial"/>
              </a:rPr>
              <a:t>“Numbers Are Intellectual Witness That Belong Only To Mankind…”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513" y="10691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39576" y="0"/>
            <a:ext cx="7801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002060"/>
                </a:solidFill>
                <a:latin typeface="Castellar" panose="020A0402060406010301" pitchFamily="18" charset="0"/>
                <a:sym typeface="Arial"/>
              </a:rPr>
              <a:t>Rationalization:-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002060"/>
                </a:solidFill>
                <a:latin typeface="Castellar" panose="020A0402060406010301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The word rationalize literally means making something more efficient.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Rationalization is the process of eliminating a radical or imaginary number from the denominator or numerator of an algebraic fraction.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IN" sz="1800" b="0" i="0" strike="noStrike" cap="none" dirty="0">
              <a:solidFill>
                <a:srgbClr val="002060"/>
              </a:solidFill>
              <a:latin typeface="Castellar" panose="020A0402060406010301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IN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2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1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400" i="0" u="none" strike="noStrike" cap="none" dirty="0">
                <a:solidFill>
                  <a:srgbClr val="4118D8"/>
                </a:solidFill>
                <a:latin typeface="Footlight MT Light" panose="0204060206030A020304" pitchFamily="18" charset="0"/>
                <a:sym typeface="Arial"/>
              </a:rPr>
              <a:t>Evaluation:</a:t>
            </a:r>
            <a:r>
              <a:rPr lang="en-IN" sz="2400" dirty="0">
                <a:solidFill>
                  <a:srgbClr val="4118D8"/>
                </a:solidFill>
                <a:latin typeface="Footlight MT Light" panose="0204060206030A020304" pitchFamily="18" charset="0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400" i="0" u="none" strike="noStrike" cap="none" dirty="0">
                <a:solidFill>
                  <a:srgbClr val="002060"/>
                </a:solidFill>
                <a:latin typeface="Footlight MT Light" panose="0204060206030A020304" pitchFamily="18" charset="0"/>
                <a:sym typeface="Arial"/>
              </a:rPr>
              <a:t>Question: Rationalize the denominator</a:t>
            </a:r>
          </a:p>
          <a:p>
            <a:pPr marL="457200"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IN" sz="2400" dirty="0">
                <a:solidFill>
                  <a:srgbClr val="002060"/>
                </a:solidFill>
                <a:latin typeface="+mj-lt"/>
              </a:rPr>
              <a:t>a.</a:t>
            </a:r>
            <a:endParaRPr lang="en-US" sz="2400" i="0" u="none" strike="noStrike" cap="none" dirty="0">
              <a:solidFill>
                <a:srgbClr val="002060"/>
              </a:solidFill>
              <a:latin typeface="+mj-lt"/>
              <a:sym typeface="Arial"/>
            </a:endParaRPr>
          </a:p>
          <a:p>
            <a:pPr marL="457200"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+mj-lt"/>
                <a:sym typeface="Arial"/>
              </a:rPr>
              <a:t>b</a:t>
            </a:r>
            <a:r>
              <a:rPr lang="en-US" sz="2400" i="0" u="none" strike="noStrike" cap="none">
                <a:solidFill>
                  <a:srgbClr val="002060"/>
                </a:solidFill>
                <a:latin typeface="+mj-lt"/>
                <a:sym typeface="Arial"/>
              </a:rPr>
              <a:t>. </a:t>
            </a:r>
            <a:endParaRPr lang="ar-AE" sz="2400" i="0" u="none" strike="noStrike" cap="none" dirty="0">
              <a:solidFill>
                <a:srgbClr val="002060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850" y="6553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61839" y="1078953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u="sng" dirty="0">
                <a:solidFill>
                  <a:srgbClr val="FF0000"/>
                </a:solidFill>
                <a:latin typeface="Castellar" panose="020A0402060406010301" pitchFamily="18" charset="0"/>
              </a:rPr>
              <a:t>PREVIOUS KNOWLEDGE TEST </a:t>
            </a:r>
            <a:r>
              <a:rPr lang="en-US" sz="2000" b="0" i="0" u="sng" strike="noStrike" cap="none" dirty="0">
                <a:solidFill>
                  <a:srgbClr val="FF0000"/>
                </a:solidFill>
                <a:latin typeface="Castellar" panose="020A0402060406010301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Castellar" panose="020A0402060406010301" pitchFamily="18" charset="0"/>
                <a:sym typeface="Arial"/>
              </a:rPr>
              <a:t> </a:t>
            </a:r>
          </a:p>
          <a:p>
            <a:pPr marL="457200">
              <a:lnSpc>
                <a:spcPct val="115000"/>
              </a:lnSpc>
              <a:buSzPts val="4000"/>
            </a:pPr>
            <a:r>
              <a:rPr lang="en-US" altLang="en-US" sz="1800" dirty="0">
                <a:latin typeface="Footlight MT Light" panose="0204060206030A020304" pitchFamily="18" charset="0"/>
              </a:rPr>
              <a:t>1. </a:t>
            </a:r>
            <a:r>
              <a:rPr lang="en-US" altLang="en-US" sz="1800" dirty="0" err="1">
                <a:latin typeface="Footlight MT Light" panose="0204060206030A020304" pitchFamily="18" charset="0"/>
              </a:rPr>
              <a:t>Visualise</a:t>
            </a:r>
            <a:r>
              <a:rPr lang="en-US" altLang="en-US" sz="1800" dirty="0">
                <a:latin typeface="Footlight MT Light" panose="0204060206030A020304" pitchFamily="18" charset="0"/>
              </a:rPr>
              <a:t> 4.262626… on the number line, up to 4 decimal places.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dirty="0">
                <a:effectLst/>
                <a:latin typeface="Footlight MT Light" panose="0204060206030A020304" pitchFamily="18" charset="0"/>
              </a:rPr>
              <a:t>2. </a:t>
            </a:r>
            <a:r>
              <a:rPr lang="en-US" sz="1800" b="0" i="0" dirty="0" err="1">
                <a:effectLst/>
                <a:latin typeface="Footlight MT Light" panose="0204060206030A020304" pitchFamily="18" charset="0"/>
              </a:rPr>
              <a:t>Visualise</a:t>
            </a:r>
            <a:r>
              <a:rPr lang="en-US" sz="1800" b="0" i="0" dirty="0">
                <a:effectLst/>
                <a:latin typeface="Footlight MT Light" panose="0204060206030A020304" pitchFamily="18" charset="0"/>
              </a:rPr>
              <a:t> 3.765 on the number line, using successive magnification.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Footlight MT Light" panose="0204060206030A020304" pitchFamily="18" charset="0"/>
              </a:rPr>
            </a:b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1837" y="9221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70408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u="sng" dirty="0">
                <a:latin typeface="Footlight MT Light" panose="0204060206030A020304" pitchFamily="18" charset="0"/>
              </a:rPr>
              <a:t>H</a:t>
            </a:r>
            <a:r>
              <a:rPr lang="en" sz="1800" u="sng" dirty="0">
                <a:latin typeface="Footlight MT Light" panose="0204060206030A020304" pitchFamily="18" charset="0"/>
              </a:rPr>
              <a:t>omework </a:t>
            </a:r>
            <a:r>
              <a:rPr lang="en" sz="1800" dirty="0">
                <a:latin typeface="Footlight MT Light" panose="0204060206030A020304" pitchFamily="18" charset="0"/>
              </a:rPr>
              <a:t>: Exercise 1.6</a:t>
            </a:r>
            <a:endParaRPr sz="1800" i="0" u="none" strike="noStrike" cap="none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92211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602638" y="704086"/>
                <a:ext cx="7801200" cy="356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2000" i="0" u="sng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A</a:t>
                </a:r>
                <a:r>
                  <a:rPr lang="en-IN" sz="2000" u="sng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HA:- </a:t>
                </a:r>
              </a:p>
              <a:p>
                <a:pPr marL="457200" marR="0" lvl="0" indent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  1. If x= 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i="0" u="none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    2.</a:t>
                </a:r>
                <a:r>
                  <a:rPr lang="ar-AE" sz="1800" i="0" u="none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sym typeface="Arial"/>
                  </a:rPr>
                  <a:t>If x= 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1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sym typeface="Arial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1800" i="0" u="none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.</a:t>
                </a:r>
              </a:p>
              <a:p>
                <a:pPr marL="457200" marR="0" lvl="0" indent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  3.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u="none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IN" sz="1800" i="0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p>
                        <m:r>
                          <a:rPr lang="en-IN" sz="1800" i="0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𝜘</m:t>
                        </m:r>
                      </m:sup>
                    </m:sSup>
                    <m:r>
                      <a:rPr lang="en-IN" sz="1800" i="0" u="none" strike="noStrike" cap="none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IN" sz="1800" i="0" u="none" strike="noStrike" cap="none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1800" b="0" i="0" u="none" strike="noStrike" cap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sSup>
                      <m:sSupPr>
                        <m:ctrlPr>
                          <a:rPr lang="en-IN" sz="1800" i="1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IN" sz="1800" i="0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𝑏</m:t>
                        </m:r>
                      </m:e>
                      <m:sup>
                        <m:r>
                          <a:rPr lang="en-IN" sz="1800" i="0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𝑦</m:t>
                        </m:r>
                      </m:sup>
                    </m:sSup>
                    <m:r>
                      <a:rPr lang="en-IN" sz="1800" i="0" u="none" strike="noStrike" cap="none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IN" sz="1800" i="0" u="none" strike="noStrike" cap="none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𝑐</m:t>
                    </m:r>
                    <m:r>
                      <a:rPr lang="en-US" sz="1800" b="0" i="0" u="none" strike="noStrike" cap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sSup>
                      <m:sSupPr>
                        <m:ctrlPr>
                          <a:rPr lang="en-IN" sz="1800" i="1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IN" sz="1800" i="0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𝑐</m:t>
                        </m:r>
                      </m:e>
                      <m:sup>
                        <m:r>
                          <a:rPr lang="en-IN" sz="1800" i="0" u="none" strike="noStrike" cap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𝑧</m:t>
                        </m:r>
                      </m:sup>
                    </m:sSup>
                    <m:r>
                      <a:rPr lang="en-IN" sz="1800" i="0" u="none" strike="noStrike" cap="none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IN" sz="1800" i="0" u="none" strike="noStrike" cap="none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lang="en-IN" sz="1800" i="0" u="none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 then prove that:     </a:t>
                </a:r>
                <a:r>
                  <a:rPr lang="en-IN" sz="1800" i="0" u="none" strike="noStrike" cap="none" dirty="0" err="1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xyz</a:t>
                </a:r>
                <a:r>
                  <a:rPr lang="en-IN" sz="1800" i="0" u="none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=1.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8" y="704086"/>
                <a:ext cx="7801200" cy="356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1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9688" y="10149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112407" y="314567"/>
            <a:ext cx="826546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 dirty="0">
                <a:solidFill>
                  <a:srgbClr val="00B050"/>
                </a:solidFill>
                <a:latin typeface="Footlight MT Light" panose="0204060206030A020304" pitchFamily="18" charset="0"/>
                <a:sym typeface="Arial"/>
              </a:rPr>
              <a:t>Students will lear</a:t>
            </a:r>
            <a:r>
              <a:rPr lang="en-US" sz="1800" dirty="0">
                <a:solidFill>
                  <a:srgbClr val="00B050"/>
                </a:solidFill>
                <a:latin typeface="Footlight MT Light" panose="0204060206030A020304" pitchFamily="18" charset="0"/>
              </a:rPr>
              <a:t>n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a)</a:t>
            </a:r>
            <a:r>
              <a:rPr lang="en-US" sz="1800" dirty="0">
                <a:solidFill>
                  <a:srgbClr val="0070C0"/>
                </a:solidFill>
                <a:latin typeface="Footlight MT Light" panose="0204060206030A020304" pitchFamily="18" charset="0"/>
              </a:rPr>
              <a:t>More on Rationalization 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b)</a:t>
            </a:r>
            <a:r>
              <a:rPr lang="en-US" sz="1800" dirty="0">
                <a:solidFill>
                  <a:srgbClr val="0070C0"/>
                </a:solidFill>
                <a:latin typeface="Footlight MT Light" panose="0204060206030A020304" pitchFamily="18" charset="0"/>
              </a:rPr>
              <a:t>Laws of Exponents for Real Numbers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9000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217463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1.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lang="en-US" sz="1600" dirty="0">
                <a:latin typeface="Footlight MT Light" panose="0204060206030A020304" pitchFamily="18" charset="0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Classify the following numbers as rational or irrational.</a:t>
            </a:r>
            <a:endParaRPr lang="en-US" sz="16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2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150" y="10785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394227" y="-1432743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6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3AA75-6282-4438-A87C-3EC578037419}"/>
              </a:ext>
            </a:extLst>
          </p:cNvPr>
          <p:cNvSpPr txBox="1"/>
          <p:nvPr/>
        </p:nvSpPr>
        <p:spPr>
          <a:xfrm>
            <a:off x="615118" y="936515"/>
            <a:ext cx="80976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Footlight MT Light" panose="0204060206030A020304" pitchFamily="18" charset="0"/>
              </a:rPr>
              <a:t>Solution: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pPr marL="400050" indent="-400050">
              <a:buAutoNum type="romanLcParenBoth"/>
            </a:pPr>
            <a:r>
              <a:rPr lang="en-US" sz="1600" dirty="0">
                <a:latin typeface="Footlight MT Light" panose="0204060206030A020304" pitchFamily="18" charset="0"/>
              </a:rPr>
              <a:t>Since, it is a difference of a rational and an irrational number.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∴ 2 – √5 is an irrational number.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(v) ∵ 2π = 2 x π = Product of a rational and an irrational number is an irrational number.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∴ 2π is an irrational number.</a:t>
            </a:r>
            <a:endParaRPr lang="en-IN" sz="1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1843" y="17120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90488" y="1204023"/>
            <a:ext cx="8681141" cy="214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2.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lang="en-US" sz="1600" dirty="0">
                <a:latin typeface="Footlight MT Light" panose="0204060206030A020304" pitchFamily="18" charset="0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Simplify each of the following expressions</a:t>
            </a:r>
            <a:endParaRPr lang="en-US" sz="16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7563" y="15513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304800" y="-609294"/>
            <a:ext cx="8681141" cy="214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6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A824D-826B-4A22-93B3-9B9D91AA2302}"/>
              </a:ext>
            </a:extLst>
          </p:cNvPr>
          <p:cNvSpPr txBox="1"/>
          <p:nvPr/>
        </p:nvSpPr>
        <p:spPr>
          <a:xfrm>
            <a:off x="1113264" y="558287"/>
            <a:ext cx="47244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Footlight MT Light" panose="0204060206030A020304" pitchFamily="18" charset="0"/>
              </a:rPr>
              <a:t>Solution:</a:t>
            </a:r>
          </a:p>
          <a:p>
            <a:endParaRPr lang="en-IN" sz="1600" dirty="0">
              <a:latin typeface="Footlight MT Light" panose="0204060206030A020304" pitchFamily="18" charset="0"/>
            </a:endParaRPr>
          </a:p>
          <a:p>
            <a:r>
              <a:rPr lang="en-IN" sz="1600" dirty="0">
                <a:latin typeface="Footlight MT Light" panose="0204060206030A020304" pitchFamily="18" charset="0"/>
              </a:rPr>
              <a:t>(</a:t>
            </a:r>
            <a:r>
              <a:rPr lang="en-IN" sz="1600" dirty="0" err="1">
                <a:latin typeface="Footlight MT Light" panose="0204060206030A020304" pitchFamily="18" charset="0"/>
              </a:rPr>
              <a:t>i</a:t>
            </a:r>
            <a:r>
              <a:rPr lang="en-IN" sz="1600" dirty="0">
                <a:latin typeface="Footlight MT Light" panose="0204060206030A020304" pitchFamily="18" charset="0"/>
              </a:rPr>
              <a:t>) (3 + √3)(2 + √2)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= 2(3 + √3) + √2(3 + √3)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= 6 + 2√3 + 3√2 + √6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Thus, (3 + √3)(2 + √2) = 6 + 2√3 + 3√2 + √6</a:t>
            </a:r>
          </a:p>
          <a:p>
            <a:endParaRPr lang="en-IN" sz="1600" dirty="0">
              <a:latin typeface="Footlight MT Light" panose="0204060206030A020304" pitchFamily="18" charset="0"/>
            </a:endParaRPr>
          </a:p>
          <a:p>
            <a:r>
              <a:rPr lang="en-IN" sz="1600" dirty="0">
                <a:latin typeface="Footlight MT Light" panose="0204060206030A020304" pitchFamily="18" charset="0"/>
              </a:rPr>
              <a:t>(ii) (3 + √3)(3 – √3) = (3)2 – (√3)2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= 9 – 3 = 6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Thus, (3 + √3)(3 – √3) = 6</a:t>
            </a:r>
          </a:p>
          <a:p>
            <a:endParaRPr lang="en-IN" sz="1600" dirty="0">
              <a:latin typeface="Footlight MT Light" panose="0204060206030A020304" pitchFamily="18" charset="0"/>
            </a:endParaRPr>
          </a:p>
          <a:p>
            <a:r>
              <a:rPr lang="en-IN" sz="1600" dirty="0">
                <a:latin typeface="Footlight MT Light" panose="0204060206030A020304" pitchFamily="18" charset="0"/>
              </a:rPr>
              <a:t>(iii) (√5 + √2)2 = (√5)2 + (√2)2 + 2(√5)(√2)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= 5 + 2 + 2√10 = 7 + 2√10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Thus, (√5 + √2 )2 = 7 + 2√10</a:t>
            </a:r>
          </a:p>
          <a:p>
            <a:endParaRPr lang="en-IN" sz="1600" dirty="0">
              <a:latin typeface="Footlight MT Light" panose="0204060206030A020304" pitchFamily="18" charset="0"/>
            </a:endParaRPr>
          </a:p>
          <a:p>
            <a:r>
              <a:rPr lang="en-IN" sz="1600" dirty="0">
                <a:latin typeface="Footlight MT Light" panose="0204060206030A020304" pitchFamily="18" charset="0"/>
              </a:rPr>
              <a:t>(iv) (√5 – √2)(√5 + √2) = (√5)2 – (√2)2 = 5 – 2 = 3</a:t>
            </a:r>
          </a:p>
          <a:p>
            <a:r>
              <a:rPr lang="en-IN" sz="1600" dirty="0">
                <a:latin typeface="Footlight MT Light" panose="0204060206030A020304" pitchFamily="18" charset="0"/>
              </a:rPr>
              <a:t>Thus, (√5 – √2) (√5 + √2) = 3</a:t>
            </a:r>
          </a:p>
        </p:txBody>
      </p:sp>
    </p:spTree>
    <p:extLst>
      <p:ext uri="{BB962C8B-B14F-4D97-AF65-F5344CB8AC3E}">
        <p14:creationId xmlns:p14="http://schemas.microsoft.com/office/powerpoint/2010/main" val="2089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418" y="10691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240432" y="-506959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>
              <a:lnSpc>
                <a:spcPct val="115000"/>
              </a:lnSpc>
              <a:buSzPts val="4000"/>
            </a:pPr>
            <a:r>
              <a:rPr lang="en-US" altLang="en-US" sz="1600" dirty="0">
                <a:solidFill>
                  <a:srgbClr val="222222"/>
                </a:solidFill>
                <a:latin typeface="Footlight MT Light" panose="0204060206030A020304" pitchFamily="18" charset="0"/>
              </a:rPr>
              <a:t>Question 3.</a:t>
            </a:r>
          </a:p>
          <a:p>
            <a:pPr marL="457200">
              <a:lnSpc>
                <a:spcPct val="115000"/>
              </a:lnSpc>
              <a:buSzPts val="4000"/>
            </a:pPr>
            <a:br>
              <a:rPr lang="en-US" altLang="en-US" sz="1600" dirty="0">
                <a:solidFill>
                  <a:schemeClr val="tx1"/>
                </a:solidFill>
                <a:latin typeface="Footlight MT Light" panose="0204060206030A020304" pitchFamily="18" charset="0"/>
              </a:rPr>
            </a:br>
            <a:r>
              <a:rPr lang="en-US" altLang="en-US" sz="1600" dirty="0">
                <a:solidFill>
                  <a:srgbClr val="222222"/>
                </a:solidFill>
                <a:latin typeface="Footlight MT Light" panose="0204060206030A020304" pitchFamily="18" charset="0"/>
              </a:rPr>
              <a:t>Recall, π is defined as the ratio of the circumference (say c) of a circle to its diameter (say d). That is π = cd. This seems to contradict the fact that n is irrational. How will you resolve this contradiction?</a:t>
            </a:r>
          </a:p>
          <a:p>
            <a:pPr marL="457200">
              <a:lnSpc>
                <a:spcPct val="115000"/>
              </a:lnSpc>
              <a:buSzPts val="4000"/>
            </a:pPr>
            <a:br>
              <a:rPr lang="en-US" altLang="en-US" sz="1600" dirty="0">
                <a:solidFill>
                  <a:schemeClr val="tx1"/>
                </a:solidFill>
                <a:latin typeface="Footlight MT Light" panose="0204060206030A020304" pitchFamily="18" charset="0"/>
              </a:rPr>
            </a:b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43267-E71B-4033-9D32-D296AB68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568" y="92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-456953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>
              <a:lnSpc>
                <a:spcPct val="115000"/>
              </a:lnSpc>
              <a:buSzPts val="4000"/>
            </a:pPr>
            <a:br>
              <a:rPr lang="en-US" altLang="en-US" sz="1600" dirty="0">
                <a:solidFill>
                  <a:schemeClr val="tx1"/>
                </a:solidFill>
                <a:latin typeface="Footlight MT Light" panose="0204060206030A020304" pitchFamily="18" charset="0"/>
              </a:rPr>
            </a:br>
            <a:r>
              <a:rPr lang="en-US" altLang="en-US" sz="1600" dirty="0">
                <a:solidFill>
                  <a:srgbClr val="222222"/>
                </a:solidFill>
                <a:latin typeface="Footlight MT Light" panose="0204060206030A020304" pitchFamily="18" charset="0"/>
              </a:rPr>
              <a:t>Solution:</a:t>
            </a:r>
          </a:p>
          <a:p>
            <a:pPr marL="457200">
              <a:lnSpc>
                <a:spcPct val="115000"/>
              </a:lnSpc>
              <a:buSzPts val="4000"/>
            </a:pPr>
            <a:br>
              <a:rPr lang="en-US" altLang="en-US" sz="1600" dirty="0">
                <a:solidFill>
                  <a:schemeClr val="tx1"/>
                </a:solidFill>
                <a:latin typeface="Footlight MT Light" panose="0204060206030A020304" pitchFamily="18" charset="0"/>
              </a:rPr>
            </a:br>
            <a:r>
              <a:rPr lang="en-US" altLang="en-US" sz="1600" dirty="0">
                <a:solidFill>
                  <a:srgbClr val="222222"/>
                </a:solidFill>
                <a:latin typeface="Footlight MT Light" panose="0204060206030A020304" pitchFamily="18" charset="0"/>
              </a:rPr>
              <a:t>When we measure the length of a line with a scale or with any other device, we only get an approximate </a:t>
            </a:r>
            <a:r>
              <a:rPr lang="en-US" altLang="en-US" sz="1600" dirty="0" err="1">
                <a:solidFill>
                  <a:srgbClr val="222222"/>
                </a:solidFill>
                <a:latin typeface="Footlight MT Light" panose="0204060206030A020304" pitchFamily="18" charset="0"/>
              </a:rPr>
              <a:t>ational</a:t>
            </a:r>
            <a:r>
              <a:rPr lang="en-US" altLang="en-US" sz="1600" dirty="0">
                <a:solidFill>
                  <a:srgbClr val="222222"/>
                </a:solidFill>
                <a:latin typeface="Footlight MT Light" panose="0204060206030A020304" pitchFamily="18" charset="0"/>
              </a:rPr>
              <a:t> value, i.e. c and d both are irrational.</a:t>
            </a:r>
            <a:br>
              <a:rPr lang="en-US" altLang="en-US" sz="1600" dirty="0">
                <a:solidFill>
                  <a:schemeClr val="tx1"/>
                </a:solidFill>
                <a:latin typeface="Footlight MT Light" panose="0204060206030A020304" pitchFamily="18" charset="0"/>
              </a:rPr>
            </a:br>
            <a:r>
              <a:rPr lang="en-US" altLang="en-US" sz="1600" dirty="0">
                <a:solidFill>
                  <a:srgbClr val="222222"/>
                </a:solidFill>
                <a:latin typeface="Footlight MT Light" panose="0204060206030A020304" pitchFamily="18" charset="0"/>
              </a:rPr>
              <a:t>∴ cd is irrational and hence π is irrational.</a:t>
            </a:r>
            <a:br>
              <a:rPr lang="en-US" altLang="en-US" sz="1600" dirty="0">
                <a:solidFill>
                  <a:schemeClr val="tx1"/>
                </a:solidFill>
                <a:latin typeface="Footlight MT Light" panose="0204060206030A020304" pitchFamily="18" charset="0"/>
              </a:rPr>
            </a:br>
            <a:r>
              <a:rPr lang="en-US" altLang="en-US" sz="1600" dirty="0">
                <a:solidFill>
                  <a:srgbClr val="222222"/>
                </a:solidFill>
                <a:latin typeface="Footlight MT Light" panose="0204060206030A020304" pitchFamily="18" charset="0"/>
              </a:rPr>
              <a:t>Thus, there is no contradiction in saying that it is irrational.</a:t>
            </a:r>
            <a:r>
              <a:rPr lang="en-US" altLang="en-US" sz="1600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43267-E71B-4033-9D32-D296AB68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620</Words>
  <Application>Microsoft Office PowerPoint</Application>
  <PresentationFormat>On-screen Show (16:9)</PresentationFormat>
  <Paragraphs>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Castellar</vt:lpstr>
      <vt:lpstr>Footlight MT Light</vt:lpstr>
      <vt:lpstr>Imprint MT Shadow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106</cp:revision>
  <dcterms:modified xsi:type="dcterms:W3CDTF">2021-12-17T00:42:23Z</dcterms:modified>
</cp:coreProperties>
</file>