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2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76" r:id="rId3"/>
    <p:sldId id="266" r:id="rId4"/>
    <p:sldId id="278" r:id="rId5"/>
    <p:sldId id="292" r:id="rId6"/>
    <p:sldId id="264" r:id="rId7"/>
    <p:sldId id="277" r:id="rId8"/>
    <p:sldId id="280" r:id="rId9"/>
    <p:sldId id="281" r:id="rId10"/>
    <p:sldId id="293" r:id="rId11"/>
    <p:sldId id="282" r:id="rId12"/>
    <p:sldId id="294" r:id="rId13"/>
    <p:sldId id="283" r:id="rId14"/>
    <p:sldId id="284" r:id="rId15"/>
    <p:sldId id="295" r:id="rId16"/>
    <p:sldId id="296" r:id="rId17"/>
    <p:sldId id="291" r:id="rId18"/>
    <p:sldId id="260" r:id="rId19"/>
    <p:sldId id="261" r:id="rId20"/>
    <p:sldId id="297" r:id="rId21"/>
    <p:sldId id="267" r:id="rId22"/>
    <p:sldId id="265" r:id="rId23"/>
    <p:sldId id="279" r:id="rId24"/>
    <p:sldId id="299" r:id="rId25"/>
    <p:sldId id="298" r:id="rId26"/>
    <p:sldId id="300" r:id="rId27"/>
    <p:sldId id="268" r:id="rId28"/>
    <p:sldId id="25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8D8"/>
    <a:srgbClr val="41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9" autoAdjust="0"/>
    <p:restoredTop sz="93842" autoAdjust="0"/>
  </p:normalViewPr>
  <p:slideViewPr>
    <p:cSldViewPr snapToGrid="0">
      <p:cViewPr varScale="1">
        <p:scale>
          <a:sx n="89" d="100"/>
          <a:sy n="89" d="100"/>
        </p:scale>
        <p:origin x="6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2T14:57:44.6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0,'4'0,"5"0,4 0,4 0,3 0,2 0,0 0,1 4,-4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3:49.8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0,'1718'0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3:58.51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1,'1796'0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5:54.72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1,'1839'0,"-1824"0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7:57.4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0,'1521'0,"-1500"0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8:08.2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0,'1719'0,"-1704"0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8:20.78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0,'1784'0,"-1773"0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8:27.5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0,'1781'0,"-1753"0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3:32.3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1,'1809'0,"-1786"0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37:44.61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0,'4'0,"4"0,4 0,3 0,3 0,2 0,0 0,4 0,2 0,-2 0,0 0,-1 0,-2 0,0 0,-4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39:20.5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13290 1,'606'0</inkml:trace>
  <inkml:trace contextRef="#ctx0" brushRef="#br0" timeOffset="-1">13896 1,'-675'0</inkml:trace>
  <inkml:trace contextRef="#ctx0" brushRef="#br0" timeOffset="-26638.49">6554 1,'-5245'0,"7325"0,-1419 0,169 0,160 0,-306 0</inkml:trace>
  <inkml:trace contextRef="#ctx0" brushRef="#br0" timeOffset="-2">13221 1,'675'0</inkml:trace>
  <inkml:trace contextRef="#ctx0" brushRef="#br0" timeOffset="-3">13896 1,'-675'0</inkml:trace>
  <inkml:trace contextRef="#ctx0" brushRef="#br0" timeOffset="-26646.49">6554 1,'-358'0,"550"0,-26 0</inkml:trace>
  <inkml:trace contextRef="#ctx0" brushRef="#br0" timeOffset="-4">13221 1,'675'0</inkml:trace>
  <inkml:trace contextRef="#ctx0" brushRef="#br0" timeOffset="-5">13896 1,'-675'0</inkml:trace>
  <inkml:trace contextRef="#ctx0" brushRef="#br0" timeOffset="-26654.49">6554 1,'-610'0,"-1869"0,815 0,691 0,511 0,365 0,80 0,15 0,4 0,109 0,171 0,167 0,221 0,311 0,389 0,396 0,-1093 0</inkml:trace>
  <inkml:trace contextRef="#ctx0" brushRef="#br0" timeOffset="-6">13221 1,'12'0,"651"0</inkml:trace>
  <inkml:trace contextRef="#ctx0" brushRef="#br0" timeOffset="-7">13896 1,'-675'0</inkml:trace>
  <inkml:trace contextRef="#ctx0" brushRef="#br0" timeOffset="-26662.49">6554 1,'-1697'0,"-450"0,777 0,290 0,1213 0,1777 0,-993 0,375 0,460 0,-1462 0</inkml:trace>
  <inkml:trace contextRef="#ctx0" brushRef="#br0" timeOffset="-8">13221 1,'675'0</inkml:trace>
  <inkml:trace contextRef="#ctx0" brushRef="#br0" timeOffset="-29447.57">39494 1,'201'0,"-137"0,-61 0,-5 0,-17 0,-219 0,229 0</inkml:trace>
  <inkml:trace contextRef="#ctx0" brushRef="#br0" timeOffset="-9">13896 1,'-675'0</inkml:trace>
  <inkml:trace contextRef="#ctx0" brushRef="#br0" timeOffset="-26670.49">6554 1,'-652'0,"-1904"0,874 0,723 0,529 0,356 0,65 0,14 0,141 0,163 0,162 0,195 0,275 0,324 0,407 0,-785 0</inkml:trace>
  <inkml:trace contextRef="#ctx0" brushRef="#br0" timeOffset="-10">13221 1,'276'0,"123"0</inkml:trace>
  <inkml:trace contextRef="#ctx0" brushRef="#br0" timeOffset="-29451.57">39494 1,'30'0,"145"0,-380 0</inkml:trace>
  <inkml:trace contextRef="#ctx0" brushRef="#br0" timeOffset="-11">13896 1,'-675'0</inkml:trace>
  <inkml:trace contextRef="#ctx0" brushRef="#br0" timeOffset="-26678.49">6554 1,'-1623'0,"-443"0,711 0,241 0,1056 0,51 0,13 0,114 0,112 0,92 0,135 0,243 0,332 0,426 0,426 0</inkml:trace>
  <inkml:trace contextRef="#ctx0" brushRef="#br0" timeOffset="-12">13221 1,'675'0</inkml:trace>
  <inkml:trace contextRef="#ctx0" brushRef="#br0" timeOffset="-13">13896 1,'-675'0</inkml:trace>
  <inkml:trace contextRef="#ctx0" brushRef="#br0" timeOffset="-26686.49">6554 1,'-51'0,"-2134"0,523 0,544 0,462 0,342 0,233 0,78 0,5 0,13 0,98 0,392 0,-323 0,141 0,246 0,315 0,379 0,434 0,-1180 0</inkml:trace>
  <inkml:trace contextRef="#ctx0" brushRef="#br0" timeOffset="-14">13221 1,'362'0,"-49"0</inkml:trace>
  <inkml:trace contextRef="#ctx0" brushRef="#br0" timeOffset="-15">13896 1,'-675'0</inkml:trace>
  <inkml:trace contextRef="#ctx0" brushRef="#br0" timeOffset="-26694.49">6554 1,'-1223'0,"-660"0,520 0,492 0,167 0,2245 0,-857 0,323 0,351 0,96 0</inkml:trace>
  <inkml:trace contextRef="#ctx0" brushRef="#br0" timeOffset="-16">13221 1,'675'0</inkml:trace>
  <inkml:trace contextRef="#ctx0" brushRef="#br0" timeOffset="-17">13896 1,'-675'0</inkml:trace>
  <inkml:trace contextRef="#ctx0" brushRef="#br0" timeOffset="-26702.49">6554 1,'-774'0,"-1434"0,662 0,593 0,458 0,357 0,106 0,29 0,9 0,1803 0,-1156 0,332 0,427 0,-128 0</inkml:trace>
  <inkml:trace contextRef="#ctx0" brushRef="#br0" timeOffset="-18">13221 1,'675'0</inkml:trace>
  <inkml:trace contextRef="#ctx0" brushRef="#br0" timeOffset="-29461.57">39494 1,'258'0,"-104"0,-145 0,-31 0,-179 0,3 0</inkml:trace>
  <inkml:trace contextRef="#ctx0" brushRef="#br0" timeOffset="-19">13896 1,'-675'0</inkml:trace>
  <inkml:trace contextRef="#ctx0" brushRef="#br0" timeOffset="-26710.49">6554 1,'-1023'0,"-1268"0,759 0,641 0,470 0,309 0,176 0,1669 0,-987 0,386 0,496 0,-661 0</inkml:trace>
  <inkml:trace contextRef="#ctx0" brushRef="#br0" timeOffset="-20">13221 1,'675'0</inkml:trace>
  <inkml:trace contextRef="#ctx0" brushRef="#br0" timeOffset="-29465.57">39494 1,'309'0,"-102"0,-664 0,398 0</inkml:trace>
  <inkml:trace contextRef="#ctx0" brushRef="#br0" timeOffset="-21">13896 1,'-675'0</inkml:trace>
  <inkml:trace contextRef="#ctx0" brushRef="#br0" timeOffset="-26718.49">6554 1,'-1954'0,"-179"0,812 0,630 0,434 0,1351 0,-784 0,263 0,347 0,418 0,465 0,-1485 0</inkml:trace>
  <inkml:trace contextRef="#ctx0" brushRef="#br0" timeOffset="-22">13221 1,'675'0</inkml:trace>
  <inkml:trace contextRef="#ctx0" brushRef="#br0" timeOffset="-29469.57">39494 1,'379'0,"-499"0,-139 0</inkml:trace>
  <inkml:trace contextRef="#ctx0" brushRef="#br0" timeOffset="-23">13896 1,'-675'0</inkml:trace>
  <inkml:trace contextRef="#ctx0" brushRef="#br0" timeOffset="-26726.49">6554 1,'-1189'0,"-1121"0,804 0,270 0,1417 0,181 0,239 0,343 0,461 0,591 0,-1244 0</inkml:trace>
  <inkml:trace contextRef="#ctx0" brushRef="#br0" timeOffset="-24">13221 1,'675'0</inkml:trace>
  <inkml:trace contextRef="#ctx0" brushRef="#br0" timeOffset="-29473.57">39494 1,'429'0,"-358"0,-62 0,-16 0,-117 0,-254 0</inkml:trace>
  <inkml:trace contextRef="#ctx0" brushRef="#br0" timeOffset="-25">13896 1,'-659'0,"643"0</inkml:trace>
  <inkml:trace contextRef="#ctx0" brushRef="#br0" timeOffset="-26734.49">6554 1,'-582'0,"-1954"0,848 0,712 0,521 0,338 0,191 0,1629 0,-874 0,451 0,541 0,-1174 0</inkml:trace>
  <inkml:trace contextRef="#ctx0" brushRef="#br0" timeOffset="-26">13221 1,'675'0</inkml:trace>
  <inkml:trace contextRef="#ctx0" brushRef="#br0" timeOffset="-29477.57">39494 1,'406'0,"-315"0,-75 0,-14 0,-4 0,-107 0,-295 0</inkml:trace>
  <inkml:trace contextRef="#ctx0" brushRef="#br0" timeOffset="-27">13896 1,'-675'0</inkml:trace>
  <inkml:trace contextRef="#ctx0" brushRef="#br0" timeOffset="-26742.49">6554 1,'-2282'0,"295"0,340 0,1617 0,29 0,7 0,105 0,517 0,565 0,607 0,409 0</inkml:trace>
  <inkml:trace contextRef="#ctx0" brushRef="#br0" timeOffset="-28">13221 1,'408'0,"-141"0</inkml:trace>
  <inkml:trace contextRef="#ctx0" brushRef="#br0" timeOffset="-29481.57">39494 1,'399'0,"-243"0,-248 0,-371 0</inkml:trace>
  <inkml:trace contextRef="#ctx0" brushRef="#br0" timeOffset="-29">13896 1,'-675'0</inkml:trace>
  <inkml:trace contextRef="#ctx0" brushRef="#br0" timeOffset="-26750.49">6554 1,'-517'0,"-2157"0,930 0,326 0,1342 0,64 0,13 0,100 0,2638 0,-1506 0,592 0,-1283 0</inkml:trace>
  <inkml:trace contextRef="#ctx0" brushRef="#br0" timeOffset="-30">13221 1,'675'0</inkml:trace>
  <inkml:trace contextRef="#ctx0" brushRef="#br0" timeOffset="-29485.57">39494 1,'91'0,"341"0,-588 0,-86 0,117 0</inkml:trace>
  <inkml:trace contextRef="#ctx0" brushRef="#br0" timeOffset="-31">13896 1,'-675'0</inkml:trace>
  <inkml:trace contextRef="#ctx0" brushRef="#br0" timeOffset="-26758.49">6554 1,'-2472'0,"441"0,831 0,620 0,427 0,144 0,10 0,24 0,182 0,1208 0,-1060 0,307 0,428 0,541 0,-572 0</inkml:trace>
  <inkml:trace contextRef="#ctx0" brushRef="#br0" timeOffset="-32">13221 1,'675'0</inkml:trace>
  <inkml:trace contextRef="#ctx0" brushRef="#br0" timeOffset="-29489.57">39494 1,'453'0,"-369"0,-73 0,-18 0,-158 0,-167 0,288 0</inkml:trace>
  <inkml:trace contextRef="#ctx0" brushRef="#br0" timeOffset="-33">13896 1,'-675'0</inkml:trace>
  <inkml:trace contextRef="#ctx0" brushRef="#br0" timeOffset="-26766.49">6554 1,'-2250'0,"37"0,916 0,678 0,449 0,165 0,16 0,55 0,1456 0,-784 0,421 0,552 0,-364 0</inkml:trace>
  <inkml:trace contextRef="#ctx0" brushRef="#br0" timeOffset="-34">13221 1,'675'0</inkml:trace>
  <inkml:trace contextRef="#ctx0" brushRef="#br0" timeOffset="-35">13896 1,'-675'0</inkml:trace>
  <inkml:trace contextRef="#ctx0" brushRef="#br0" timeOffset="-26774.49">6554 1,'-273'0,"-2487"0,979 0,852 0,731 0,157 0,34 0,9 0,299 0,429 0,333 0,237 0,1293 0</inkml:trace>
  <inkml:trace contextRef="#ctx0" brushRef="#br0" timeOffset="-26782.49">6554 1,'-812'0,"-832"0,290 0,375 0,357 0,296 0,226 0,91 0,10 0,39 0,110 0,92 0,84 0,86 0,88 0,1827 0,-2607 0,-202 0,-948 0,856 0,228 0,267 0,65 0,16 0,627 0,99 0,216 0,1806 0</inkml:trace>
  <inkml:trace contextRef="#ctx0" brushRef="#br0" timeOffset="-26788.49">6554 1,'-2258'0,"1153"0,2746 0,-2908 0,2077 0,-1098 0,2755 0</inkml:trace>
  <inkml:trace contextRef="#ctx0" brushRef="#br0" timeOffset="-26796.49">6554 1,'-1295'0,"-237"0,297 0,358 0,329 0,150 0,563 0,127 0,246 0,346 0,435 0,544 0,-1039 0</inkml:trace>
  <inkml:trace contextRef="#ctx0" brushRef="#br0" timeOffset="-36">13221 1,'675'0</inkml:trace>
  <inkml:trace contextRef="#ctx0" brushRef="#br0" timeOffset="-29495.57">39494 1,'168'0,"30"0,-155 0,-40 0,-14 0,-147 0,-65 0,203 0</inkml:trace>
  <inkml:trace contextRef="#ctx0" brushRef="#br0" timeOffset="-37">13896 1,'-675'0</inkml:trace>
  <inkml:trace contextRef="#ctx0" brushRef="#br0" timeOffset="-26804.49">6554 1,'-157'0,"-2668"0,979 0,832 0,658 0,350 0,8 0,26 0,119 0,504 0,501 0,561 0,622 0,-2159 0</inkml:trace>
  <inkml:trace contextRef="#ctx0" brushRef="#br0" timeOffset="-38">13221 1,'675'0</inkml:trace>
  <inkml:trace contextRef="#ctx0" brushRef="#br0" timeOffset="-39">13896 1,'-675'0</inkml:trace>
  <inkml:trace contextRef="#ctx0" brushRef="#br0" timeOffset="-26812.49">6554 1,'-2103'0,"-110"0,990 0,924 0,242 0,49 0,13 0,406 0,723 0,699 0,663 0,-2472 0</inkml:trace>
  <inkml:trace contextRef="#ctx0" brushRef="#br0" timeOffset="-40">13221 1,'350'0,"-25"0</inkml:trace>
  <inkml:trace contextRef="#ctx0" brushRef="#br0" timeOffset="-29501.57">39494 1,'439'0,"-308"0,-223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2T14:57:44.6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0,'4'0,"5"0,4 0,4 0,3 0,2 0,0 0,1 4,-4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39:16.8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13391 1,'676'0</inkml:trace>
  <inkml:trace contextRef="#ctx0" brushRef="#br0" timeOffset="-25872.1">39466 1,'94'0,"-83"0,-44 0,-39 0</inkml:trace>
  <inkml:trace contextRef="#ctx0" brushRef="#br0" timeOffset="-1">14067 1,'-676'0</inkml:trace>
  <inkml:trace contextRef="#ctx0" brushRef="#br0" timeOffset="-23189">6526 1,'-3312'0,"2788"0,104 0,118 0,-11 0,184 0,5129 0</inkml:trace>
  <inkml:trace contextRef="#ctx0" brushRef="#br0" timeOffset="-2">13391 1,'676'0</inkml:trace>
  <inkml:trace contextRef="#ctx0" brushRef="#br0" timeOffset="-25874.1">39466 1,'5'0,"0"0,-9 0,-2 0</inkml:trace>
  <inkml:trace contextRef="#ctx0" brushRef="#br0" timeOffset="-3">14067 1,'-676'0</inkml:trace>
  <inkml:trace contextRef="#ctx0" brushRef="#br0" timeOffset="-23197">6526 1,'-1975'0,"-315"0,921 0,692 0,462 0,653 0,464 0,-608 0,191 0,288 0,412 0,562 0,-1045 0</inkml:trace>
  <inkml:trace contextRef="#ctx0" brushRef="#br0" timeOffset="-4">13391 1,'676'0</inkml:trace>
  <inkml:trace contextRef="#ctx0" brushRef="#br0" timeOffset="-5">14067 1,'-676'0</inkml:trace>
  <inkml:trace contextRef="#ctx0" brushRef="#br0" timeOffset="-23205">6526 1,'-941'0,"-1464"0,822 0,679 0,494 0,328 0,70 0,14 0,78 0,1716 0,-1177 0,349 0,420 0,96 0</inkml:trace>
  <inkml:trace contextRef="#ctx0" brushRef="#br0" timeOffset="-6">13391 1,'676'0</inkml:trace>
  <inkml:trace contextRef="#ctx0" brushRef="#br0" timeOffset="-25875.97">39466 1,'80'0,"280"0,-800 0</inkml:trace>
  <inkml:trace contextRef="#ctx0" brushRef="#br0" timeOffset="-7">14067 1,'-676'0</inkml:trace>
  <inkml:trace contextRef="#ctx0" brushRef="#br0" timeOffset="-23213">6526 1,'-1949'0,"-251"0,855 0,657 0,496 0,152 0,38 0,4 0,13 0,1222 0,-742 0,64 0,340 0,462 0,487 0</inkml:trace>
  <inkml:trace contextRef="#ctx0" brushRef="#br0" timeOffset="-8">13391 1,'676'0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9:44.7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1,'3'0,"5"0,4 0,4 0,2 0,1 0,2 0,-1 0,1 0,0 0,2 0,2 0,3 0,0 0,-2 0,-1 0,-5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32:06.1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0,'230'0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7T11:43:10.6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123 537,'0'50,"-1"-18,1 1,1-1,2 0,10 49,-5-49,-2-1,4 60,-7 63,-3-103,-1 50,7 339,-6-406,0-34,0 0,0 0,0 0,0 1,0-1,0 0,0 0,0 0,0 1,0-1,0 0,0 0,-1 0,1 0,0 1,0-1,0 0,0 0,0 0,0 0,-1 0,1 1,0-1,0 0,0 0,0 0,-1 0,1 0,0 0,0 0,0 0,0 0,-1 0,1 0,0 0,0 0,0 0,-1 0,1 0,0 0,0 0,0 0,0 0,-1 0,1 0,0 0,0 0,0 0,-1 0,1 0,0 0,0-1,0 1,0 0,0 0,-1 0,1 0,0 0,0 0,0-1,0 1,0 0,0 0,0 0,0-1,-1 1,1 0,0 0,-11-14,0-1,2 0,-1-1,-9-21,1 2,5 10,0-1,2 0,1-1,2 0,0 0,1-1,2 0,1 0,2 0,0 0,2-1,6-54,61-429,-43 384,-14 85,7-77,-19 444,2-185,0-122,0-10,-1 1,1 0,1 0,-1 0,1-1,1 1,-1 0,1-1,4 10,-6-17,0 0,0 0,0 1,0-1,0 0,0 0,0 1,1-1,-1 0,0 0,0 1,0-1,0 0,0 0,0 0,1 1,-1-1,0 0,0 0,0 0,1 0,-1 1,0-1,0 0,0 0,1 0,-1 0,0 0,0 0,1 0,-1 0,0 0,0 0,1 0,-1 0,0 0,0 0,1 0,-1 0,0 0,0 0,1 0,-1 0,0 0,0 0,1 0,-1 0,0-1,0 1,0 0,1 0,6-17,40-211,0-2,-45 224,0-1,0 1,0 0,1-1,-1 1,2 0,-1 1,1-1,6-7,-8 11,0 0,1 0,0 0,-1 0,1 0,0 1,0 0,0-1,0 1,0 0,0 0,0 0,0 1,0-1,0 1,0 0,1 0,-1 0,0 0,0 1,6 0,-3 1,1 0,-1 0,0 0,0 1,0 0,0 0,0 0,-1 1,1 0,-1 0,0 1,6 6,5 7,-1 1,13 22,-24-35,40 63,43 93,21 81,-82-183,-3 1,28 123,-50-179,0 0,0 0,0 0,-1 1,0-1,0 0,-1 0,1 1,-3 6,3-12,0 1,-1 0,1 0,-1 0,1 0,-1 0,1-1,-1 1,0 0,1 0,-1-1,0 1,0 0,1-1,-1 1,0-1,0 1,0-1,0 0,-1 1,-1 0,1-1,0 0,0 0,-1 0,1 0,0-1,0 1,0-1,-1 1,1-1,0 0,-4-1,-8-5,0-1,0-1,0 0,1 0,-21-21,-54-65,84 91,-155-200,135 168,2-1,1-1,-30-78,49 110,-8-27,9 31,1 0,-1 0,1 0,0 0,0 1,0-1,0 0,0 0,0 0,0 0,1 0,0-3,-1 5,1-1,-1 1,1 0,-1-1,1 1,-1 0,1-1,0 1,-1 0,1 0,-1 0,1-1,0 1,-1 0,1 0,0 0,-1 0,1 0,-1 0,1 0,0 0,-1 1,1-1,0 0,-1 0,1 0,-1 1,1-1,-1 0,1 1,-1-1,1 0,-1 1,1-1,-1 1,1 0,24 19,25 31,-2 3,-2 1,-3 3,51 89,-86-133,-6-10,0 0,0 0,0 0,1 0,-1 0,1-1,0 1,0-1,8 6,-11-9,0 0,0 0,1 0,-1 0,0 0,1 0,-1 0,0 0,1 0,-1 0,0 0,0 0,1 0,-1 0,0 0,1 0,-1 0,0 0,0 0,1-1,-1 1,0 0,0 0,1 0,-1-1,0 1,0 0,1 0,-1-1,0 1,0 0,0 0,0-1,1 1,-1 0,0 0,0-1,0 1,0 0,0-1,0 1,0 0,0-1,0 1,2-14,-1 0,0 0,-1-1,0 1,-2 0,1 0,-6-19,4 15,-66-298,45 221,21 83,2 9,0 0,0 0,0 0,1 0,-1-1,1 1,0 0,0-1,0 1,0 0,0-1,1-3,0 7,-1-1,0 1,0 0,0 0,1-1,-1 1,0 0,0 0,1 0,-1 0,0-1,1 1,-1 0,0 0,0 0,1 0,-1 0,0 0,1 0,-1 0,0 0,0 0,1 0,-1 0,0 0,1 0,-1 0,0 0,1 0,-1 0,0 0,0 1,1-1,-1 0,0 0,0 0,1 0,-1 1,0-1,1 0,10 10,-10-9,133 133,-127-126,1 0,-1 1,0 0,-1 1,0-1,-1 1,0 0,0 0,-1 1,0 0,-1-1,0 1,-1 0,0 0,-1 1,0 12,14 155,-9-188,4-13,100-320,-72 219,-27 87,28-81,-38 115,0 0,-1 0,1 0,0 0,0 0,1 0,-1 0,0 1,3-4,-4 5,1 0,-1 0,0 0,0-1,1 1,-1 0,0 0,1 0,-1 0,0 0,1 0,-1 0,0 0,1 0,-1 0,0 0,1 0,-1 0,0 0,1 0,-1 0,0 0,0 0,1 0,-1 1,0-1,1 0,-1 0,0 0,0 0,1 1,-1-1,0 0,0 0,1 1,2 3,-1 1,0-1,1 1,-1 0,2 10,-1-6,26 97,25 172,-45-224,-4-35,-8-42,-8-6,3 21,2 11,1 19,5 21,1 1,12 61,-3-24,2 42,-18-184,-85-626,89 655,2 41,6 53,13 34,4-1,4-1,68 155,-85-227,1 0,0-1,17 22,-17-31,-11-12,0 0,0 0,0 0,0 0,0 0,0 0,0 1,0-1,0 0,0 0,0 0,0 0,1 0,-1 0,0 0,0 0,0 0,0 0,0 0,0 0,0 0,0 0,0 0,1 0,-1 0,0 0,0 0,0 0,0 0,0 0,0 0,0 0,0 0,0 0,0 0,1 0,-1 0,0 0,0-1,0 1,0 0,0 0,0 0,0 0,0 0,0 0,0 0,0 0,0 0,0 0,0 0,0-1,0 1,0 0,0 0,0 0,0 0,0 0,0 0,-4-28,3 26,-44-201,-33-365,84 629,22 101,31 63,-49-187,-3-13,-4-12,0-1,1 0,8 18,-12-30,0 0,0-1,0 1,0 0,0 0,0 0,0 0,0-1,0 1,0 0,0 0,0 0,0 0,0-1,1 1,-1 0,0 0,0 0,0 0,0 0,0-1,0 1,1 0,-1 0,0 0,0 0,0 0,0 0,1 0,-1 0,0 0,0 0,0 0,0 0,1 0,-1 0,0 0,0 0,0 0,0 0,1 0,-1 0,0 0,0 0,0 0,0 0,1 0,-1 0,0 0,0 0,0 0,0 0,1 0,-1 1,0-1,0 0,0 0,0 0,0 0,0 0,1 1,1-17,0 0,-1 1,0-24,-1 16,-3-496,2 445,9 172,0-17,11 193,28 325,49 183,-83-698,-8-63,-2-16,1-35,-3-474,-4 272,1-1006,2 1432,50 832,-8-353,-32-393,-8-259,-2-21,0 0,0 0,0 0,0 0,0 0,0 0,0 0,0-1,0 1,0 0,0 0,0 0,0 0,0 0,0 0,0 0,0 0,1 0,-1 0,0 0,0 0,0 0,0 0,0 0,0 0,0 0,0 0,0 0,0 0,0 0,0 0,0 0,0 0,1 0,-1 0,0 0,0 0,0 0,0 0,0 0,0 1,0-1,6-36,-3 16,155-981,-36 352,56 17,-162 596,-11 34,-1 11,0 16,0 1,0 42,-4-47,31 411,5 141,-37-559,0-13,-5-26,-13-92,-3-119,2 2,15 201,-3-33,-20-82,20 131,4 27,2 31,5 614,-3-640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5T12:04:24.5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16 106,'0'-4,"0"-3,0-5,0-11,-6-7,-4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5T12:05:33.2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165 0,'-8'106,"-1"-20,7 95,2-91,-19 166,16-239,-31 155,21-108,3 1,-2 69,-1-1,5-81,-18 64,18-89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5T12:12:51.3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0,'1826'0,"-1813"0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4:41.2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4:05.69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0,'1797'0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23:51.5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0,'1737'0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06T11:15:27.4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0,'1755'0,"-1729"0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501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284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480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788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674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916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4933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464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4193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66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1335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299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1910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904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419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354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494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679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69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88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467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790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967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4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21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customXml" Target="../ink/ink16.xml"/><Relationship Id="rId7" Type="http://schemas.openxmlformats.org/officeDocument/2006/relationships/image" Target="../media/image14.png"/><Relationship Id="rId12" Type="http://schemas.openxmlformats.org/officeDocument/2006/relationships/customXml" Target="../ink/ink10.xml"/><Relationship Id="rId17" Type="http://schemas.openxmlformats.org/officeDocument/2006/relationships/customXml" Target="../ink/ink13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6.png"/><Relationship Id="rId24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customXml" Target="../ink/ink12.xml"/><Relationship Id="rId23" Type="http://schemas.openxmlformats.org/officeDocument/2006/relationships/customXml" Target="../ink/ink17.xml"/><Relationship Id="rId10" Type="http://schemas.openxmlformats.org/officeDocument/2006/relationships/customXml" Target="../ink/ink9.xml"/><Relationship Id="rId19" Type="http://schemas.openxmlformats.org/officeDocument/2006/relationships/customXml" Target="../ink/ink14.xml"/><Relationship Id="rId4" Type="http://schemas.openxmlformats.org/officeDocument/2006/relationships/customXml" Target="../ink/ink6.xml"/><Relationship Id="rId9" Type="http://schemas.openxmlformats.org/officeDocument/2006/relationships/image" Target="../media/image15.png"/><Relationship Id="rId14" Type="http://schemas.openxmlformats.org/officeDocument/2006/relationships/customXml" Target="../ink/ink11.xml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2.png"/><Relationship Id="rId4" Type="http://schemas.openxmlformats.org/officeDocument/2006/relationships/customXml" Target="../ink/ink18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25.png"/><Relationship Id="rId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5943" y="5793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-837763" y="1491645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 sz="29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967900" y="323038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3"/>
          <p:cNvSpPr txBox="1"/>
          <p:nvPr/>
        </p:nvSpPr>
        <p:spPr>
          <a:xfrm>
            <a:off x="2273976" y="1855641"/>
            <a:ext cx="6860375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NUMBER :~</a:t>
            </a:r>
            <a:r>
              <a:rPr lang="en-US" b="1" dirty="0"/>
              <a:t> 1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:~ NUMBER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 TOPIC :~ OPERATIONS ON DECIMAL AND NUMBER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23C2E2-A719-4B75-AA3C-80AC8F234710}"/>
              </a:ext>
            </a:extLst>
          </p:cNvPr>
          <p:cNvSpPr txBox="1"/>
          <p:nvPr/>
        </p:nvSpPr>
        <p:spPr>
          <a:xfrm>
            <a:off x="2189999" y="290589"/>
            <a:ext cx="5041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MODEL LESSONN 4</a:t>
            </a:r>
            <a:endParaRPr lang="en-IN" sz="18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9719" y="2966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A396E-4A90-488E-A552-42FBA699D44E}"/>
              </a:ext>
            </a:extLst>
          </p:cNvPr>
          <p:cNvSpPr txBox="1"/>
          <p:nvPr/>
        </p:nvSpPr>
        <p:spPr>
          <a:xfrm>
            <a:off x="698018" y="223866"/>
            <a:ext cx="727440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 Solution: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We are given that 1/7 =0.142857.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∴ 2/7 = 2 x 17 = 2 x (0.142857) =0.285714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3/7 = 3 x 17 = 3 x (0.142857) = 0.428571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4/7 = 4 x 17 = 4 x (0.142857) = 0.571428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5/7 = 5 x 17 = 5 x(0.14285) = 0.714285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6/7 = 6 x 17 = 6 x (0.142857) = 0.857142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   Thus, without actually doing the long division we can predict the decimal                                     expansions of the given rational numbers</a:t>
            </a:r>
            <a:r>
              <a:rPr lang="en-US" sz="1600" dirty="0"/>
              <a:t>.</a:t>
            </a:r>
            <a:endParaRPr lang="en-IN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24D63C-9B39-4952-B796-4F27DD55A1DF}"/>
                  </a:ext>
                </a:extLst>
              </p14:cNvPr>
              <p14:cNvContentPartPr/>
              <p14:nvPr/>
            </p14:nvContentPartPr>
            <p14:xfrm>
              <a:off x="-1099721" y="2715187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24D63C-9B39-4952-B796-4F27DD55A1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04041" y="2710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40F1F1-A66B-4E48-98BD-20EE4A49B0EE}"/>
                  </a:ext>
                </a:extLst>
              </p14:cNvPr>
              <p14:cNvContentPartPr/>
              <p14:nvPr/>
            </p14:nvContentPartPr>
            <p14:xfrm>
              <a:off x="2893162" y="1532587"/>
              <a:ext cx="64692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40F1F1-A66B-4E48-98BD-20EE4A49B0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8842" y="1528267"/>
                <a:ext cx="6555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9045D9B-06AE-41CD-83A7-78022ACE5C3C}"/>
                  </a:ext>
                </a:extLst>
              </p14:cNvPr>
              <p14:cNvContentPartPr/>
              <p14:nvPr/>
            </p14:nvContentPartPr>
            <p14:xfrm>
              <a:off x="3971722" y="1532587"/>
              <a:ext cx="62532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9045D9B-06AE-41CD-83A7-78022ACE5C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7402" y="1528267"/>
                <a:ext cx="6339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64E110-7874-4CFE-9B87-52279910B683}"/>
                  </a:ext>
                </a:extLst>
              </p14:cNvPr>
              <p14:cNvContentPartPr/>
              <p14:nvPr/>
            </p14:nvContentPartPr>
            <p14:xfrm>
              <a:off x="2849962" y="2018227"/>
              <a:ext cx="64152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64E110-7874-4CFE-9B87-52279910B6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5642" y="2013907"/>
                <a:ext cx="650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211C85E-CCC0-4AEC-B1D4-1BD49F83E665}"/>
                  </a:ext>
                </a:extLst>
              </p14:cNvPr>
              <p14:cNvContentPartPr/>
              <p14:nvPr/>
            </p14:nvContentPartPr>
            <p14:xfrm>
              <a:off x="4014562" y="2018227"/>
              <a:ext cx="6188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211C85E-CCC0-4AEC-B1D4-1BD49F83E6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10242" y="2013907"/>
                <a:ext cx="627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E0D238E-B35D-4487-9A51-0D08EE21D227}"/>
                  </a:ext>
                </a:extLst>
              </p14:cNvPr>
              <p14:cNvContentPartPr/>
              <p14:nvPr/>
            </p14:nvContentPartPr>
            <p14:xfrm>
              <a:off x="2871562" y="2511067"/>
              <a:ext cx="64692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E0D238E-B35D-4487-9A51-0D08EE21D2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7242" y="2506747"/>
                <a:ext cx="6555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C6DB24-1B23-456B-A1E3-AF1FA54CEE6F}"/>
                  </a:ext>
                </a:extLst>
              </p14:cNvPr>
              <p14:cNvContentPartPr/>
              <p14:nvPr/>
            </p14:nvContentPartPr>
            <p14:xfrm>
              <a:off x="3992962" y="2511067"/>
              <a:ext cx="6678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C6DB24-1B23-456B-A1E3-AF1FA54CEE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8642" y="2506747"/>
                <a:ext cx="6764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A50BC2C-5266-48C7-A4CD-B6005DC5FA71}"/>
                  </a:ext>
                </a:extLst>
              </p14:cNvPr>
              <p14:cNvContentPartPr/>
              <p14:nvPr/>
            </p14:nvContentPartPr>
            <p14:xfrm>
              <a:off x="2793082" y="2989867"/>
              <a:ext cx="5551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A50BC2C-5266-48C7-A4CD-B6005DC5FA7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8762" y="2985547"/>
                <a:ext cx="563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26CBB0-2B70-4E39-AAC5-3C9CF52E42E2}"/>
                  </a:ext>
                </a:extLst>
              </p14:cNvPr>
              <p14:cNvContentPartPr/>
              <p14:nvPr/>
            </p14:nvContentPartPr>
            <p14:xfrm>
              <a:off x="3857242" y="2989867"/>
              <a:ext cx="62460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26CBB0-2B70-4E39-AAC5-3C9CF52E42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2922" y="2985547"/>
                <a:ext cx="633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063869-D467-4353-B978-00C6412AEB42}"/>
                  </a:ext>
                </a:extLst>
              </p14:cNvPr>
              <p14:cNvContentPartPr/>
              <p14:nvPr/>
            </p14:nvContentPartPr>
            <p14:xfrm>
              <a:off x="2864362" y="3482707"/>
              <a:ext cx="6465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063869-D467-4353-B978-00C6412AEB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0042" y="3478387"/>
                <a:ext cx="6552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5B39B90-6709-48FB-B280-2B52167C7AD7}"/>
                  </a:ext>
                </a:extLst>
              </p14:cNvPr>
              <p14:cNvContentPartPr/>
              <p14:nvPr/>
            </p14:nvContentPartPr>
            <p14:xfrm>
              <a:off x="3992962" y="3482707"/>
              <a:ext cx="65160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5B39B90-6709-48FB-B280-2B52167C7AD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8642" y="3478387"/>
                <a:ext cx="660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1E9C9A-09FD-4D57-A5E9-DED65365163F}"/>
                  </a:ext>
                </a:extLst>
              </p14:cNvPr>
              <p14:cNvContentPartPr/>
              <p14:nvPr/>
            </p14:nvContentPartPr>
            <p14:xfrm>
              <a:off x="3121402" y="1046587"/>
              <a:ext cx="659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1E9C9A-09FD-4D57-A5E9-DED65365163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17082" y="1042267"/>
                <a:ext cx="66852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5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747" y="5963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2C7CD-0CC6-4184-95D0-D8F11F741175}"/>
              </a:ext>
            </a:extLst>
          </p:cNvPr>
          <p:cNvSpPr txBox="1"/>
          <p:nvPr/>
        </p:nvSpPr>
        <p:spPr>
          <a:xfrm>
            <a:off x="546867" y="1459736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600" dirty="0">
                <a:latin typeface="Footlight MT Light" panose="0204060206030A020304" pitchFamily="18" charset="0"/>
              </a:rPr>
              <a:t>Question 3.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Express the following in the form p/q where p and q are integers and q ≠ 0.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(</a:t>
            </a:r>
            <a:r>
              <a:rPr lang="en-US" sz="1600" dirty="0" err="1">
                <a:latin typeface="Footlight MT Light" panose="0204060206030A020304" pitchFamily="18" charset="0"/>
              </a:rPr>
              <a:t>i</a:t>
            </a:r>
            <a:r>
              <a:rPr lang="en-US" sz="1600" dirty="0">
                <a:latin typeface="Footlight MT Light" panose="0204060206030A020304" pitchFamily="18" charset="0"/>
              </a:rPr>
              <a:t>) 0.6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(ii) 0.47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(iii) 0.001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DE9458-5005-4DE5-8AD5-AEC0506DFAEB}"/>
                  </a:ext>
                </a:extLst>
              </p14:cNvPr>
              <p14:cNvContentPartPr/>
              <p14:nvPr/>
            </p14:nvContentPartPr>
            <p14:xfrm>
              <a:off x="1057039" y="2532667"/>
              <a:ext cx="1000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DE9458-5005-4DE5-8AD5-AEC0506DFA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719" y="2528347"/>
                <a:ext cx="10872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AA66921-44EA-4DB3-A790-FA06703017DA}"/>
                  </a:ext>
                </a:extLst>
              </p14:cNvPr>
              <p14:cNvContentPartPr/>
              <p14:nvPr/>
            </p14:nvContentPartPr>
            <p14:xfrm>
              <a:off x="-3634481" y="2775307"/>
              <a:ext cx="144234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AA66921-44EA-4DB3-A790-FA06703017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638801" y="2770987"/>
                <a:ext cx="144320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1CD5F3-D4FF-4D8A-B3F5-B08451AC4A7D}"/>
                  </a:ext>
                </a:extLst>
              </p14:cNvPr>
              <p14:cNvContentPartPr/>
              <p14:nvPr/>
            </p14:nvContentPartPr>
            <p14:xfrm>
              <a:off x="-3624401" y="3025339"/>
              <a:ext cx="1436652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1CD5F3-D4FF-4D8A-B3F5-B08451AC4A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628721" y="3021019"/>
                <a:ext cx="143751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01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3294" y="85482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2C7CD-0CC6-4184-95D0-D8F11F741175}"/>
              </a:ext>
            </a:extLst>
          </p:cNvPr>
          <p:cNvSpPr txBox="1"/>
          <p:nvPr/>
        </p:nvSpPr>
        <p:spPr>
          <a:xfrm>
            <a:off x="2286000" y="1216848"/>
            <a:ext cx="45720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Solution: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(</a:t>
            </a:r>
            <a:r>
              <a:rPr lang="en-US" sz="1600" dirty="0" err="1">
                <a:latin typeface="Footlight MT Light" panose="0204060206030A020304" pitchFamily="18" charset="0"/>
              </a:rPr>
              <a:t>i</a:t>
            </a:r>
            <a:r>
              <a:rPr lang="en-US" sz="1600" dirty="0">
                <a:latin typeface="Footlight MT Light" panose="0204060206030A020304" pitchFamily="18" charset="0"/>
              </a:rPr>
              <a:t>) Let x = 0.6 = 0.6666… … (1)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As there is only one repeating digit,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multiplying (1) by 10 on both sides, we get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10x = 6.6666… … (2)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Subtracting (1) from (2), we get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10x – x = 6.6666… -0.6666…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⇒ 9x = 6 ⇒ x = 69 = 23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Thus, 0.6 = 23</a:t>
            </a:r>
            <a:endParaRPr lang="en-IN" sz="1600" dirty="0">
              <a:latin typeface="Footlight MT Light" panose="0204060206030A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31DCBB-656E-4ADA-A8D3-E4FAE9A1F1CA}"/>
                  </a:ext>
                </a:extLst>
              </p14:cNvPr>
              <p14:cNvContentPartPr/>
              <p14:nvPr/>
            </p14:nvContentPartPr>
            <p14:xfrm>
              <a:off x="3435795" y="1789503"/>
              <a:ext cx="1206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31DCBB-656E-4ADA-A8D3-E4FAE9A1F1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475" y="1785183"/>
                <a:ext cx="12924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233530-5ADE-4D0D-960E-118577B3AA87}"/>
                  </a:ext>
                </a:extLst>
              </p14:cNvPr>
              <p14:cNvContentPartPr/>
              <p14:nvPr/>
            </p14:nvContentPartPr>
            <p14:xfrm>
              <a:off x="3057188" y="3468408"/>
              <a:ext cx="831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233530-5ADE-4D0D-960E-118577B3AA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52868" y="3464088"/>
                <a:ext cx="918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5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581" y="6518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2930E-1310-4170-BCCD-C59BFF8BE5D2}"/>
              </a:ext>
            </a:extLst>
          </p:cNvPr>
          <p:cNvSpPr txBox="1"/>
          <p:nvPr/>
        </p:nvSpPr>
        <p:spPr>
          <a:xfrm>
            <a:off x="559677" y="65187"/>
            <a:ext cx="457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Footlight MT Light" panose="0204060206030A020304" pitchFamily="18" charset="0"/>
              </a:rPr>
              <a:t>Question 4.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Express 0.99999… in the form </a:t>
            </a:r>
            <a:r>
              <a:rPr lang="en-US" sz="1600" dirty="0" err="1">
                <a:latin typeface="Footlight MT Light" panose="0204060206030A020304" pitchFamily="18" charset="0"/>
              </a:rPr>
              <a:t>pq</a:t>
            </a:r>
            <a:r>
              <a:rPr lang="en-US" sz="1600" dirty="0">
                <a:latin typeface="Footlight MT Light" panose="0204060206030A020304" pitchFamily="18" charset="0"/>
              </a:rPr>
              <a:t> Are you surprised by your answer? With your teacher and classmates discuss why the answer makes sense.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Solution: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Let x = 0.99999….. …. (</a:t>
            </a:r>
            <a:r>
              <a:rPr lang="en-US" sz="1600" dirty="0" err="1">
                <a:latin typeface="Footlight MT Light" panose="0204060206030A020304" pitchFamily="18" charset="0"/>
              </a:rPr>
              <a:t>i</a:t>
            </a:r>
            <a:r>
              <a:rPr lang="en-US" sz="1600" dirty="0">
                <a:latin typeface="Footlight MT Light" panose="0204060206030A020304" pitchFamily="18" charset="0"/>
              </a:rPr>
              <a:t>)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As there is only one repeating digit,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multiplying (</a:t>
            </a:r>
            <a:r>
              <a:rPr lang="en-US" sz="1600" dirty="0" err="1">
                <a:latin typeface="Footlight MT Light" panose="0204060206030A020304" pitchFamily="18" charset="0"/>
              </a:rPr>
              <a:t>i</a:t>
            </a:r>
            <a:r>
              <a:rPr lang="en-US" sz="1600" dirty="0">
                <a:latin typeface="Footlight MT Light" panose="0204060206030A020304" pitchFamily="18" charset="0"/>
              </a:rPr>
              <a:t>) by 10 on both sides, we get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10x = 9.9999 … (ii)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Subtracting (</a:t>
            </a:r>
            <a:r>
              <a:rPr lang="en-US" sz="1600" dirty="0" err="1">
                <a:latin typeface="Footlight MT Light" panose="0204060206030A020304" pitchFamily="18" charset="0"/>
              </a:rPr>
              <a:t>i</a:t>
            </a:r>
            <a:r>
              <a:rPr lang="en-US" sz="1600" dirty="0">
                <a:latin typeface="Footlight MT Light" panose="0204060206030A020304" pitchFamily="18" charset="0"/>
              </a:rPr>
              <a:t>) from (ii), we get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10x – x = (99999 ) — (0.9999 )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⇒ 9x = 9 ⇒ x = 99 = 1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Thus, 0.9999 =1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As 0.9999… goes on forever, there is no such a big difference between 1 and 0.9999</a:t>
            </a:r>
          </a:p>
          <a:p>
            <a:r>
              <a:rPr lang="en-US" sz="1600" dirty="0">
                <a:latin typeface="Footlight MT Light" panose="0204060206030A020304" pitchFamily="18" charset="0"/>
              </a:rPr>
              <a:t>Hence, both are equal.</a:t>
            </a:r>
            <a:endParaRPr lang="en-IN" sz="1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588" y="11405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526075" y="1854229"/>
            <a:ext cx="8354663" cy="397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dirty="0">
              <a:latin typeface="Footlight MT Light" panose="0204060206030A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ADCA4-36C8-4AF8-BBB7-3B23B3F3C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69" y="1388625"/>
            <a:ext cx="8726214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ootlight MT Light" panose="0204060206030A020304" pitchFamily="18" charset="0"/>
              </a:rPr>
              <a:t>EXERCISE-2.4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  <a:t>Question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sz="1600" dirty="0">
                <a:latin typeface="Footlight MT Light" panose="0204060206030A020304" pitchFamily="18" charset="0"/>
              </a:rPr>
            </a:br>
            <a:r>
              <a:rPr lang="en-US" sz="1600" b="0" i="0" dirty="0" err="1">
                <a:effectLst/>
                <a:latin typeface="Footlight MT Light" panose="0204060206030A020304" pitchFamily="18" charset="0"/>
              </a:rPr>
              <a:t>Visualise</a:t>
            </a:r>
            <a:r>
              <a:rPr lang="en-US" sz="1600" b="0" i="0" dirty="0">
                <a:effectLst/>
                <a:latin typeface="Footlight MT Light" panose="0204060206030A020304" pitchFamily="18" charset="0"/>
              </a:rPr>
              <a:t> 3.765 on the number line, using successive magnification.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Footlight MT Light" panose="0204060206030A020304" pitchFamily="18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8588" y="7119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526075" y="1854229"/>
            <a:ext cx="8354663" cy="397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dirty="0">
              <a:latin typeface="Footlight MT Light" panose="0204060206030A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ADCA4-36C8-4AF8-BBB7-3B23B3F3C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54" y="1962940"/>
            <a:ext cx="8726214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Footlight MT Light" panose="0204060206030A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Footlight MT Light" panose="0204060206030A020304" pitchFamily="18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  <p:pic>
        <p:nvPicPr>
          <p:cNvPr id="1028" name="Picture 4" descr="NCERT Solutions for Class 9 Maths Chapter 1 Number Systems Ex 1.4 Q1">
            <a:extLst>
              <a:ext uri="{FF2B5EF4-FFF2-40B4-BE49-F238E27FC236}">
                <a16:creationId xmlns:a16="http://schemas.microsoft.com/office/drawing/2014/main" id="{10656FDA-C2B6-4BE1-9B7D-FE1E72E8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1426368"/>
            <a:ext cx="6793706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719" y="1320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476431" y="30403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dirty="0">
              <a:latin typeface="Footlight MT Light" panose="0204060206030A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7ADCA4-36C8-4AF8-BBB7-3B23B3F3C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93" y="1183730"/>
            <a:ext cx="8726214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r>
              <a:rPr lang="en-US" altLang="en-US" sz="1600" dirty="0">
                <a:latin typeface="Footlight MT Light" panose="0204060206030A020304" pitchFamily="18" charset="0"/>
              </a:rPr>
              <a:t>Question 2.</a:t>
            </a:r>
          </a:p>
          <a:p>
            <a:pPr lvl="0">
              <a:buClrTx/>
            </a:pPr>
            <a:r>
              <a:rPr lang="en-US" altLang="en-US" sz="1600" dirty="0" err="1">
                <a:latin typeface="Footlight MT Light" panose="0204060206030A020304" pitchFamily="18" charset="0"/>
              </a:rPr>
              <a:t>Visualise</a:t>
            </a:r>
            <a:r>
              <a:rPr lang="en-US" altLang="en-US" sz="1600" dirty="0">
                <a:latin typeface="Footlight MT Light" panose="0204060206030A020304" pitchFamily="18" charset="0"/>
              </a:rPr>
              <a:t> 4.26¯ on the number line, </a:t>
            </a:r>
            <a:r>
              <a:rPr lang="en-US" altLang="en-US" sz="1600" dirty="0" err="1">
                <a:latin typeface="Footlight MT Light" panose="0204060206030A020304" pitchFamily="18" charset="0"/>
              </a:rPr>
              <a:t>upto</a:t>
            </a:r>
            <a:r>
              <a:rPr lang="en-US" altLang="en-US" sz="1600" dirty="0">
                <a:latin typeface="Footlight MT Light" panose="0204060206030A020304" pitchFamily="18" charset="0"/>
              </a:rPr>
              <a:t> 4 decimal places.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342" y="4600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476431" y="30403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4000" dirty="0">
              <a:latin typeface="Footlight MT Light" panose="0204060206030A020304" pitchFamily="18" charset="0"/>
            </a:endParaRPr>
          </a:p>
        </p:txBody>
      </p:sp>
      <p:pic>
        <p:nvPicPr>
          <p:cNvPr id="2050" name="Picture 2" descr="NCERT Solutions for Class 9 Maths Chapter 1 Number Systems Ex 1.4 Q2">
            <a:extLst>
              <a:ext uri="{FF2B5EF4-FFF2-40B4-BE49-F238E27FC236}">
                <a16:creationId xmlns:a16="http://schemas.microsoft.com/office/drawing/2014/main" id="{B17B1878-36A5-4599-AF72-AE188A2FE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2" y="1712119"/>
            <a:ext cx="67056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62" y="7803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i="0" u="sng" strike="noStrike" cap="none" dirty="0">
                <a:solidFill>
                  <a:srgbClr val="00B0F0"/>
                </a:solidFill>
                <a:latin typeface="Footlight MT Light" panose="0204060206030A020304" pitchFamily="18" charset="0"/>
                <a:sym typeface="Arial"/>
              </a:rPr>
              <a:t>https://www.youtube.com/watch?v=8Br5b_RCwcs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i="1" u="none" strike="noStrike" cap="none" dirty="0">
                <a:solidFill>
                  <a:schemeClr val="accent5">
                    <a:lumMod val="50000"/>
                  </a:schemeClr>
                </a:solidFill>
                <a:latin typeface="Imprint MT Shadow" panose="04020605060303030202" pitchFamily="82" charset="0"/>
                <a:sym typeface="Arial"/>
              </a:rPr>
              <a:t>“Numbers Are Intellectual Witness That Belong Only To Mankind…”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2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372" y="571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68102" y="57150"/>
            <a:ext cx="7801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635AFB-DC42-46B2-9E00-4A190A9FA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12" y="57150"/>
            <a:ext cx="63832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14056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-277303" y="1450428"/>
            <a:ext cx="8681141" cy="369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u="sng" dirty="0">
                <a:solidFill>
                  <a:srgbClr val="FF0000"/>
                </a:solidFill>
                <a:latin typeface="Castellar" panose="020A0402060406010301" pitchFamily="18" charset="0"/>
              </a:rPr>
              <a:t>PREVIOUS kn0wledge Test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Castellar" panose="020A0402060406010301" pitchFamily="18" charset="0"/>
                <a:sym typeface="Arial"/>
              </a:rPr>
              <a:t> </a:t>
            </a:r>
          </a:p>
          <a:p>
            <a:pPr marL="457200" algn="ctr">
              <a:lnSpc>
                <a:spcPct val="115000"/>
              </a:lnSpc>
              <a:buSzPts val="4000"/>
            </a:pPr>
            <a:r>
              <a:rPr lang="en-US" sz="1800" i="0" u="none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1. Show how √5 can be represented on the number line.</a:t>
            </a:r>
          </a:p>
          <a:p>
            <a:pPr marL="457200" algn="ctr">
              <a:lnSpc>
                <a:spcPct val="115000"/>
              </a:lnSpc>
              <a:buSzPts val="4000"/>
            </a:pPr>
            <a:endParaRPr lang="en-US" sz="1800" i="0" u="none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algn="ctr">
              <a:lnSpc>
                <a:spcPct val="115000"/>
              </a:lnSpc>
              <a:buSzPts val="4000"/>
            </a:pPr>
            <a:r>
              <a:rPr lang="en-IN" sz="1800" i="0" u="none" strike="noStrike" cap="none" dirty="0">
                <a:solidFill>
                  <a:srgbClr val="002060"/>
                </a:solidFill>
                <a:latin typeface="Footlight MT Light" panose="0204060206030A020304" pitchFamily="18" charset="0"/>
                <a:sym typeface="Arial"/>
              </a:rPr>
              <a:t>                  </a:t>
            </a:r>
            <a:r>
              <a:rPr lang="en-IN" sz="1800" i="0" u="none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2. Represent 4.236 </a:t>
            </a:r>
            <a:r>
              <a:rPr lang="en-US" sz="1800" i="0" u="none" strike="noStrike" cap="none" dirty="0">
                <a:solidFill>
                  <a:schemeClr val="tx1"/>
                </a:solidFill>
                <a:latin typeface="Footlight MT Light" panose="0204060206030A020304" pitchFamily="18" charset="0"/>
                <a:sym typeface="Arial"/>
              </a:rPr>
              <a:t>on the number line by successive magnification.</a:t>
            </a:r>
            <a:endParaRPr lang="ar-AE" sz="1800" i="0" u="none" strike="noStrike" cap="none" dirty="0">
              <a:solidFill>
                <a:schemeClr val="tx1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Castellar" panose="020A0402060406010301" pitchFamily="18" charset="0"/>
                <a:sym typeface="Arial"/>
              </a:rPr>
              <a:t> 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400" b="0" i="0" strike="noStrike" cap="none" dirty="0">
                <a:solidFill>
                  <a:srgbClr val="0070C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solidFill>
                <a:srgbClr val="0070C0"/>
              </a:solidFill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2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5206" y="7833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82137" y="0"/>
            <a:ext cx="7801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28030-911D-4C86-B428-6C19408B0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861" b="36250"/>
          <a:stretch/>
        </p:blipFill>
        <p:spPr>
          <a:xfrm>
            <a:off x="344399" y="1485900"/>
            <a:ext cx="845520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094" y="9262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39576" y="0"/>
            <a:ext cx="7801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28030-911D-4C86-B428-6C19408B0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055"/>
          <a:stretch/>
        </p:blipFill>
        <p:spPr>
          <a:xfrm>
            <a:off x="192085" y="2178843"/>
            <a:ext cx="8455201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1869" y="1363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-76019" y="625505"/>
                <a:ext cx="7801200" cy="356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dirty="0">
                    <a:solidFill>
                      <a:srgbClr val="4118D8"/>
                    </a:solidFill>
                    <a:latin typeface="Footlight MT Light" panose="0204060206030A020304" pitchFamily="18" charset="0"/>
                  </a:rPr>
                  <a:t>               Evaluation:-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dirty="0">
                    <a:solidFill>
                      <a:schemeClr val="tx1"/>
                    </a:solidFill>
                    <a:latin typeface="Footlight MT Light" panose="0204060206030A020304" pitchFamily="18" charset="0"/>
                  </a:rPr>
                  <a:t>                          1. </a:t>
                </a: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Represent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sz="1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on the number line.</a:t>
                </a:r>
              </a:p>
              <a:p>
                <a:pPr marL="457200" marR="0" lvl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        2.(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1800" i="1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IN" sz="1800" i="0" u="none" strike="noStrike" cap="none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US" sz="1800" b="0" i="0" u="none" strike="noStrike" cap="none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800" b="0" i="1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1800" b="0" i="0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e>
                    </m:rad>
                    <m:r>
                      <a:rPr lang="en-US" sz="1800" b="0" i="0" u="none" strike="noStrike" cap="none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)+(</m:t>
                    </m:r>
                    <m:rad>
                      <m:radPr>
                        <m:degHide m:val="on"/>
                        <m:ctrlPr>
                          <a:rPr lang="en-US" sz="1800" b="0" i="1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1800" b="0" i="0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rad>
                    <m:r>
                      <a:rPr lang="en-US" sz="1800" b="0" i="0" u="none" strike="noStrike" cap="none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1800" b="0" i="1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1800" b="0" i="0" u="none" strike="noStrike" cap="none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e>
                    </m:rad>
                    <m:r>
                      <a:rPr lang="en-US" sz="1800" b="0" i="0" u="none" strike="noStrike" cap="none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IN" sz="1800" i="0" u="none" strike="noStrike" cap="none" dirty="0">
                    <a:solidFill>
                      <a:srgbClr val="002060"/>
                    </a:solidFill>
                    <a:latin typeface="Footlight MT Light" panose="0204060206030A020304" pitchFamily="18" charset="0"/>
                    <a:sym typeface="Arial"/>
                  </a:rPr>
                  <a:t>.</a:t>
                </a:r>
              </a:p>
              <a:p>
                <a:pPr marL="457200" marR="0" lvl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</a:pPr>
                <a:r>
                  <a:rPr lang="en-IN" sz="1800" dirty="0">
                    <a:solidFill>
                      <a:srgbClr val="002060"/>
                    </a:solidFill>
                  </a:rPr>
                  <a:t>3.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1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sz="1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8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IN" sz="1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IN" sz="18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IN" sz="1800" i="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IN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1800" dirty="0">
                    <a:solidFill>
                      <a:srgbClr val="002060"/>
                    </a:solidFill>
                    <a:latin typeface="Footlight MT Light" panose="0204060206030A020304" pitchFamily="18" charset="0"/>
                  </a:rPr>
                  <a:t> </a:t>
                </a:r>
                <a:endParaRPr lang="en-IN" sz="1800" i="0" u="none" strike="noStrike" cap="none" dirty="0">
                  <a:solidFill>
                    <a:srgbClr val="002060"/>
                  </a:solidFill>
                  <a:latin typeface="Footlight MT Light" panose="0204060206030A020304" pitchFamily="18" charset="0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019" y="625505"/>
                <a:ext cx="7801200" cy="35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8DF27D-6135-40AB-BF12-1D058F74C3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13802" r="67232" b="77052"/>
          <a:stretch/>
        </p:blipFill>
        <p:spPr>
          <a:xfrm>
            <a:off x="3221831" y="2652435"/>
            <a:ext cx="2700337" cy="3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006" y="56906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375EA-7BC6-4983-AD73-DC2C1379E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2381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4724" y="78337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51369-51B6-42C7-A4EB-3248B49E7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8706"/>
            <a:ext cx="6388894" cy="34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39396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225AC-04CA-415A-9E0A-E157DFCD9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93831" cy="429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72C91-C4D0-4EC8-8F98-0E89366EC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6" t="13802" r="67232" b="77052"/>
          <a:stretch/>
        </p:blipFill>
        <p:spPr>
          <a:xfrm>
            <a:off x="1221581" y="651271"/>
            <a:ext cx="2700337" cy="3929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D069B4-65CE-48BD-B572-FE81F4057D11}"/>
                  </a:ext>
                </a:extLst>
              </p14:cNvPr>
              <p14:cNvContentPartPr/>
              <p14:nvPr/>
            </p14:nvContentPartPr>
            <p14:xfrm>
              <a:off x="391039" y="478147"/>
              <a:ext cx="795600" cy="85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D069B4-65CE-48BD-B572-FE81F4057D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399" y="415507"/>
                <a:ext cx="921240" cy="9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0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9013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70408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1800" u="sng" dirty="0">
                <a:latin typeface="Footlight MT Light" panose="0204060206030A020304" pitchFamily="18" charset="0"/>
              </a:rPr>
              <a:t>H</a:t>
            </a:r>
            <a:r>
              <a:rPr lang="en" sz="1800" u="sng" dirty="0">
                <a:latin typeface="Footlight MT Light" panose="0204060206030A020304" pitchFamily="18" charset="0"/>
              </a:rPr>
              <a:t>omework </a:t>
            </a:r>
            <a:r>
              <a:rPr lang="en" sz="1800" dirty="0">
                <a:latin typeface="Footlight MT Light" panose="0204060206030A020304" pitchFamily="18" charset="0"/>
              </a:rPr>
              <a:t>: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" sz="1800" dirty="0"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1800" dirty="0">
                <a:latin typeface="Footlight MT Light" panose="0204060206030A020304" pitchFamily="18" charset="0"/>
              </a:rPr>
              <a:t>Exercise 1.5</a:t>
            </a:r>
          </a:p>
        </p:txBody>
      </p:sp>
    </p:spTree>
    <p:extLst>
      <p:ext uri="{BB962C8B-B14F-4D97-AF65-F5344CB8AC3E}">
        <p14:creationId xmlns:p14="http://schemas.microsoft.com/office/powerpoint/2010/main" val="26108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Google Shape;78;p16"/>
              <p:cNvSpPr txBox="1"/>
              <p:nvPr/>
            </p:nvSpPr>
            <p:spPr>
              <a:xfrm>
                <a:off x="280824" y="661223"/>
                <a:ext cx="8229600" cy="356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lang="en-IN" sz="4000" i="1" u="none" strike="noStrike" cap="none" dirty="0">
                  <a:solidFill>
                    <a:srgbClr val="FF0000"/>
                  </a:solidFill>
                  <a:latin typeface="Cambria Math" panose="02040503050406030204" pitchFamily="18" charset="0"/>
                  <a:sym typeface="Arial"/>
                </a:endParaRP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i="0" u="sng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A</a:t>
                </a:r>
                <a:r>
                  <a:rPr lang="en-IN" sz="1800" u="sng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HA:- 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IN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           1. Find a and b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+b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Footlight MT Light" panose="0204060206030A020304" pitchFamily="18" charset="0"/>
                  </a:rPr>
                  <a:t>.</a:t>
                </a:r>
              </a:p>
              <a:p>
                <a:pPr marL="45720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r>
                  <a:rPr lang="en-US" sz="1800" i="0" u="none" strike="noStrike" cap="none" dirty="0">
                    <a:solidFill>
                      <a:srgbClr val="FF0000"/>
                    </a:solidFill>
                    <a:latin typeface="Footlight MT Light" panose="0204060206030A020304" pitchFamily="18" charset="0"/>
                    <a:sym typeface="Arial"/>
                  </a:rPr>
                  <a:t>2.                        evaluate.              </a:t>
                </a:r>
                <a:endParaRPr lang="en-IN" sz="1800" i="0" u="none" strike="noStrike" cap="none" dirty="0">
                  <a:solidFill>
                    <a:srgbClr val="FF0000"/>
                  </a:solidFill>
                  <a:latin typeface="Footlight MT Light" panose="0204060206030A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78" name="Google Shape;78;p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4" y="661223"/>
                <a:ext cx="8229600" cy="3562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46CD39D-1DB2-48A6-881D-C75F2C8CB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743" y="3112458"/>
            <a:ext cx="1193007" cy="3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0" y="0"/>
            <a:ext cx="826546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LEARNING OUTCOME:-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FF0000"/>
                </a:solidFill>
                <a:latin typeface="Footlight MT Light" panose="0204060206030A020304" pitchFamily="18" charset="0"/>
                <a:sym typeface="Arial"/>
              </a:rPr>
              <a:t>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strike="noStrike" cap="none" dirty="0">
                <a:solidFill>
                  <a:srgbClr val="00B050"/>
                </a:solidFill>
                <a:latin typeface="Footlight MT Light" panose="0204060206030A020304" pitchFamily="18" charset="0"/>
                <a:sym typeface="Arial"/>
              </a:rPr>
              <a:t>Students will be able to lear</a:t>
            </a:r>
            <a:r>
              <a:rPr lang="en-US" sz="1800" dirty="0">
                <a:solidFill>
                  <a:srgbClr val="00B050"/>
                </a:solidFill>
                <a:latin typeface="Footlight MT Light" panose="0204060206030A020304" pitchFamily="18" charset="0"/>
              </a:rPr>
              <a:t>n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a)</a:t>
            </a: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Operations on Real Numbers 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b)</a:t>
            </a: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Representation of square root of decimals on number line 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Footlight MT Light" panose="0204060206030A020304" pitchFamily="18" charset="0"/>
              </a:rPr>
              <a:t>c)</a:t>
            </a:r>
            <a:r>
              <a:rPr lang="en-US" sz="1800" dirty="0">
                <a:solidFill>
                  <a:srgbClr val="0070C0"/>
                </a:solidFill>
                <a:latin typeface="Footlight MT Light" panose="0204060206030A020304" pitchFamily="18" charset="0"/>
              </a:rPr>
              <a:t>Rationalization of expressions.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2400" b="0" i="0" strike="noStrike" cap="none" dirty="0">
              <a:solidFill>
                <a:srgbClr val="0070C0"/>
              </a:solidFill>
              <a:latin typeface="Footlight MT Light" panose="0204060206030A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6331" y="6405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394" y="-295771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Footlight MT Light" panose="0204060206030A020304" pitchFamily="18" charset="0"/>
              </a:rPr>
              <a:t>EXERCISE-1.3</a:t>
            </a:r>
          </a:p>
          <a:p>
            <a:pPr marL="457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Question 1.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Write the following in decimal form and say what kind of decimal expansion each has</a:t>
            </a:r>
          </a:p>
        </p:txBody>
      </p:sp>
      <p:pic>
        <p:nvPicPr>
          <p:cNvPr id="1028" name="Picture 4" descr="NCERT Solutions for Class 9 Maths Chapter 1 Number Systems Ex 1.3 Q1">
            <a:extLst>
              <a:ext uri="{FF2B5EF4-FFF2-40B4-BE49-F238E27FC236}">
                <a16:creationId xmlns:a16="http://schemas.microsoft.com/office/drawing/2014/main" id="{0DA77B28-4510-4E62-9D7E-183FA35AE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52675"/>
            <a:ext cx="41148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BA5DBE-68AB-4A1C-9E91-FAA1465940DE}"/>
                  </a:ext>
                </a:extLst>
              </p14:cNvPr>
              <p14:cNvContentPartPr/>
              <p14:nvPr/>
            </p14:nvContentPartPr>
            <p14:xfrm>
              <a:off x="4083207" y="3144985"/>
              <a:ext cx="54000" cy="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BA5DBE-68AB-4A1C-9E91-FAA1465940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0207" y="3081985"/>
                <a:ext cx="179640" cy="1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2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2751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-1447649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E9D8A-DD7D-4EE3-9862-E13FB564DA94}"/>
              </a:ext>
            </a:extLst>
          </p:cNvPr>
          <p:cNvSpPr txBox="1"/>
          <p:nvPr/>
        </p:nvSpPr>
        <p:spPr>
          <a:xfrm>
            <a:off x="2286000" y="461732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ootlight MT Light" panose="0204060206030A020304" pitchFamily="18" charset="0"/>
              </a:rPr>
              <a:t>Solution: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(</a:t>
            </a:r>
            <a:r>
              <a:rPr lang="en-US" dirty="0" err="1">
                <a:latin typeface="Footlight MT Light" panose="0204060206030A020304" pitchFamily="18" charset="0"/>
              </a:rPr>
              <a:t>i</a:t>
            </a:r>
            <a:r>
              <a:rPr lang="en-US" dirty="0">
                <a:latin typeface="Footlight MT Light" panose="0204060206030A020304" pitchFamily="18" charset="0"/>
              </a:rPr>
              <a:t>) We have, 36100 = 0.36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Thus, the decimal expansion of 36100 is terminating.</a:t>
            </a:r>
          </a:p>
          <a:p>
            <a:endParaRPr lang="en-US" dirty="0">
              <a:latin typeface="Footlight MT Light" panose="0204060206030A020304" pitchFamily="18" charset="0"/>
            </a:endParaRPr>
          </a:p>
          <a:p>
            <a:r>
              <a:rPr lang="en-US" dirty="0">
                <a:latin typeface="Footlight MT Light" panose="0204060206030A020304" pitchFamily="18" charset="0"/>
              </a:rPr>
              <a:t>(ii) Dividing 1 by 11, we have</a:t>
            </a:r>
            <a:endParaRPr lang="en-IN" dirty="0">
              <a:latin typeface="Footlight MT Light" panose="0204060206030A020304" pitchFamily="18" charset="0"/>
            </a:endParaRPr>
          </a:p>
        </p:txBody>
      </p:sp>
      <p:pic>
        <p:nvPicPr>
          <p:cNvPr id="1030" name="Picture 6" descr="NCERT Solutions for Class 9 Maths Chapter 1 Number Systems Ex 1.3 Q1.1">
            <a:extLst>
              <a:ext uri="{FF2B5EF4-FFF2-40B4-BE49-F238E27FC236}">
                <a16:creationId xmlns:a16="http://schemas.microsoft.com/office/drawing/2014/main" id="{E03A298A-58D2-40AF-9D73-1864248F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19" y="1700213"/>
            <a:ext cx="2313509" cy="33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BA5DBE-68AB-4A1C-9E91-FAA1465940DE}"/>
                  </a:ext>
                </a:extLst>
              </p14:cNvPr>
              <p14:cNvContentPartPr/>
              <p14:nvPr/>
            </p14:nvContentPartPr>
            <p14:xfrm>
              <a:off x="4083207" y="3144985"/>
              <a:ext cx="54000" cy="3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BA5DBE-68AB-4A1C-9E91-FAA1465940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0207" y="3081985"/>
                <a:ext cx="179640" cy="129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9C27DE-3701-47EA-B1BA-A7C0B70022BA}"/>
              </a:ext>
            </a:extLst>
          </p:cNvPr>
          <p:cNvSpPr txBox="1"/>
          <p:nvPr/>
        </p:nvSpPr>
        <p:spPr>
          <a:xfrm>
            <a:off x="3756546" y="240010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Footlight MT Light" panose="0204060206030A020304" pitchFamily="18" charset="0"/>
              </a:rPr>
              <a:t>Thus, the decimal expansion of 111 is non-terminating repeating.</a:t>
            </a:r>
            <a:endParaRPr lang="en-IN" dirty="0">
              <a:latin typeface="Footlight MT Light" panose="0204060206030A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A16402-F0B0-4D58-86C1-FB036F266CDB}"/>
                  </a:ext>
                </a:extLst>
              </p14:cNvPr>
              <p14:cNvContentPartPr/>
              <p14:nvPr/>
            </p14:nvContentPartPr>
            <p14:xfrm>
              <a:off x="3766039" y="2619180"/>
              <a:ext cx="6120" cy="3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A16402-F0B0-4D58-86C1-FB036F266C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3039" y="2556540"/>
                <a:ext cx="13176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9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4566" y="54193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6" y="432825"/>
            <a:ext cx="7951531" cy="38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(iii) We have, 418 = 338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Dividing 33 by 8, we get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dirty="0"/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∴ 418 = 4.125. Thus, the decimal expansion of 418 is terminating.</a:t>
            </a:r>
            <a:endParaRPr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2050" name="Picture 2" descr="NCERT Solutions for Class 9 Maths Chapter 1 Number Systems Ex 1.3 Q1.2">
            <a:extLst>
              <a:ext uri="{FF2B5EF4-FFF2-40B4-BE49-F238E27FC236}">
                <a16:creationId xmlns:a16="http://schemas.microsoft.com/office/drawing/2014/main" id="{DD6DA653-3AE2-4A83-87A7-B1E06523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1421607"/>
            <a:ext cx="1956895" cy="20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9487" y="31541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88287" y="643416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(iv) Dividing 3 by 13, we get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dirty="0">
              <a:latin typeface="Footlight MT Light" panose="0204060206030A020304" pitchFamily="18" charset="0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dirty="0">
                <a:latin typeface="Footlight MT Light" panose="0204060206030A020304" pitchFamily="18" charset="0"/>
              </a:rPr>
              <a:t>        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Here, the repeating block of digits is 230769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∴ 313 = 0.23076923… = 0.230769¯</a:t>
            </a: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Footlight MT Light" panose="0204060206030A020304" pitchFamily="18" charset="0"/>
                <a:sym typeface="Arial"/>
              </a:rPr>
              <a:t>Thus, the decimal expansion of 313 is non-terminating repeating.</a:t>
            </a:r>
            <a:endParaRPr lang="en-IN" sz="1800" b="0" i="0" u="none" strike="noStrike" cap="none" dirty="0">
              <a:solidFill>
                <a:srgbClr val="000000"/>
              </a:solidFill>
              <a:latin typeface="Footlight MT Light" panose="0204060206030A020304" pitchFamily="18" charset="0"/>
              <a:sym typeface="Arial"/>
            </a:endParaRPr>
          </a:p>
        </p:txBody>
      </p:sp>
      <p:pic>
        <p:nvPicPr>
          <p:cNvPr id="3074" name="Picture 2" descr="NCERT Solutions for Class 9 Maths Chapter 1 Number Systems Ex 1.3 Q1.3">
            <a:extLst>
              <a:ext uri="{FF2B5EF4-FFF2-40B4-BE49-F238E27FC236}">
                <a16:creationId xmlns:a16="http://schemas.microsoft.com/office/drawing/2014/main" id="{3AF1103E-9F29-48E6-8E47-04E4DC8A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528638"/>
            <a:ext cx="2500312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4726" y="78338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4EB63-32D1-4820-8F6E-4C8806BD04A0}"/>
              </a:ext>
            </a:extLst>
          </p:cNvPr>
          <p:cNvSpPr txBox="1"/>
          <p:nvPr/>
        </p:nvSpPr>
        <p:spPr>
          <a:xfrm>
            <a:off x="2194116" y="309592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Footlight MT Light" panose="0204060206030A020304" pitchFamily="18" charset="0"/>
              </a:rPr>
              <a:t>(v) Dividing 2 by 11, we get</a:t>
            </a: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endParaRPr lang="en-US" sz="1800" dirty="0">
              <a:latin typeface="Footlight MT Light" panose="0204060206030A020304" pitchFamily="18" charset="0"/>
            </a:endParaRPr>
          </a:p>
          <a:p>
            <a:r>
              <a:rPr lang="en-US" sz="1800" dirty="0">
                <a:latin typeface="Footlight MT Light" panose="0204060206030A020304" pitchFamily="18" charset="0"/>
              </a:rPr>
              <a:t>Here, the repeating block of digits is 18.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∴ 211 = 0.1818… = 0.18¯</a:t>
            </a:r>
          </a:p>
          <a:p>
            <a:r>
              <a:rPr lang="en-US" sz="1800" dirty="0">
                <a:latin typeface="Footlight MT Light" panose="0204060206030A020304" pitchFamily="18" charset="0"/>
              </a:rPr>
              <a:t>Thus, the decimal expansion of 211 is non-terminating repeating.</a:t>
            </a:r>
            <a:endParaRPr lang="en-IN" sz="1800" dirty="0">
              <a:latin typeface="Footlight MT Light" panose="0204060206030A020304" pitchFamily="18" charset="0"/>
            </a:endParaRPr>
          </a:p>
        </p:txBody>
      </p:sp>
      <p:pic>
        <p:nvPicPr>
          <p:cNvPr id="4098" name="Picture 2" descr="NCERT Solutions for Class 9 Maths Chapter 1 Number Systems Ex 1.3 Q1.4">
            <a:extLst>
              <a:ext uri="{FF2B5EF4-FFF2-40B4-BE49-F238E27FC236}">
                <a16:creationId xmlns:a16="http://schemas.microsoft.com/office/drawing/2014/main" id="{BF686567-F5F2-4A70-97F1-6163E59A0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31" y="857250"/>
            <a:ext cx="2321719" cy="2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0AA3E3-DDF7-4FF0-A237-B3EEBE6D371E}"/>
                  </a:ext>
                </a:extLst>
              </p14:cNvPr>
              <p14:cNvContentPartPr/>
              <p14:nvPr/>
            </p14:nvContentPartPr>
            <p14:xfrm>
              <a:off x="4547959" y="2364187"/>
              <a:ext cx="59760" cy="540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0AA3E3-DDF7-4FF0-A237-B3EEBE6D37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4959" y="2301187"/>
                <a:ext cx="185400" cy="6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7240" y="114057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A396E-4A90-488E-A552-42FBA699D44E}"/>
              </a:ext>
            </a:extLst>
          </p:cNvPr>
          <p:cNvSpPr txBox="1"/>
          <p:nvPr/>
        </p:nvSpPr>
        <p:spPr>
          <a:xfrm>
            <a:off x="906764" y="1702623"/>
            <a:ext cx="6960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Footlight MT Light" panose="0204060206030A020304" pitchFamily="18" charset="0"/>
              </a:rPr>
              <a:t>Question 2.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  <a:p>
            <a:r>
              <a:rPr lang="en-US" sz="1600" dirty="0">
                <a:latin typeface="Footlight MT Light" panose="0204060206030A020304" pitchFamily="18" charset="0"/>
              </a:rPr>
              <a:t>You know that 1/7 = 0.142857. Can you predict what the decimal expansions of 2/7 , 3/7 , 4/7 , 5/7 , 6/7 are , without actually doing the long division? If so, how?</a:t>
            </a:r>
          </a:p>
          <a:p>
            <a:endParaRPr lang="en-US" sz="1600" dirty="0">
              <a:latin typeface="Footlight MT Light" panose="0204060206030A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B89C3B-A942-479F-9E21-6CF696B64B01}"/>
                  </a:ext>
                </a:extLst>
              </p14:cNvPr>
              <p14:cNvContentPartPr/>
              <p14:nvPr/>
            </p14:nvContentPartPr>
            <p14:xfrm>
              <a:off x="3007159" y="2293627"/>
              <a:ext cx="6620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B89C3B-A942-479F-9E21-6CF696B64B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02839" y="2289307"/>
                <a:ext cx="67068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766</Words>
  <Application>Microsoft Office PowerPoint</Application>
  <PresentationFormat>On-screen Show (16:9)</PresentationFormat>
  <Paragraphs>149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Castellar</vt:lpstr>
      <vt:lpstr>Footlight MT Light</vt:lpstr>
      <vt:lpstr>Imprint MT Shadow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Kumar Patra</dc:creator>
  <cp:lastModifiedBy>Sujit Kumar Patra</cp:lastModifiedBy>
  <cp:revision>117</cp:revision>
  <dcterms:modified xsi:type="dcterms:W3CDTF">2021-12-18T04:53:05Z</dcterms:modified>
</cp:coreProperties>
</file>