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ink/ink1.xml" ContentType="application/inkml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20"/>
  </p:notesMasterIdLst>
  <p:sldIdLst>
    <p:sldId id="256" r:id="rId2"/>
    <p:sldId id="276" r:id="rId3"/>
    <p:sldId id="267" r:id="rId4"/>
    <p:sldId id="282" r:id="rId5"/>
    <p:sldId id="278" r:id="rId6"/>
    <p:sldId id="277" r:id="rId7"/>
    <p:sldId id="283" r:id="rId8"/>
    <p:sldId id="280" r:id="rId9"/>
    <p:sldId id="284" r:id="rId10"/>
    <p:sldId id="260" r:id="rId11"/>
    <p:sldId id="261" r:id="rId12"/>
    <p:sldId id="262" r:id="rId13"/>
    <p:sldId id="266" r:id="rId14"/>
    <p:sldId id="263" r:id="rId15"/>
    <p:sldId id="281" r:id="rId16"/>
    <p:sldId id="264" r:id="rId17"/>
    <p:sldId id="265" r:id="rId18"/>
    <p:sldId id="259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B45"/>
    <a:srgbClr val="0033CC"/>
    <a:srgbClr val="4118D8"/>
    <a:srgbClr val="4118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39" autoAdjust="0"/>
    <p:restoredTop sz="93842" autoAdjust="0"/>
  </p:normalViewPr>
  <p:slideViewPr>
    <p:cSldViewPr snapToGrid="0">
      <p:cViewPr varScale="1">
        <p:scale>
          <a:sx n="89" d="100"/>
          <a:sy n="89" d="100"/>
        </p:scale>
        <p:origin x="620" y="6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2T14:08:26.731"/>
    </inkml:context>
    <inkml:brush xml:id="br0">
      <inkml:brushProperty name="width" value="0.35" units="cm"/>
      <inkml:brushProperty name="height" value="0.35" units="cm"/>
      <inkml:brushProperty name="color" value="#FFFFFF"/>
      <inkml:brushProperty name="ignorePressure" value="1"/>
    </inkml:brush>
  </inkml:definitions>
  <inkml:trace contextRef="#ctx0" brushRef="#br0">3786 1,'26'10,"46"26,-42-19,30 19,-42-24,0-1,1-1,29 12,59 22,-12-3,-53-25,-18-6,1-1,-1 0,2-2,-1-1,1-1,40 2,-18-7,0-3,0-1,0-3,76-20,-22 0,1 4,1 5,168-8,-225 25,15 0,117-18,-162 14,-16 5,-1 0,0 0,0 0,0 0,0 0,0 0,0 0,1-1,-1 1,0 0,0 0,0 0,0 0,0 0,0 0,0 0,0 0,1 0,-1 0,0-1,0 1,0 0,0 0,0 0,0 0,0 0,0 0,0 0,0-1,0 1,0 0,0 0,0 0,0 0,0 0,0 0,0-1,0 1,0 0,0 0,0 0,0 0,0 0,0 0,0-1,0 1,0 0,0 0,-3-1,1 0,0 0,-1 0,1 0,-1 1,1-1,-1 1,1 0,-4-1,-97-3,-132 10,86 0,84-4,-784 31,-1686 110,2489-141,-558 27,7 33,510-50,-315 61,395-71,4-2,0 1,0-1,0 1,0 0,0 0,1 1,-1-1,0 1,0-1,-2 3,5-4,0 0,0 0,0 1,0-1,0 0,-1 0,1 0,0 0,0 0,0 1,0-1,0 0,0 0,0 0,0 1,0-1,0 0,0 0,0 0,0 0,0 1,0-1,1 0,-1 0,0 0,0 0,0 1,0-1,0 0,0 0,0 0,0 0,1 0,-1 0,0 1,0-1,0 0,0 0,0 0,1 0,-1 0,0 0,0 0,0 0,0 0,1 0,-1 0,0 0,0 0,0 0,0 0,1 0,-1 0,14 3,287-1,-276-3,313-32,-76 4,122-7,-10 2,588-44,-199 67,-477 13,9-2,-261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5419340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3066565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707047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875440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6285470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000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3790443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91085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26927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94797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35151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511215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2617403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89888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131848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62205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1" r:id="rId3"/>
    <p:sldLayoutId id="2147483655" r:id="rId4"/>
    <p:sldLayoutId id="2147483657" r:id="rId5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customXml" Target="../ink/ink1.xml"/><Relationship Id="rId4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361350" y="52179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-937776" y="214171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MATHEMATICS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2189999" y="2433293"/>
            <a:ext cx="6860375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 :~</a:t>
            </a:r>
            <a:r>
              <a:rPr lang="en-US" b="1" dirty="0"/>
              <a:t> 1</a:t>
            </a:r>
            <a:endParaRPr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:~ NUMBER SYSTEMS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 TOPIC :~ IRRATIONAL NUMBERS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FF8CF86-C620-4F7A-AFEE-B55D1057EE60}"/>
              </a:ext>
            </a:extLst>
          </p:cNvPr>
          <p:cNvSpPr txBox="1"/>
          <p:nvPr/>
        </p:nvSpPr>
        <p:spPr>
          <a:xfrm>
            <a:off x="2421301" y="759395"/>
            <a:ext cx="504102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 b="1" dirty="0">
                <a:latin typeface="Footlight MT Light" panose="0204060206030A020304" pitchFamily="18" charset="0"/>
              </a:rPr>
              <a:t>PERIOD-2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44713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i="0" u="sng" strike="noStrike" cap="none" dirty="0">
                <a:solidFill>
                  <a:srgbClr val="00B0F0"/>
                </a:solidFill>
                <a:latin typeface="Footlight MT Light" panose="0204060206030A020304" pitchFamily="18" charset="0"/>
                <a:sym typeface="Arial"/>
              </a:rPr>
              <a:t>https://www.youtube.com/watch?v=g5vfSPAlrVM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1" u="none" strike="noStrike" cap="none" dirty="0">
                <a:solidFill>
                  <a:schemeClr val="accent5">
                    <a:lumMod val="50000"/>
                  </a:schemeClr>
                </a:solidFill>
                <a:latin typeface="Imprint MT Shadow" panose="04020605060303030202" pitchFamily="82" charset="0"/>
                <a:sym typeface="Arial"/>
              </a:rPr>
              <a:t>“Numbers Are Intellectual Witness That Belong Only To Mankind…”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9329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4513" y="15275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78" name="Google Shape;78;p16"/>
              <p:cNvSpPr txBox="1"/>
              <p:nvPr/>
            </p:nvSpPr>
            <p:spPr>
              <a:xfrm>
                <a:off x="539576" y="-152750"/>
                <a:ext cx="7801200" cy="51435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2000" b="0" i="0" u="sng" strike="noStrike" cap="none" dirty="0">
                    <a:solidFill>
                      <a:schemeClr val="tx1"/>
                    </a:solidFill>
                    <a:latin typeface="Castellar" panose="020A0402060406010301" pitchFamily="18" charset="0"/>
                    <a:sym typeface="Arial"/>
                  </a:rPr>
                  <a:t>IRRATIONAL NUMBERS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000" b="0" i="0" u="sng" strike="noStrike" cap="none" dirty="0">
                  <a:solidFill>
                    <a:schemeClr val="tx1"/>
                  </a:solidFill>
                  <a:latin typeface="Castellar" panose="020A0402060406010301" pitchFamily="18" charset="0"/>
                  <a:sym typeface="Arial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dirty="0">
                    <a:solidFill>
                      <a:srgbClr val="0033CC"/>
                    </a:solidFill>
                    <a:latin typeface="Footlight MT Light" panose="0204060206030A020304" pitchFamily="18" charset="0"/>
                  </a:rPr>
                  <a:t>Any number that cannot be expressed in the form p/q, where p , q are integers  is called irrational number.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dirty="0">
                    <a:solidFill>
                      <a:srgbClr val="0033CC"/>
                    </a:solidFill>
                    <a:latin typeface="Footlight MT Light" panose="0204060206030A020304" pitchFamily="18" charset="0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Examples:-</a:t>
                </a:r>
                <a:r>
                  <a:rPr lang="en-US" sz="1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Footlight MT Light" panose="0204060206030A020304" pitchFamily="18" charset="0"/>
                  </a:rPr>
                  <a:t> square roots such as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18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1800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1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Footlight MT Light" panose="0204060206030A020304" pitchFamily="18" charset="0"/>
                  </a:rPr>
                  <a:t> .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Footlight MT Light" panose="0204060206030A020304" pitchFamily="18" charset="0"/>
                  </a:rPr>
                  <a:t>Non repeating decimal expansion such as 0.101100111000011110000…</a:t>
                </a:r>
                <a:endParaRPr lang="en-US" sz="1800" dirty="0">
                  <a:solidFill>
                    <a:srgbClr val="0033CC"/>
                  </a:solidFill>
                  <a:latin typeface="Footlight MT Light" panose="0204060206030A020304" pitchFamily="18" charset="0"/>
                </a:endParaRP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endParaRPr lang="en-US" sz="2400" b="0" i="0" u="sng" strike="noStrike" cap="none" dirty="0">
                  <a:solidFill>
                    <a:schemeClr val="tx1"/>
                  </a:solidFill>
                  <a:latin typeface="Castellar" panose="020A0402060406010301" pitchFamily="18" charset="0"/>
                  <a:sym typeface="Arial"/>
                </a:endParaRPr>
              </a:p>
            </p:txBody>
          </p:sp>
        </mc:Choice>
        <mc:Fallback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9576" y="-152750"/>
                <a:ext cx="7801200" cy="51435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823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9361" y="69782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788376" y="-624463"/>
            <a:ext cx="78012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i="0" u="none" strike="noStrike" cap="none" dirty="0">
                <a:solidFill>
                  <a:schemeClr val="accent5">
                    <a:lumMod val="50000"/>
                  </a:schemeClr>
                </a:solidFill>
                <a:latin typeface="Footlight MT Light" panose="0204060206030A020304" pitchFamily="18" charset="0"/>
                <a:sym typeface="Arial"/>
              </a:rPr>
              <a:t>ss</a:t>
            </a:r>
            <a:endParaRPr lang="en-IN" sz="2000" i="0" u="none" strike="noStrike" cap="none" dirty="0">
              <a:solidFill>
                <a:schemeClr val="accent5">
                  <a:lumMod val="50000"/>
                </a:schemeClr>
              </a:solidFill>
              <a:latin typeface="Footlight MT Light" panose="0204060206030A020304" pitchFamily="18" charset="0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685C31-9190-44EB-86CE-991305FF9BC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876148"/>
            <a:ext cx="9144000" cy="3391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427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4513" y="26424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539576" y="0"/>
            <a:ext cx="7801200" cy="51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IN" sz="2000" i="0" u="none" strike="noStrike" cap="none" dirty="0">
              <a:solidFill>
                <a:schemeClr val="accent5">
                  <a:lumMod val="50000"/>
                </a:schemeClr>
              </a:solidFill>
              <a:latin typeface="Footlight MT Light" panose="0204060206030A020304" pitchFamily="18" charset="0"/>
              <a:sym typeface="Arial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AF9649-6326-47C2-8593-53BE51DAD55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99" y="611640"/>
            <a:ext cx="8757054" cy="3614486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59D6C54F-3FC3-4DF4-BE1F-F9A4FD90BCAF}"/>
                  </a:ext>
                </a:extLst>
              </p14:cNvPr>
              <p14:cNvContentPartPr/>
              <p14:nvPr/>
            </p14:nvContentPartPr>
            <p14:xfrm>
              <a:off x="3208767" y="543439"/>
              <a:ext cx="2067480" cy="18972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59D6C54F-3FC3-4DF4-BE1F-F9A4FD90BCAF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145767" y="480799"/>
                <a:ext cx="2193120" cy="315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278125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d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23282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621425" y="743500"/>
                <a:ext cx="7801200" cy="3562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000" i="0" u="none" strike="noStrike" cap="none" dirty="0">
                    <a:solidFill>
                      <a:srgbClr val="4118D8"/>
                    </a:solidFill>
                    <a:latin typeface="Footlight MT Light" panose="0204060206030A020304" pitchFamily="18" charset="0"/>
                    <a:sym typeface="Arial"/>
                  </a:rPr>
                  <a:t>Evaluation:</a:t>
                </a:r>
                <a:r>
                  <a:rPr lang="en-IN" sz="2000" dirty="0">
                    <a:solidFill>
                      <a:srgbClr val="4118D8"/>
                    </a:solidFill>
                    <a:latin typeface="Footlight MT Light" panose="0204060206030A020304" pitchFamily="18" charset="0"/>
                  </a:rPr>
                  <a:t> 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2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  <a:r>
                  <a:rPr lang="en-IN" sz="1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Represent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1800" i="1" u="none" strike="noStrike" cap="none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radPr>
                      <m:deg/>
                      <m:e>
                        <m:r>
                          <a:rPr lang="ar-AE" sz="1800" i="0" u="none" strike="noStrike" cap="none" dirty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3</m:t>
                        </m:r>
                      </m:e>
                    </m:rad>
                  </m:oMath>
                </a14:m>
                <a:r>
                  <a:rPr lang="en-US" sz="1800" i="0" u="none" strike="noStrike" cap="none" dirty="0">
                    <a:solidFill>
                      <a:srgbClr val="002060"/>
                    </a:solidFill>
                    <a:latin typeface="Footlight MT Light" panose="0204060206030A020304" pitchFamily="18" charset="0"/>
                    <a:sym typeface="Arial"/>
                  </a:rPr>
                  <a:t> on the number line.</a:t>
                </a:r>
                <a:endParaRPr lang="ar-AE" sz="1800" i="0" u="none" strike="noStrike" cap="none" dirty="0">
                  <a:solidFill>
                    <a:srgbClr val="002060"/>
                  </a:solidFill>
                  <a:latin typeface="Footlight MT Light" panose="0204060206030A020304" pitchFamily="18" charset="0"/>
                  <a:sym typeface="Arial"/>
                </a:endParaRP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1425" y="743500"/>
                <a:ext cx="7801200" cy="3562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0363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99769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449944" y="533475"/>
            <a:ext cx="7736794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8C274D3-393C-4749-A39D-A883376C858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99" y="551100"/>
            <a:ext cx="7393781" cy="405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759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34881" y="92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449944" y="533475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1800" u="sng" dirty="0">
                <a:latin typeface="Footlight MT Light" panose="0204060206030A020304" pitchFamily="18" charset="0"/>
              </a:rPr>
              <a:t>H</a:t>
            </a:r>
            <a:r>
              <a:rPr lang="en" sz="1800" u="sng" dirty="0">
                <a:latin typeface="Footlight MT Light" panose="0204060206030A020304" pitchFamily="18" charset="0"/>
              </a:rPr>
              <a:t>omework </a:t>
            </a:r>
            <a:r>
              <a:rPr lang="en" sz="1800" dirty="0">
                <a:latin typeface="Footlight MT Light" panose="0204060206030A020304" pitchFamily="18" charset="0"/>
              </a:rPr>
              <a:t>: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1800" dirty="0"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1800" dirty="0">
                <a:latin typeface="Footlight MT Light" panose="0204060206030A020304" pitchFamily="18" charset="0"/>
              </a:rPr>
              <a:t> Exercise 1.2</a:t>
            </a:r>
            <a:endParaRPr sz="1800" i="0" u="none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158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1200" y="64050"/>
            <a:ext cx="1232526" cy="611875"/>
          </a:xfrm>
          <a:prstGeom prst="rect">
            <a:avLst/>
          </a:prstGeom>
          <a:noFill/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8" name="Google Shape;78;p16"/>
              <p:cNvSpPr txBox="1"/>
              <p:nvPr/>
            </p:nvSpPr>
            <p:spPr>
              <a:xfrm>
                <a:off x="0" y="585352"/>
                <a:ext cx="8417463" cy="356220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i="0" u="sng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A</a:t>
                </a:r>
                <a:r>
                  <a:rPr lang="en-IN" sz="1800" u="sng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HA:-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              1. Represent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ar-AE" sz="1800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ar-AE" sz="18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  <m:r>
                          <a:rPr lang="ar-AE" sz="1800" b="0" i="0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ar-AE" sz="1800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rad>
                  </m:oMath>
                </a14:m>
                <a:r>
                  <a:rPr lang="en-US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 on the number line.</a:t>
                </a:r>
              </a:p>
              <a:p>
                <a:pPr marL="457200" marR="0" lvl="0" indent="0" algn="ctr" rtl="0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4000"/>
                  <a:buFont typeface="Arial"/>
                  <a:buNone/>
                </a:pPr>
                <a:r>
                  <a:rPr lang="en-US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               2.</a:t>
                </a:r>
                <a:r>
                  <a:rPr lang="ar-AE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 </a:t>
                </a:r>
                <a:r>
                  <a:rPr lang="en-IN" sz="1800" dirty="0">
                    <a:solidFill>
                      <a:srgbClr val="FF0000"/>
                    </a:solidFill>
                    <a:latin typeface="Footlight MT Light" panose="0204060206030A020304" pitchFamily="18" charset="0"/>
                  </a:rPr>
                  <a:t>Represent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IN" sz="1800" i="1" u="none" strike="noStrike" cap="none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</m:ctrlPr>
                      </m:radPr>
                      <m:deg/>
                      <m:e>
                        <m:r>
                          <a:rPr lang="en-IN" sz="1800" i="0" u="none" strike="noStrike" cap="none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sym typeface="Arial"/>
                          </a:rPr>
                          <m:t>5</m:t>
                        </m:r>
                      </m:e>
                    </m:rad>
                    <m:r>
                      <a:rPr lang="en-US" sz="1800" b="0" i="0" u="none" strike="noStrike" cap="none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sym typeface="Arial"/>
                      </a:rPr>
                      <m:t> </m:t>
                    </m:r>
                  </m:oMath>
                </a14:m>
                <a:r>
                  <a:rPr lang="en-IN" sz="1800" i="0" u="none" strike="noStrike" cap="none" dirty="0">
                    <a:solidFill>
                      <a:srgbClr val="FF0000"/>
                    </a:solidFill>
                    <a:latin typeface="Footlight MT Light" panose="0204060206030A020304" pitchFamily="18" charset="0"/>
                    <a:sym typeface="Arial"/>
                  </a:rPr>
                  <a:t>on the number line by spiral method.</a:t>
                </a:r>
              </a:p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endParaRPr sz="1400" b="0" i="0" u="none" strike="noStrike" cap="none" dirty="0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mc:Choice>
        <mc:Fallback xmlns="">
          <p:sp>
            <p:nvSpPr>
              <p:cNvPr id="78" name="Google Shape;78;p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585352"/>
                <a:ext cx="8417463" cy="356220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83924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u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7833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573262" y="18132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97557" y="1128960"/>
            <a:ext cx="8681141" cy="36930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u="sng" dirty="0">
                <a:solidFill>
                  <a:srgbClr val="FF0000"/>
                </a:solidFill>
                <a:latin typeface="Castellar" panose="020A0402060406010301" pitchFamily="18" charset="0"/>
              </a:rPr>
              <a:t>PREVIOUS KNOWLEDGE TEST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b="0" i="0" u="sng" strike="noStrike" cap="none" dirty="0">
                <a:solidFill>
                  <a:srgbClr val="FF0000"/>
                </a:solidFill>
                <a:latin typeface="Castellar" panose="020A0402060406010301" pitchFamily="18" charset="0"/>
                <a:sym typeface="Arial"/>
              </a:rPr>
              <a:t> </a:t>
            </a:r>
          </a:p>
          <a:p>
            <a:pPr marL="457200" marR="0" lvl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1. If 10 rational numbers are to be found between 2/7and 5/7, both the rational numbers are to be multiplied with 10/10.</a:t>
            </a:r>
          </a:p>
          <a:p>
            <a:pPr marL="457200" marR="0" lvl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Footlight MT Light" panose="0204060206030A020304" pitchFamily="18" charset="0"/>
              <a:cs typeface="Arial"/>
              <a:sym typeface="Arial"/>
            </a:endParaRPr>
          </a:p>
          <a:p>
            <a:pPr marL="457200" marR="0" lvl="0" indent="0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ootlight MT Light" panose="0204060206030A020304" pitchFamily="18" charset="0"/>
                <a:cs typeface="Arial"/>
                <a:sym typeface="Arial"/>
              </a:rPr>
              <a:t>2. Find six rational numbers between 3 and 4.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3200" b="0" i="0" strike="noStrike" cap="none" dirty="0">
                <a:solidFill>
                  <a:srgbClr val="0070C0"/>
                </a:solidFill>
                <a:latin typeface="Castellar" panose="020A0402060406010301" pitchFamily="18" charset="0"/>
                <a:sym typeface="Arial"/>
              </a:rPr>
              <a:t> 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3200" b="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 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dirty="0">
              <a:solidFill>
                <a:srgbClr val="0070C0"/>
              </a:solidFill>
              <a:latin typeface="Footlight MT Light" panose="0204060206030A020304" pitchFamily="18" charset="0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2400" b="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38268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8994" y="13162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2000" i="0" u="sng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LEARNING OUTCOME:-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" sz="2000" i="0" u="sng" strike="noStrike" cap="none" dirty="0">
              <a:solidFill>
                <a:srgbClr val="FF0000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strike="noStrike" cap="none" dirty="0">
                <a:solidFill>
                  <a:srgbClr val="4A7B45"/>
                </a:solidFill>
                <a:latin typeface="Footlight MT Light" panose="0204060206030A020304" pitchFamily="18" charset="0"/>
                <a:sym typeface="Arial"/>
              </a:rPr>
              <a:t>Students will be able to learn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a)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Representation of Irrationals on number line using Pythagoras theorem, 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b)</a:t>
            </a:r>
            <a:r>
              <a:rPr lang="en-US" sz="1800" i="0" strike="noStrike" cap="none" dirty="0">
                <a:solidFill>
                  <a:srgbClr val="0070C0"/>
                </a:solidFill>
                <a:latin typeface="Footlight MT Light" panose="0204060206030A020304" pitchFamily="18" charset="0"/>
                <a:sym typeface="Arial"/>
              </a:rPr>
              <a:t>Representation of more Irrationals on number line using Pythagoras theorem</a:t>
            </a: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2400" i="0" strike="noStrike" cap="none" dirty="0">
              <a:solidFill>
                <a:srgbClr val="0070C0"/>
              </a:solidFill>
              <a:latin typeface="Footlight MT Light" panose="0204060206030A020304" pitchFamily="18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89480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l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08994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2000" i="0" u="none" strike="noStrike" cap="none" dirty="0">
                <a:solidFill>
                  <a:srgbClr val="FF0000"/>
                </a:solidFill>
                <a:latin typeface="Footlight MT Light" panose="0204060206030A020304" pitchFamily="18" charset="0"/>
                <a:sym typeface="Arial"/>
              </a:rPr>
              <a:t>EXERCISE-1.1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1.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Is zero a rational number? Can you write it in the form p/q, where p and q are integers and q ≠0?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133349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666131" y="92211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04086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Yes, zero is a rational number it can be written in the form p/q.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0 = 0/1 = 0/2 = 0/3 etc. denominator q can also be taken as negative integer.</a:t>
            </a:r>
            <a:endParaRPr sz="18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55864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71400" y="1981200"/>
            <a:ext cx="7801200" cy="11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3.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Find five rational numbers between 3/5 and 4/5.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4316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602638" y="750398"/>
            <a:ext cx="7801200" cy="118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8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8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Since, we need to find five rational numbers, therefore, multiply numerator and denominator by 6.</a:t>
            </a:r>
          </a:p>
        </p:txBody>
      </p:sp>
      <p:pic>
        <p:nvPicPr>
          <p:cNvPr id="1028" name="Picture 4" descr="NCERT Solutions for Class 9 Maths Chapter 1 Number Systems Ex 1.1 Q3">
            <a:extLst>
              <a:ext uri="{FF2B5EF4-FFF2-40B4-BE49-F238E27FC236}">
                <a16:creationId xmlns:a16="http://schemas.microsoft.com/office/drawing/2014/main" id="{4821A15B-D9FB-49E0-8AEE-F2F2A51128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5802" y="2523575"/>
            <a:ext cx="4363928" cy="13768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7771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625" y="7906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Question 4.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State whether the following statements are true or false. Give reasons for your answers.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</a:t>
            </a:r>
            <a:r>
              <a:rPr lang="en-US" sz="1600" i="0" u="none" strike="noStrike" cap="none" dirty="0" err="1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i</a:t>
            </a: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) Every natural number is a whole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(ii) Every integer is a whole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(iii) Every rational number is a whole number.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76450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87575" y="4378875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16"/>
          <p:cNvSpPr txBox="1"/>
          <p:nvPr/>
        </p:nvSpPr>
        <p:spPr>
          <a:xfrm>
            <a:off x="-13625" y="79065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Solution: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</a:t>
            </a:r>
            <a:r>
              <a:rPr lang="en-US" sz="1600" i="0" u="none" strike="noStrike" cap="none" dirty="0" err="1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i</a:t>
            </a: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) True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∵ The collection of all natural numbers and 0 is called whole numbers.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(ii) False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∵ Negative integers are not whole numbers.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en-US" sz="1600" i="0" u="none" strike="noStrike" cap="none" dirty="0">
              <a:solidFill>
                <a:schemeClr val="tx1"/>
              </a:solidFill>
              <a:latin typeface="Footlight MT Light" panose="0204060206030A020304" pitchFamily="18" charset="0"/>
              <a:sym typeface="Arial"/>
            </a:endParaRP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(iii) False</a:t>
            </a:r>
          </a:p>
          <a:p>
            <a:pPr marL="457200" marR="0" lvl="0" indent="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1600" i="0" u="none" strike="noStrike" cap="none" dirty="0">
                <a:solidFill>
                  <a:schemeClr val="tx1"/>
                </a:solidFill>
                <a:latin typeface="Footlight MT Light" panose="0204060206030A020304" pitchFamily="18" charset="0"/>
                <a:sym typeface="Arial"/>
              </a:rPr>
              <a:t>∵ Rational numbers are of the form p/q, q ≠ 0 and q does not divide p completely that are not whole numbers.</a:t>
            </a:r>
            <a:endParaRPr sz="1600" b="0" i="0" u="none" strike="noStrike" cap="none" dirty="0">
              <a:solidFill>
                <a:schemeClr val="tx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2352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806</TotalTime>
  <Words>423</Words>
  <Application>Microsoft Office PowerPoint</Application>
  <PresentationFormat>On-screen Show (16:9)</PresentationFormat>
  <Paragraphs>72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Cambria Math</vt:lpstr>
      <vt:lpstr>Castellar</vt:lpstr>
      <vt:lpstr>Footlight MT Light</vt:lpstr>
      <vt:lpstr>Imprint MT Shadow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Sujit Kumar Patra</dc:creator>
  <cp:lastModifiedBy>Sujit Kumar Patra</cp:lastModifiedBy>
  <cp:revision>97</cp:revision>
  <dcterms:modified xsi:type="dcterms:W3CDTF">2021-12-17T00:29:31Z</dcterms:modified>
</cp:coreProperties>
</file>