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66" r:id="rId3"/>
    <p:sldId id="260" r:id="rId4"/>
    <p:sldId id="261" r:id="rId5"/>
    <p:sldId id="262" r:id="rId6"/>
    <p:sldId id="263" r:id="rId7"/>
    <p:sldId id="267" r:id="rId8"/>
    <p:sldId id="264" r:id="rId9"/>
    <p:sldId id="265" r:id="rId10"/>
    <p:sldId id="25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9763"/>
    <a:srgbClr val="4118D8"/>
    <a:srgbClr val="411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9" autoAdjust="0"/>
    <p:restoredTop sz="93842" autoAdjust="0"/>
  </p:normalViewPr>
  <p:slideViewPr>
    <p:cSldViewPr snapToGrid="0">
      <p:cViewPr varScale="1">
        <p:scale>
          <a:sx n="89" d="100"/>
          <a:sy n="89" d="100"/>
        </p:scale>
        <p:origin x="62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9933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54193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0665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70704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2854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899616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379044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1910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  <p:sldLayoutId id="2147483657" r:id="rId5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cZH0YnFpjwU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89925" y="148383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-937776" y="214171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MATHEMATICS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856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33293"/>
            <a:ext cx="6860375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 :~</a:t>
            </a:r>
            <a:r>
              <a:rPr lang="en-US" b="1" dirty="0"/>
              <a:t> 1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:~ NUMBER SYSTEMS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 TOPIC :~ INTRODUCTION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748B84-E187-4E86-8DFE-FC47B441450D}"/>
              </a:ext>
            </a:extLst>
          </p:cNvPr>
          <p:cNvSpPr txBox="1"/>
          <p:nvPr/>
        </p:nvSpPr>
        <p:spPr>
          <a:xfrm>
            <a:off x="2630871" y="721396"/>
            <a:ext cx="50410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 b="1" dirty="0">
                <a:latin typeface="Footlight MT Light" panose="0204060206030A020304" pitchFamily="18" charset="0"/>
              </a:rPr>
              <a:t>PERIOD-1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7143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2259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2000" u="sng" dirty="0">
                <a:solidFill>
                  <a:srgbClr val="FF0000"/>
                </a:solidFill>
                <a:latin typeface="Footlight MT Light" panose="0204060206030A020304" pitchFamily="18" charset="0"/>
              </a:rPr>
              <a:t>LEARNING OUTCOME:-</a:t>
            </a:r>
          </a:p>
          <a:p>
            <a:pPr marL="457200" lvl="0">
              <a:lnSpc>
                <a:spcPct val="115000"/>
              </a:lnSpc>
              <a:buSzPts val="4000"/>
            </a:pPr>
            <a:r>
              <a:rPr lang="en" sz="1800" i="0" strike="noStrike" cap="none" dirty="0">
                <a:solidFill>
                  <a:srgbClr val="599763"/>
                </a:solidFill>
                <a:latin typeface="Footlight MT Light" panose="0204060206030A020304" pitchFamily="18" charset="0"/>
                <a:sym typeface="Arial"/>
              </a:rPr>
              <a:t>Students will be able </a:t>
            </a:r>
            <a:r>
              <a:rPr lang="en" sz="1800" dirty="0">
                <a:solidFill>
                  <a:srgbClr val="599763"/>
                </a:solidFill>
                <a:latin typeface="Footlight MT Light" panose="0204060206030A020304" pitchFamily="18" charset="0"/>
              </a:rPr>
              <a:t>to learn  </a:t>
            </a:r>
            <a:endParaRPr lang="en" sz="1800" i="0" strike="noStrike" cap="none" dirty="0">
              <a:solidFill>
                <a:srgbClr val="599763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a)</a:t>
            </a:r>
            <a:r>
              <a:rPr lang="en-US" sz="180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Natural Numbers,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b)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180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Whole Numbers,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c)</a:t>
            </a:r>
            <a:r>
              <a:rPr lang="en-US" sz="180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Integers,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d)</a:t>
            </a:r>
            <a:r>
              <a:rPr lang="en-US" sz="180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Rational Numbers,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e)</a:t>
            </a:r>
            <a:r>
              <a:rPr lang="en-US" sz="180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Equivalent form of Rational numbers and finding Rational Numbers in between two Rational Numbers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180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2767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i="0" strike="noStrike" cap="none" dirty="0">
                <a:solidFill>
                  <a:srgbClr val="00B0F0"/>
                </a:solidFill>
                <a:latin typeface="Footlight MT Light" panose="0204060206030A020304" pitchFamily="18" charset="0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https://www.youtube.com/watch?v=cZH0YnFpjwU</a:t>
            </a:r>
            <a:endParaRPr lang="en-IN" sz="1800" i="0" strike="noStrike" cap="none" dirty="0">
              <a:solidFill>
                <a:srgbClr val="00B0F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1" u="none" strike="noStrike" cap="none" dirty="0">
                <a:solidFill>
                  <a:schemeClr val="accent5">
                    <a:lumMod val="50000"/>
                  </a:schemeClr>
                </a:solidFill>
                <a:latin typeface="Imprint MT Shadow" panose="04020605060303030202" pitchFamily="82" charset="0"/>
                <a:sym typeface="Arial"/>
              </a:rPr>
              <a:t>“Numbers Are Intellectual Witness That Belong Only To Mankind…”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32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u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79104" y="78338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8" name="Google Shape;78;p16"/>
              <p:cNvSpPr txBox="1"/>
              <p:nvPr/>
            </p:nvSpPr>
            <p:spPr>
              <a:xfrm>
                <a:off x="539576" y="0"/>
                <a:ext cx="7801200" cy="5143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IN" sz="2000" u="sng" dirty="0">
                    <a:solidFill>
                      <a:srgbClr val="002060"/>
                    </a:solidFill>
                    <a:latin typeface="Castellar" panose="020A0402060406010301" pitchFamily="18" charset="0"/>
                  </a:rPr>
                  <a:t>RATIONAL NUMBERS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endParaRPr lang="en-IN" sz="2000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Footlight MT Light" panose="0204060206030A020304" pitchFamily="18" charset="0"/>
                  <a:sym typeface="Arial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IN" sz="1800" b="0" i="0" u="none" strike="noStrike" cap="none" dirty="0">
                    <a:solidFill>
                      <a:srgbClr val="0070C0"/>
                    </a:solidFill>
                    <a:latin typeface="Footlight MT Light" panose="0204060206030A020304" pitchFamily="18" charset="0"/>
                    <a:sym typeface="Arial"/>
                  </a:rPr>
                  <a:t>The numbers which can be expressed in form of p/q form where p and q </a:t>
                </a:r>
                <a:r>
                  <a:rPr lang="en-IN" sz="1800" dirty="0">
                    <a:solidFill>
                      <a:srgbClr val="0070C0"/>
                    </a:solidFill>
                    <a:latin typeface="Footlight MT Light" panose="0204060206030A020304" pitchFamily="18" charset="0"/>
                  </a:rPr>
                  <a:t>are integers and q is not equal to 0.</a:t>
                </a: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IN" sz="1800" b="0" i="0" u="none" strike="noStrike" cap="none" dirty="0">
                    <a:solidFill>
                      <a:srgbClr val="0070C0"/>
                    </a:solidFill>
                    <a:latin typeface="Footlight MT Light" panose="0204060206030A020304" pitchFamily="18" charset="0"/>
                    <a:sym typeface="Arial"/>
                  </a:rPr>
                  <a:t> </a:t>
                </a: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IN" sz="1800" dirty="0">
                    <a:solidFill>
                      <a:srgbClr val="0070C0"/>
                    </a:solidFill>
                    <a:latin typeface="Footlight MT Light" panose="0204060206030A020304" pitchFamily="18" charset="0"/>
                  </a:rPr>
                  <a:t>Example:- (a) 2/5</a:t>
                </a: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IN" sz="1800" dirty="0">
                    <a:solidFill>
                      <a:srgbClr val="0070C0"/>
                    </a:solidFill>
                    <a:latin typeface="Footlight MT Light" panose="0204060206030A020304" pitchFamily="18" charset="0"/>
                  </a:rPr>
                  <a:t>                   (b) </a:t>
                </a:r>
                <a:r>
                  <a:rPr lang="en-IN" sz="1800" dirty="0">
                    <a:solidFill>
                      <a:srgbClr val="0070C0"/>
                    </a:solidFill>
                    <a:latin typeface="+mj-lt"/>
                  </a:rPr>
                  <a:t>-</a:t>
                </a:r>
                <a:r>
                  <a:rPr lang="en-IN" sz="1800" dirty="0">
                    <a:solidFill>
                      <a:srgbClr val="0070C0"/>
                    </a:solidFill>
                    <a:latin typeface="Footlight MT Light" panose="0204060206030A020304" pitchFamily="18" charset="0"/>
                  </a:rPr>
                  <a:t>5/7</a:t>
                </a: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lang="en-IN" sz="1800" dirty="0">
                  <a:solidFill>
                    <a:srgbClr val="0070C0"/>
                  </a:solidFill>
                  <a:latin typeface="Footlight MT Light" panose="0204060206030A020304" pitchFamily="18" charset="0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IN" sz="2000" b="0" i="0" u="sng" strike="noStrike" cap="none" dirty="0">
                    <a:solidFill>
                      <a:srgbClr val="002060"/>
                    </a:solidFill>
                    <a:latin typeface="Castellar" panose="020A0402060406010301" pitchFamily="18" charset="0"/>
                    <a:sym typeface="Arial"/>
                  </a:rPr>
                  <a:t>Equivalent RATIONAL numbers</a:t>
                </a: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lang="en-IN" sz="2000" b="0" i="0" u="sng" strike="noStrike" cap="none" dirty="0">
                  <a:solidFill>
                    <a:srgbClr val="002060"/>
                  </a:solidFill>
                  <a:latin typeface="Castellar" panose="020A0402060406010301" pitchFamily="18" charset="0"/>
                  <a:sym typeface="Arial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IN" sz="1800" dirty="0">
                    <a:solidFill>
                      <a:srgbClr val="0070C0"/>
                    </a:solidFill>
                    <a:latin typeface="Footlight MT Light" panose="0204060206030A020304" pitchFamily="18" charset="0"/>
                  </a:rPr>
                  <a:t>The rational numbers whose standard forms are equal are called equivalent rational numbers.</a:t>
                </a: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lang="en-IN" sz="1800" dirty="0">
                  <a:solidFill>
                    <a:srgbClr val="0070C0"/>
                  </a:solidFill>
                  <a:latin typeface="Footlight MT Light" panose="0204060206030A020304" pitchFamily="18" charset="0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IN" sz="1800" dirty="0">
                    <a:solidFill>
                      <a:srgbClr val="0070C0"/>
                    </a:solidFill>
                    <a:latin typeface="Footlight MT Light" panose="0204060206030A020304" pitchFamily="18" charset="0"/>
                  </a:rPr>
                  <a:t>Example:- (a)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8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18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AE" sz="180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ar-AE" sz="180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18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180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1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ar-AE" sz="1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18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18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ar-AE" sz="180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ar-AE" sz="180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18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180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ar-AE" sz="180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  <m:r>
                      <a:rPr lang="ar-AE" sz="180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18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180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42</m:t>
                        </m:r>
                      </m:num>
                      <m:den>
                        <m:r>
                          <a:rPr lang="ar-AE" sz="180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84</m:t>
                        </m:r>
                      </m:den>
                    </m:f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𝑠𝑜</m:t>
                    </m:r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𝑜𝑛</m:t>
                    </m:r>
                    <m:r>
                      <a:rPr lang="en-US" sz="1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ar-AE" sz="1800" dirty="0">
                    <a:solidFill>
                      <a:srgbClr val="0070C0"/>
                    </a:solidFill>
                    <a:latin typeface="Footlight MT Light" panose="0204060206030A020304" pitchFamily="18" charset="0"/>
                  </a:rPr>
                  <a:t> </a:t>
                </a:r>
                <a:endParaRPr sz="1800" b="0" i="0" strike="noStrike" cap="none" dirty="0">
                  <a:solidFill>
                    <a:srgbClr val="0070C0"/>
                  </a:solidFill>
                  <a:latin typeface="Footlight MT Light" panose="0204060206030A020304" pitchFamily="18" charset="0"/>
                  <a:sym typeface="Arial"/>
                </a:endParaRPr>
              </a:p>
            </p:txBody>
          </p:sp>
        </mc:Choice>
        <mc:Fallback xmlns="">
          <p:sp>
            <p:nvSpPr>
              <p:cNvPr id="78" name="Google Shape;78;p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76" y="0"/>
                <a:ext cx="7801200" cy="51435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8232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6150" y="92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518145" y="0"/>
            <a:ext cx="7801200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i="0" u="none" strike="noStrike" cap="none" dirty="0">
                <a:solidFill>
                  <a:schemeClr val="accent5">
                    <a:lumMod val="50000"/>
                  </a:schemeClr>
                </a:solidFill>
                <a:latin typeface="Footlight MT Light" panose="0204060206030A020304" pitchFamily="18" charset="0"/>
                <a:sym typeface="Arial"/>
              </a:rPr>
              <a:t>Rational Numbers Between Two Rational Numbers: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000" i="0" u="none" strike="noStrike" cap="none" dirty="0">
              <a:solidFill>
                <a:schemeClr val="accent5">
                  <a:lumMod val="50000"/>
                </a:schemeClr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Rational numbers are the numbers which can be expressed in the form of p and q where q ≠ 0. ...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Example: If 10 rational numbers are to be found between 2/7and 5/7, both the rational numbers are to be multiplied with 10/10.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Solution:-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2/7 x 10/10=20/70.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5/7 x 10/10=50/70.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10 rational numbers between 2/7 and 5/7 are 21/70, 22/70, 23/70, 24/70, 25/70, 26/70, 27/70, 28/70, 29/70, 30/70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Footlight MT Light" panose="0204060206030A020304" pitchFamily="18" charset="0"/>
              </a:rPr>
              <a:t>.</a:t>
            </a:r>
            <a:endParaRPr lang="en-IN" sz="1800" i="0" u="none" strike="noStrike" cap="none" dirty="0">
              <a:solidFill>
                <a:schemeClr val="accent5">
                  <a:lumMod val="50000"/>
                </a:schemeClr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042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d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i="0" u="none" strike="noStrike" cap="none" dirty="0">
                <a:solidFill>
                  <a:srgbClr val="4118D8"/>
                </a:solidFill>
                <a:latin typeface="Footlight MT Light" panose="0204060206030A020304" pitchFamily="18" charset="0"/>
                <a:sym typeface="Arial"/>
              </a:rPr>
              <a:t>E</a:t>
            </a:r>
            <a:r>
              <a:rPr lang="en" sz="2000" i="0" u="none" strike="noStrike" cap="none" dirty="0">
                <a:solidFill>
                  <a:srgbClr val="4118D8"/>
                </a:solidFill>
                <a:latin typeface="Footlight MT Light" panose="0204060206030A020304" pitchFamily="18" charset="0"/>
                <a:sym typeface="Arial"/>
              </a:rPr>
              <a:t>valuation: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dirty="0">
                <a:solidFill>
                  <a:srgbClr val="4118D8"/>
                </a:solidFill>
                <a:latin typeface="Footlight MT Light" panose="0204060206030A020304" pitchFamily="18" charset="0"/>
              </a:rPr>
              <a:t>E</a:t>
            </a:r>
            <a:r>
              <a:rPr lang="en" sz="1800" dirty="0">
                <a:solidFill>
                  <a:srgbClr val="4118D8"/>
                </a:solidFill>
                <a:latin typeface="Footlight MT Light" panose="0204060206030A020304" pitchFamily="18" charset="0"/>
              </a:rPr>
              <a:t>xercise 1.1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i="0" u="none" strike="noStrike" cap="none" dirty="0">
                <a:solidFill>
                  <a:srgbClr val="002060"/>
                </a:solidFill>
                <a:latin typeface="Footlight MT Light" panose="0204060206030A020304" pitchFamily="18" charset="0"/>
                <a:sym typeface="Arial"/>
              </a:rPr>
              <a:t>Q</a:t>
            </a:r>
            <a:r>
              <a:rPr lang="en" sz="1800" i="0" u="none" strike="noStrike" cap="none" dirty="0">
                <a:solidFill>
                  <a:srgbClr val="002060"/>
                </a:solidFill>
                <a:latin typeface="Footlight MT Light" panose="0204060206030A020304" pitchFamily="18" charset="0"/>
                <a:sym typeface="Arial"/>
              </a:rPr>
              <a:t> 2. Find six rational numbers between 3 and 4.</a:t>
            </a:r>
            <a:endParaRPr sz="1800" i="0" u="none" strike="noStrike" cap="none" dirty="0">
              <a:solidFill>
                <a:srgbClr val="002060"/>
              </a:solidFill>
              <a:latin typeface="Footlight MT Light" panose="0204060206030A020304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0363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12834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641024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i="0" u="none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Solution:-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rgbClr val="00B0F0"/>
                </a:solidFill>
                <a:latin typeface="Footlight MT Light" panose="0204060206030A020304" pitchFamily="18" charset="0"/>
                <a:sym typeface="Arial"/>
              </a:rPr>
              <a:t>3 = 24/8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4 = 32/8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rgbClr val="00B0F0"/>
                </a:solidFill>
                <a:latin typeface="Footlight MT Light" panose="0204060206030A020304" pitchFamily="18" charset="0"/>
                <a:sym typeface="Arial"/>
              </a:rPr>
              <a:t>Six rational numbers between 3 and 4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00B0F0"/>
                </a:solidFill>
                <a:latin typeface="Footlight MT Light" panose="0204060206030A020304" pitchFamily="18" charset="0"/>
              </a:rPr>
              <a:t>25/8, 26/8, 27/8, 28/8, 29/8, 30/8.</a:t>
            </a:r>
            <a:endParaRPr sz="1800" i="0" u="none" strike="noStrike" cap="none" dirty="0">
              <a:solidFill>
                <a:srgbClr val="00B0F0"/>
              </a:solidFill>
              <a:latin typeface="Footlight MT Light" panose="0204060206030A020304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0217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37568" y="9221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704086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u="sng" dirty="0">
                <a:latin typeface="Footlight MT Light" panose="0204060206030A020304" pitchFamily="18" charset="0"/>
              </a:rPr>
              <a:t>H</a:t>
            </a:r>
            <a:r>
              <a:rPr lang="en" sz="2000" u="sng" dirty="0">
                <a:latin typeface="Footlight MT Light" panose="0204060206030A020304" pitchFamily="18" charset="0"/>
              </a:rPr>
              <a:t>omework </a:t>
            </a:r>
            <a:r>
              <a:rPr lang="en" sz="2000" dirty="0">
                <a:latin typeface="Footlight MT Light" panose="0204060206030A020304" pitchFamily="18" charset="0"/>
              </a:rPr>
              <a:t>: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2000" dirty="0">
                <a:latin typeface="Footlight MT Light" panose="0204060206030A020304" pitchFamily="18" charset="0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1800" dirty="0">
                <a:latin typeface="Footlight MT Light" panose="0204060206030A020304" pitchFamily="18" charset="0"/>
              </a:rPr>
              <a:t>Exercise 1.1</a:t>
            </a:r>
            <a:endParaRPr sz="1800" i="0" u="none" strike="noStrike" cap="none" dirty="0">
              <a:solidFill>
                <a:srgbClr val="FF0000"/>
              </a:solidFill>
              <a:latin typeface="Footlight MT Light" panose="0204060206030A020304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9158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9221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704086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A</a:t>
            </a:r>
            <a:r>
              <a:rPr lang="en" sz="2000" u="sng" dirty="0">
                <a:solidFill>
                  <a:srgbClr val="FF0000"/>
                </a:solidFill>
                <a:latin typeface="Footlight MT Light" panose="0204060206030A020304" pitchFamily="18" charset="0"/>
              </a:rPr>
              <a:t>HA:-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1. Find 100 rational numbers between </a:t>
            </a:r>
            <a:r>
              <a:rPr lang="en" sz="1800" dirty="0">
                <a:solidFill>
                  <a:srgbClr val="FF0000"/>
                </a:solidFill>
                <a:latin typeface="+mj-lt"/>
              </a:rPr>
              <a:t>-</a:t>
            </a:r>
            <a:r>
              <a:rPr lang="en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2/3 and 3/2.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1800" i="0" u="none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2. </a:t>
            </a:r>
            <a:r>
              <a:rPr lang="en-IN" sz="1800" i="0" u="none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F</a:t>
            </a:r>
            <a:r>
              <a:rPr lang="en" sz="1800" i="0" u="none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i</a:t>
            </a:r>
            <a:r>
              <a:rPr lang="en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nd 50 rational numbers between 1/5 and 2/5.</a:t>
            </a:r>
            <a:endParaRPr sz="1800" i="0" u="none" strike="noStrike" cap="none" dirty="0">
              <a:solidFill>
                <a:srgbClr val="FF0000"/>
              </a:solidFill>
              <a:latin typeface="Footlight MT Light" panose="0204060206030A020304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392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u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336</Words>
  <Application>Microsoft Office PowerPoint</Application>
  <PresentationFormat>On-screen Show (16:9)</PresentationFormat>
  <Paragraphs>53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Castellar</vt:lpstr>
      <vt:lpstr>Footlight MT Light</vt:lpstr>
      <vt:lpstr>Imprint MT Shadow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Sujit Kumar Patra</dc:creator>
  <cp:lastModifiedBy>Sujit Kumar Patra</cp:lastModifiedBy>
  <cp:revision>84</cp:revision>
  <dcterms:modified xsi:type="dcterms:W3CDTF">2021-12-17T00:25:45Z</dcterms:modified>
</cp:coreProperties>
</file>