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 /><Relationship Id="rId2" Type="http://schemas.openxmlformats.org/package/2006/relationships/metadata/thumbnail" Target="docProps/thumbnail.jpeg" /><Relationship Id="rId1" Type="http://schemas.openxmlformats.org/officeDocument/2006/relationships/officeDocument" Target="ppt/presentation.xml" /><Relationship Id="rId4" Type="http://schemas.openxmlformats.org/officeDocument/2006/relationships/extended-properties" Target="docProps/app.xml" /></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309"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96" r:id="rId26"/>
    <p:sldId id="280" r:id="rId27"/>
    <p:sldId id="281" r:id="rId28"/>
    <p:sldId id="282" r:id="rId29"/>
    <p:sldId id="283" r:id="rId30"/>
    <p:sldId id="284" r:id="rId31"/>
    <p:sldId id="285" r:id="rId32"/>
    <p:sldId id="297" r:id="rId33"/>
    <p:sldId id="298" r:id="rId34"/>
    <p:sldId id="299" r:id="rId35"/>
    <p:sldId id="300" r:id="rId36"/>
    <p:sldId id="301" r:id="rId37"/>
    <p:sldId id="286" r:id="rId38"/>
    <p:sldId id="287" r:id="rId39"/>
    <p:sldId id="288" r:id="rId40"/>
    <p:sldId id="289" r:id="rId41"/>
    <p:sldId id="290" r:id="rId42"/>
    <p:sldId id="291" r:id="rId43"/>
    <p:sldId id="292" r:id="rId44"/>
    <p:sldId id="293" r:id="rId45"/>
    <p:sldId id="294" r:id="rId46"/>
    <p:sldId id="295" r:id="rId47"/>
    <p:sldId id="302" r:id="rId48"/>
    <p:sldId id="303" r:id="rId49"/>
    <p:sldId id="304" r:id="rId50"/>
    <p:sldId id="305" r:id="rId51"/>
    <p:sldId id="306" r:id="rId52"/>
    <p:sldId id="307" r:id="rId53"/>
    <p:sldId id="310" r:id="rId5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500" autoAdjust="0"/>
    <p:restoredTop sz="94660"/>
  </p:normalViewPr>
  <p:slideViewPr>
    <p:cSldViewPr>
      <p:cViewPr varScale="1">
        <p:scale>
          <a:sx n="68" d="100"/>
          <a:sy n="68" d="100"/>
        </p:scale>
        <p:origin x="-1572" y="-9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 /><Relationship Id="rId18" Type="http://schemas.openxmlformats.org/officeDocument/2006/relationships/slide" Target="slides/slide17.xml" /><Relationship Id="rId26" Type="http://schemas.openxmlformats.org/officeDocument/2006/relationships/slide" Target="slides/slide25.xml" /><Relationship Id="rId39" Type="http://schemas.openxmlformats.org/officeDocument/2006/relationships/slide" Target="slides/slide38.xml" /><Relationship Id="rId21" Type="http://schemas.openxmlformats.org/officeDocument/2006/relationships/slide" Target="slides/slide20.xml" /><Relationship Id="rId34" Type="http://schemas.openxmlformats.org/officeDocument/2006/relationships/slide" Target="slides/slide33.xml" /><Relationship Id="rId42" Type="http://schemas.openxmlformats.org/officeDocument/2006/relationships/slide" Target="slides/slide41.xml" /><Relationship Id="rId47" Type="http://schemas.openxmlformats.org/officeDocument/2006/relationships/slide" Target="slides/slide46.xml" /><Relationship Id="rId50" Type="http://schemas.openxmlformats.org/officeDocument/2006/relationships/slide" Target="slides/slide49.xml" /><Relationship Id="rId55" Type="http://schemas.openxmlformats.org/officeDocument/2006/relationships/presProps" Target="presProps.xml" /><Relationship Id="rId7" Type="http://schemas.openxmlformats.org/officeDocument/2006/relationships/slide" Target="slides/slide6.xml" /><Relationship Id="rId12" Type="http://schemas.openxmlformats.org/officeDocument/2006/relationships/slide" Target="slides/slide11.xml" /><Relationship Id="rId17" Type="http://schemas.openxmlformats.org/officeDocument/2006/relationships/slide" Target="slides/slide16.xml" /><Relationship Id="rId25" Type="http://schemas.openxmlformats.org/officeDocument/2006/relationships/slide" Target="slides/slide24.xml" /><Relationship Id="rId33" Type="http://schemas.openxmlformats.org/officeDocument/2006/relationships/slide" Target="slides/slide32.xml" /><Relationship Id="rId38" Type="http://schemas.openxmlformats.org/officeDocument/2006/relationships/slide" Target="slides/slide37.xml" /><Relationship Id="rId46" Type="http://schemas.openxmlformats.org/officeDocument/2006/relationships/slide" Target="slides/slide45.xml" /><Relationship Id="rId2" Type="http://schemas.openxmlformats.org/officeDocument/2006/relationships/slide" Target="slides/slide1.xml" /><Relationship Id="rId16" Type="http://schemas.openxmlformats.org/officeDocument/2006/relationships/slide" Target="slides/slide15.xml" /><Relationship Id="rId20" Type="http://schemas.openxmlformats.org/officeDocument/2006/relationships/slide" Target="slides/slide19.xml" /><Relationship Id="rId29" Type="http://schemas.openxmlformats.org/officeDocument/2006/relationships/slide" Target="slides/slide28.xml" /><Relationship Id="rId41" Type="http://schemas.openxmlformats.org/officeDocument/2006/relationships/slide" Target="slides/slide40.xml" /><Relationship Id="rId54" Type="http://schemas.openxmlformats.org/officeDocument/2006/relationships/slide" Target="slides/slide53.xml" /><Relationship Id="rId1" Type="http://schemas.openxmlformats.org/officeDocument/2006/relationships/slideMaster" Target="slideMasters/slideMaster1.xml" /><Relationship Id="rId6" Type="http://schemas.openxmlformats.org/officeDocument/2006/relationships/slide" Target="slides/slide5.xml" /><Relationship Id="rId11" Type="http://schemas.openxmlformats.org/officeDocument/2006/relationships/slide" Target="slides/slide10.xml" /><Relationship Id="rId24" Type="http://schemas.openxmlformats.org/officeDocument/2006/relationships/slide" Target="slides/slide23.xml" /><Relationship Id="rId32" Type="http://schemas.openxmlformats.org/officeDocument/2006/relationships/slide" Target="slides/slide31.xml" /><Relationship Id="rId37" Type="http://schemas.openxmlformats.org/officeDocument/2006/relationships/slide" Target="slides/slide36.xml" /><Relationship Id="rId40" Type="http://schemas.openxmlformats.org/officeDocument/2006/relationships/slide" Target="slides/slide39.xml" /><Relationship Id="rId45" Type="http://schemas.openxmlformats.org/officeDocument/2006/relationships/slide" Target="slides/slide44.xml" /><Relationship Id="rId53" Type="http://schemas.openxmlformats.org/officeDocument/2006/relationships/slide" Target="slides/slide52.xml" /><Relationship Id="rId58" Type="http://schemas.openxmlformats.org/officeDocument/2006/relationships/tableStyles" Target="tableStyles.xml" /><Relationship Id="rId5" Type="http://schemas.openxmlformats.org/officeDocument/2006/relationships/slide" Target="slides/slide4.xml" /><Relationship Id="rId15" Type="http://schemas.openxmlformats.org/officeDocument/2006/relationships/slide" Target="slides/slide14.xml" /><Relationship Id="rId23" Type="http://schemas.openxmlformats.org/officeDocument/2006/relationships/slide" Target="slides/slide22.xml" /><Relationship Id="rId28" Type="http://schemas.openxmlformats.org/officeDocument/2006/relationships/slide" Target="slides/slide27.xml" /><Relationship Id="rId36" Type="http://schemas.openxmlformats.org/officeDocument/2006/relationships/slide" Target="slides/slide35.xml" /><Relationship Id="rId49" Type="http://schemas.openxmlformats.org/officeDocument/2006/relationships/slide" Target="slides/slide48.xml" /><Relationship Id="rId57" Type="http://schemas.openxmlformats.org/officeDocument/2006/relationships/theme" Target="theme/theme1.xml" /><Relationship Id="rId10" Type="http://schemas.openxmlformats.org/officeDocument/2006/relationships/slide" Target="slides/slide9.xml" /><Relationship Id="rId19" Type="http://schemas.openxmlformats.org/officeDocument/2006/relationships/slide" Target="slides/slide18.xml" /><Relationship Id="rId31" Type="http://schemas.openxmlformats.org/officeDocument/2006/relationships/slide" Target="slides/slide30.xml" /><Relationship Id="rId44" Type="http://schemas.openxmlformats.org/officeDocument/2006/relationships/slide" Target="slides/slide43.xml" /><Relationship Id="rId52" Type="http://schemas.openxmlformats.org/officeDocument/2006/relationships/slide" Target="slides/slide51.xml" /><Relationship Id="rId4" Type="http://schemas.openxmlformats.org/officeDocument/2006/relationships/slide" Target="slides/slide3.xml" /><Relationship Id="rId9" Type="http://schemas.openxmlformats.org/officeDocument/2006/relationships/slide" Target="slides/slide8.xml" /><Relationship Id="rId14" Type="http://schemas.openxmlformats.org/officeDocument/2006/relationships/slide" Target="slides/slide13.xml" /><Relationship Id="rId22" Type="http://schemas.openxmlformats.org/officeDocument/2006/relationships/slide" Target="slides/slide21.xml" /><Relationship Id="rId27" Type="http://schemas.openxmlformats.org/officeDocument/2006/relationships/slide" Target="slides/slide26.xml" /><Relationship Id="rId30" Type="http://schemas.openxmlformats.org/officeDocument/2006/relationships/slide" Target="slides/slide29.xml" /><Relationship Id="rId35" Type="http://schemas.openxmlformats.org/officeDocument/2006/relationships/slide" Target="slides/slide34.xml" /><Relationship Id="rId43" Type="http://schemas.openxmlformats.org/officeDocument/2006/relationships/slide" Target="slides/slide42.xml" /><Relationship Id="rId48" Type="http://schemas.openxmlformats.org/officeDocument/2006/relationships/slide" Target="slides/slide47.xml" /><Relationship Id="rId56" Type="http://schemas.openxmlformats.org/officeDocument/2006/relationships/viewProps" Target="viewProps.xml" /><Relationship Id="rId8" Type="http://schemas.openxmlformats.org/officeDocument/2006/relationships/slide" Target="slides/slide7.xml" /><Relationship Id="rId51" Type="http://schemas.openxmlformats.org/officeDocument/2006/relationships/slide" Target="slides/slide50.xml" /><Relationship Id="rId3" Type="http://schemas.openxmlformats.org/officeDocument/2006/relationships/slide" Target="slides/slide2.xml" /></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639500A5-82BF-4210-9133-1C0983467C39}" type="datetimeFigureOut">
              <a:rPr lang="en-US" smtClean="0"/>
              <a:pPr/>
              <a:t>11/3/2022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888863-859C-4DE8-93CC-9C7577D4803D}"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39500A5-82BF-4210-9133-1C0983467C39}" type="datetimeFigureOut">
              <a:rPr lang="en-US" smtClean="0"/>
              <a:pPr/>
              <a:t>11/3/2022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888863-859C-4DE8-93CC-9C7577D4803D}"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39500A5-82BF-4210-9133-1C0983467C39}" type="datetimeFigureOut">
              <a:rPr lang="en-US" smtClean="0"/>
              <a:pPr/>
              <a:t>11/3/2022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888863-859C-4DE8-93CC-9C7577D4803D}"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39500A5-82BF-4210-9133-1C0983467C39}" type="datetimeFigureOut">
              <a:rPr lang="en-US" smtClean="0"/>
              <a:pPr/>
              <a:t>11/3/2022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888863-859C-4DE8-93CC-9C7577D4803D}"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39500A5-82BF-4210-9133-1C0983467C39}" type="datetimeFigureOut">
              <a:rPr lang="en-US" smtClean="0"/>
              <a:pPr/>
              <a:t>11/3/2022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888863-859C-4DE8-93CC-9C7577D4803D}"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639500A5-82BF-4210-9133-1C0983467C39}" type="datetimeFigureOut">
              <a:rPr lang="en-US" smtClean="0"/>
              <a:pPr/>
              <a:t>11/3/2022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0888863-859C-4DE8-93CC-9C7577D4803D}"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639500A5-82BF-4210-9133-1C0983467C39}" type="datetimeFigureOut">
              <a:rPr lang="en-US" smtClean="0"/>
              <a:pPr/>
              <a:t>11/3/2022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0888863-859C-4DE8-93CC-9C7577D4803D}"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639500A5-82BF-4210-9133-1C0983467C39}" type="datetimeFigureOut">
              <a:rPr lang="en-US" smtClean="0"/>
              <a:pPr/>
              <a:t>11/3/2022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0888863-859C-4DE8-93CC-9C7577D4803D}"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39500A5-82BF-4210-9133-1C0983467C39}" type="datetimeFigureOut">
              <a:rPr lang="en-US" smtClean="0"/>
              <a:pPr/>
              <a:t>11/3/2022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0888863-859C-4DE8-93CC-9C7577D4803D}"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39500A5-82BF-4210-9133-1C0983467C39}" type="datetimeFigureOut">
              <a:rPr lang="en-US" smtClean="0"/>
              <a:pPr/>
              <a:t>11/3/2022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0888863-859C-4DE8-93CC-9C7577D4803D}"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39500A5-82BF-4210-9133-1C0983467C39}" type="datetimeFigureOut">
              <a:rPr lang="en-US" smtClean="0"/>
              <a:pPr/>
              <a:t>11/3/2022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0888863-859C-4DE8-93CC-9C7577D4803D}"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 /><Relationship Id="rId3" Type="http://schemas.openxmlformats.org/officeDocument/2006/relationships/slideLayout" Target="../slideLayouts/slideLayout3.xml" /><Relationship Id="rId7" Type="http://schemas.openxmlformats.org/officeDocument/2006/relationships/slideLayout" Target="../slideLayouts/slideLayout7.xml" /><Relationship Id="rId12" Type="http://schemas.openxmlformats.org/officeDocument/2006/relationships/theme" Target="../theme/theme1.xml" /><Relationship Id="rId2" Type="http://schemas.openxmlformats.org/officeDocument/2006/relationships/slideLayout" Target="../slideLayouts/slideLayout2.xml" /><Relationship Id="rId1" Type="http://schemas.openxmlformats.org/officeDocument/2006/relationships/slideLayout" Target="../slideLayouts/slideLayout1.xml" /><Relationship Id="rId6" Type="http://schemas.openxmlformats.org/officeDocument/2006/relationships/slideLayout" Target="../slideLayouts/slideLayout6.xml" /><Relationship Id="rId11" Type="http://schemas.openxmlformats.org/officeDocument/2006/relationships/slideLayout" Target="../slideLayouts/slideLayout11.xml" /><Relationship Id="rId5" Type="http://schemas.openxmlformats.org/officeDocument/2006/relationships/slideLayout" Target="../slideLayouts/slideLayout5.xml" /><Relationship Id="rId10" Type="http://schemas.openxmlformats.org/officeDocument/2006/relationships/slideLayout" Target="../slideLayouts/slideLayout10.xml" /><Relationship Id="rId4" Type="http://schemas.openxmlformats.org/officeDocument/2006/relationships/slideLayout" Target="../slideLayouts/slideLayout4.xml" /><Relationship Id="rId9" Type="http://schemas.openxmlformats.org/officeDocument/2006/relationships/slideLayout" Target="../slideLayouts/slideLayout9.xml" /></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39500A5-82BF-4210-9133-1C0983467C39}" type="datetimeFigureOut">
              <a:rPr lang="en-US" smtClean="0"/>
              <a:pPr/>
              <a:t>11/3/2022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0888863-859C-4DE8-93CC-9C7577D4803D}"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 /><Relationship Id="rId2" Type="http://schemas.openxmlformats.org/officeDocument/2006/relationships/image" Target="../media/image1.png" /><Relationship Id="rId1" Type="http://schemas.openxmlformats.org/officeDocument/2006/relationships/slideLayout" Target="../slideLayouts/slideLayout1.xml" /></Relationships>
</file>

<file path=ppt/slides/_rels/slide10.xml.rels><?xml version="1.0" encoding="UTF-8" standalone="yes"?>
<Relationships xmlns="http://schemas.openxmlformats.org/package/2006/relationships"><Relationship Id="rId2" Type="http://schemas.openxmlformats.org/officeDocument/2006/relationships/image" Target="../media/image3.png" /><Relationship Id="rId1" Type="http://schemas.openxmlformats.org/officeDocument/2006/relationships/slideLayout" Target="../slideLayouts/slideLayout2.xml" /></Relationships>
</file>

<file path=ppt/slides/_rels/slide11.xml.rels><?xml version="1.0" encoding="UTF-8" standalone="yes"?>
<Relationships xmlns="http://schemas.openxmlformats.org/package/2006/relationships"><Relationship Id="rId2" Type="http://schemas.openxmlformats.org/officeDocument/2006/relationships/image" Target="../media/image3.png" /><Relationship Id="rId1" Type="http://schemas.openxmlformats.org/officeDocument/2006/relationships/slideLayout" Target="../slideLayouts/slideLayout2.xml" /></Relationships>
</file>

<file path=ppt/slides/_rels/slide12.xml.rels><?xml version="1.0" encoding="UTF-8" standalone="yes"?>
<Relationships xmlns="http://schemas.openxmlformats.org/package/2006/relationships"><Relationship Id="rId3" Type="http://schemas.openxmlformats.org/officeDocument/2006/relationships/image" Target="../media/image3.png" /><Relationship Id="rId2" Type="http://schemas.openxmlformats.org/officeDocument/2006/relationships/image" Target="../media/image7.png" /><Relationship Id="rId1" Type="http://schemas.openxmlformats.org/officeDocument/2006/relationships/slideLayout" Target="../slideLayouts/slideLayout2.xml" /></Relationships>
</file>

<file path=ppt/slides/_rels/slide13.xml.rels><?xml version="1.0" encoding="UTF-8" standalone="yes"?>
<Relationships xmlns="http://schemas.openxmlformats.org/package/2006/relationships"><Relationship Id="rId2" Type="http://schemas.openxmlformats.org/officeDocument/2006/relationships/image" Target="../media/image3.png" /><Relationship Id="rId1" Type="http://schemas.openxmlformats.org/officeDocument/2006/relationships/slideLayout" Target="../slideLayouts/slideLayout2.xml" /></Relationships>
</file>

<file path=ppt/slides/_rels/slide14.xml.rels><?xml version="1.0" encoding="UTF-8" standalone="yes"?>
<Relationships xmlns="http://schemas.openxmlformats.org/package/2006/relationships"><Relationship Id="rId3" Type="http://schemas.openxmlformats.org/officeDocument/2006/relationships/image" Target="../media/image3.png" /><Relationship Id="rId2" Type="http://schemas.openxmlformats.org/officeDocument/2006/relationships/image" Target="../media/image8.jpeg" /><Relationship Id="rId1" Type="http://schemas.openxmlformats.org/officeDocument/2006/relationships/slideLayout" Target="../slideLayouts/slideLayout2.xml" /></Relationships>
</file>

<file path=ppt/slides/_rels/slide15.xml.rels><?xml version="1.0" encoding="UTF-8" standalone="yes"?>
<Relationships xmlns="http://schemas.openxmlformats.org/package/2006/relationships"><Relationship Id="rId2" Type="http://schemas.openxmlformats.org/officeDocument/2006/relationships/image" Target="../media/image3.png" /><Relationship Id="rId1" Type="http://schemas.openxmlformats.org/officeDocument/2006/relationships/slideLayout" Target="../slideLayouts/slideLayout2.xml" /></Relationships>
</file>

<file path=ppt/slides/_rels/slide16.xml.rels><?xml version="1.0" encoding="UTF-8" standalone="yes"?>
<Relationships xmlns="http://schemas.openxmlformats.org/package/2006/relationships"><Relationship Id="rId2" Type="http://schemas.openxmlformats.org/officeDocument/2006/relationships/image" Target="../media/image3.png" /><Relationship Id="rId1" Type="http://schemas.openxmlformats.org/officeDocument/2006/relationships/slideLayout" Target="../slideLayouts/slideLayout2.xml" /></Relationships>
</file>

<file path=ppt/slides/_rels/slide17.xml.rels><?xml version="1.0" encoding="UTF-8" standalone="yes"?>
<Relationships xmlns="http://schemas.openxmlformats.org/package/2006/relationships"><Relationship Id="rId2" Type="http://schemas.openxmlformats.org/officeDocument/2006/relationships/image" Target="../media/image3.png" /><Relationship Id="rId1" Type="http://schemas.openxmlformats.org/officeDocument/2006/relationships/slideLayout" Target="../slideLayouts/slideLayout2.xml" /></Relationships>
</file>

<file path=ppt/slides/_rels/slide18.xml.rels><?xml version="1.0" encoding="UTF-8" standalone="yes"?>
<Relationships xmlns="http://schemas.openxmlformats.org/package/2006/relationships"><Relationship Id="rId3" Type="http://schemas.openxmlformats.org/officeDocument/2006/relationships/image" Target="../media/image3.png" /><Relationship Id="rId2" Type="http://schemas.openxmlformats.org/officeDocument/2006/relationships/image" Target="../media/image9.png" /><Relationship Id="rId1" Type="http://schemas.openxmlformats.org/officeDocument/2006/relationships/slideLayout" Target="../slideLayouts/slideLayout2.xml" /></Relationships>
</file>

<file path=ppt/slides/_rels/slide19.xml.rels><?xml version="1.0" encoding="UTF-8" standalone="yes"?>
<Relationships xmlns="http://schemas.openxmlformats.org/package/2006/relationships"><Relationship Id="rId2" Type="http://schemas.openxmlformats.org/officeDocument/2006/relationships/image" Target="../media/image3.png" /><Relationship Id="rId1" Type="http://schemas.openxmlformats.org/officeDocument/2006/relationships/slideLayout" Target="../slideLayouts/slideLayout2.xml" /></Relationships>
</file>

<file path=ppt/slides/_rels/slide2.xml.rels><?xml version="1.0" encoding="UTF-8" standalone="yes"?>
<Relationships xmlns="http://schemas.openxmlformats.org/package/2006/relationships"><Relationship Id="rId2" Type="http://schemas.openxmlformats.org/officeDocument/2006/relationships/image" Target="../media/image3.png" /><Relationship Id="rId1" Type="http://schemas.openxmlformats.org/officeDocument/2006/relationships/slideLayout" Target="../slideLayouts/slideLayout2.xml" /></Relationships>
</file>

<file path=ppt/slides/_rels/slide20.xml.rels><?xml version="1.0" encoding="UTF-8" standalone="yes"?>
<Relationships xmlns="http://schemas.openxmlformats.org/package/2006/relationships"><Relationship Id="rId3" Type="http://schemas.openxmlformats.org/officeDocument/2006/relationships/image" Target="../media/image3.png" /><Relationship Id="rId2" Type="http://schemas.openxmlformats.org/officeDocument/2006/relationships/image" Target="../media/image10.jpeg" /><Relationship Id="rId1" Type="http://schemas.openxmlformats.org/officeDocument/2006/relationships/slideLayout" Target="../slideLayouts/slideLayout2.xml" /></Relationships>
</file>

<file path=ppt/slides/_rels/slide21.xml.rels><?xml version="1.0" encoding="UTF-8" standalone="yes"?>
<Relationships xmlns="http://schemas.openxmlformats.org/package/2006/relationships"><Relationship Id="rId2" Type="http://schemas.openxmlformats.org/officeDocument/2006/relationships/image" Target="../media/image3.png" /><Relationship Id="rId1" Type="http://schemas.openxmlformats.org/officeDocument/2006/relationships/slideLayout" Target="../slideLayouts/slideLayout2.xml" /></Relationships>
</file>

<file path=ppt/slides/_rels/slide22.xml.rels><?xml version="1.0" encoding="UTF-8" standalone="yes"?>
<Relationships xmlns="http://schemas.openxmlformats.org/package/2006/relationships"><Relationship Id="rId2" Type="http://schemas.openxmlformats.org/officeDocument/2006/relationships/image" Target="../media/image3.png" /><Relationship Id="rId1" Type="http://schemas.openxmlformats.org/officeDocument/2006/relationships/slideLayout" Target="../slideLayouts/slideLayout2.xml" /></Relationships>
</file>

<file path=ppt/slides/_rels/slide23.xml.rels><?xml version="1.0" encoding="UTF-8" standalone="yes"?>
<Relationships xmlns="http://schemas.openxmlformats.org/package/2006/relationships"><Relationship Id="rId2" Type="http://schemas.openxmlformats.org/officeDocument/2006/relationships/image" Target="../media/image3.png" /><Relationship Id="rId1" Type="http://schemas.openxmlformats.org/officeDocument/2006/relationships/slideLayout" Target="../slideLayouts/slideLayout2.xml" /></Relationships>
</file>

<file path=ppt/slides/_rels/slide24.xml.rels><?xml version="1.0" encoding="UTF-8" standalone="yes"?>
<Relationships xmlns="http://schemas.openxmlformats.org/package/2006/relationships"><Relationship Id="rId2" Type="http://schemas.openxmlformats.org/officeDocument/2006/relationships/image" Target="../media/image3.png" /><Relationship Id="rId1" Type="http://schemas.openxmlformats.org/officeDocument/2006/relationships/slideLayout" Target="../slideLayouts/slideLayout2.xml" /></Relationships>
</file>

<file path=ppt/slides/_rels/slide25.xml.rels><?xml version="1.0" encoding="UTF-8" standalone="yes"?>
<Relationships xmlns="http://schemas.openxmlformats.org/package/2006/relationships"><Relationship Id="rId3" Type="http://schemas.openxmlformats.org/officeDocument/2006/relationships/image" Target="../media/image3.png" /><Relationship Id="rId2" Type="http://schemas.openxmlformats.org/officeDocument/2006/relationships/image" Target="../media/image11.jpeg" /><Relationship Id="rId1" Type="http://schemas.openxmlformats.org/officeDocument/2006/relationships/slideLayout" Target="../slideLayouts/slideLayout2.xml" /></Relationships>
</file>

<file path=ppt/slides/_rels/slide26.xml.rels><?xml version="1.0" encoding="UTF-8" standalone="yes"?>
<Relationships xmlns="http://schemas.openxmlformats.org/package/2006/relationships"><Relationship Id="rId3" Type="http://schemas.openxmlformats.org/officeDocument/2006/relationships/image" Target="../media/image3.png" /><Relationship Id="rId2" Type="http://schemas.openxmlformats.org/officeDocument/2006/relationships/image" Target="../media/image12.png" /><Relationship Id="rId1" Type="http://schemas.openxmlformats.org/officeDocument/2006/relationships/slideLayout" Target="../slideLayouts/slideLayout2.xml" /></Relationships>
</file>

<file path=ppt/slides/_rels/slide27.xml.rels><?xml version="1.0" encoding="UTF-8" standalone="yes"?>
<Relationships xmlns="http://schemas.openxmlformats.org/package/2006/relationships"><Relationship Id="rId2" Type="http://schemas.openxmlformats.org/officeDocument/2006/relationships/image" Target="../media/image3.png" /><Relationship Id="rId1" Type="http://schemas.openxmlformats.org/officeDocument/2006/relationships/slideLayout" Target="../slideLayouts/slideLayout2.xml" /></Relationships>
</file>

<file path=ppt/slides/_rels/slide28.xml.rels><?xml version="1.0" encoding="UTF-8" standalone="yes"?>
<Relationships xmlns="http://schemas.openxmlformats.org/package/2006/relationships"><Relationship Id="rId2" Type="http://schemas.openxmlformats.org/officeDocument/2006/relationships/image" Target="../media/image3.png" /><Relationship Id="rId1" Type="http://schemas.openxmlformats.org/officeDocument/2006/relationships/slideLayout" Target="../slideLayouts/slideLayout2.xml" /></Relationships>
</file>

<file path=ppt/slides/_rels/slide29.xml.rels><?xml version="1.0" encoding="UTF-8" standalone="yes"?>
<Relationships xmlns="http://schemas.openxmlformats.org/package/2006/relationships"><Relationship Id="rId2" Type="http://schemas.openxmlformats.org/officeDocument/2006/relationships/image" Target="../media/image3.png" /><Relationship Id="rId1" Type="http://schemas.openxmlformats.org/officeDocument/2006/relationships/slideLayout" Target="../slideLayouts/slideLayout2.xml" /></Relationships>
</file>

<file path=ppt/slides/_rels/slide3.xml.rels><?xml version="1.0" encoding="UTF-8" standalone="yes"?>
<Relationships xmlns="http://schemas.openxmlformats.org/package/2006/relationships"><Relationship Id="rId3" Type="http://schemas.openxmlformats.org/officeDocument/2006/relationships/image" Target="../media/image3.png" /><Relationship Id="rId2" Type="http://schemas.openxmlformats.org/officeDocument/2006/relationships/image" Target="../media/image4.jpeg" /><Relationship Id="rId1" Type="http://schemas.openxmlformats.org/officeDocument/2006/relationships/slideLayout" Target="../slideLayouts/slideLayout2.xml" /></Relationships>
</file>

<file path=ppt/slides/_rels/slide30.xml.rels><?xml version="1.0" encoding="UTF-8" standalone="yes"?>
<Relationships xmlns="http://schemas.openxmlformats.org/package/2006/relationships"><Relationship Id="rId3" Type="http://schemas.openxmlformats.org/officeDocument/2006/relationships/image" Target="../media/image3.png" /><Relationship Id="rId2" Type="http://schemas.openxmlformats.org/officeDocument/2006/relationships/image" Target="../media/image13.jpeg" /><Relationship Id="rId1" Type="http://schemas.openxmlformats.org/officeDocument/2006/relationships/slideLayout" Target="../slideLayouts/slideLayout2.xml" /></Relationships>
</file>

<file path=ppt/slides/_rels/slide31.xml.rels><?xml version="1.0" encoding="UTF-8" standalone="yes"?>
<Relationships xmlns="http://schemas.openxmlformats.org/package/2006/relationships"><Relationship Id="rId3" Type="http://schemas.openxmlformats.org/officeDocument/2006/relationships/image" Target="../media/image3.png" /><Relationship Id="rId2" Type="http://schemas.openxmlformats.org/officeDocument/2006/relationships/image" Target="../media/image14.jpeg" /><Relationship Id="rId1" Type="http://schemas.openxmlformats.org/officeDocument/2006/relationships/slideLayout" Target="../slideLayouts/slideLayout2.xml" /></Relationships>
</file>

<file path=ppt/slides/_rels/slide32.xml.rels><?xml version="1.0" encoding="UTF-8" standalone="yes"?>
<Relationships xmlns="http://schemas.openxmlformats.org/package/2006/relationships"><Relationship Id="rId3" Type="http://schemas.openxmlformats.org/officeDocument/2006/relationships/image" Target="../media/image3.png" /><Relationship Id="rId2" Type="http://schemas.openxmlformats.org/officeDocument/2006/relationships/image" Target="../media/image15.jpeg" /><Relationship Id="rId1" Type="http://schemas.openxmlformats.org/officeDocument/2006/relationships/slideLayout" Target="../slideLayouts/slideLayout2.xml" /></Relationships>
</file>

<file path=ppt/slides/_rels/slide33.xml.rels><?xml version="1.0" encoding="UTF-8" standalone="yes"?>
<Relationships xmlns="http://schemas.openxmlformats.org/package/2006/relationships"><Relationship Id="rId3" Type="http://schemas.openxmlformats.org/officeDocument/2006/relationships/image" Target="../media/image3.png" /><Relationship Id="rId2" Type="http://schemas.openxmlformats.org/officeDocument/2006/relationships/image" Target="../media/image16.jpeg" /><Relationship Id="rId1" Type="http://schemas.openxmlformats.org/officeDocument/2006/relationships/slideLayout" Target="../slideLayouts/slideLayout2.xml" /></Relationships>
</file>

<file path=ppt/slides/_rels/slide34.xml.rels><?xml version="1.0" encoding="UTF-8" standalone="yes"?>
<Relationships xmlns="http://schemas.openxmlformats.org/package/2006/relationships"><Relationship Id="rId3" Type="http://schemas.openxmlformats.org/officeDocument/2006/relationships/image" Target="../media/image3.png" /><Relationship Id="rId2" Type="http://schemas.openxmlformats.org/officeDocument/2006/relationships/image" Target="../media/image17.jpeg" /><Relationship Id="rId1" Type="http://schemas.openxmlformats.org/officeDocument/2006/relationships/slideLayout" Target="../slideLayouts/slideLayout2.xml" /></Relationships>
</file>

<file path=ppt/slides/_rels/slide35.xml.rels><?xml version="1.0" encoding="UTF-8" standalone="yes"?>
<Relationships xmlns="http://schemas.openxmlformats.org/package/2006/relationships"><Relationship Id="rId3" Type="http://schemas.openxmlformats.org/officeDocument/2006/relationships/image" Target="../media/image3.png" /><Relationship Id="rId2" Type="http://schemas.openxmlformats.org/officeDocument/2006/relationships/image" Target="../media/image18.jpeg" /><Relationship Id="rId1" Type="http://schemas.openxmlformats.org/officeDocument/2006/relationships/slideLayout" Target="../slideLayouts/slideLayout2.xml" /></Relationships>
</file>

<file path=ppt/slides/_rels/slide36.xml.rels><?xml version="1.0" encoding="UTF-8" standalone="yes"?>
<Relationships xmlns="http://schemas.openxmlformats.org/package/2006/relationships"><Relationship Id="rId3" Type="http://schemas.openxmlformats.org/officeDocument/2006/relationships/image" Target="../media/image3.png" /><Relationship Id="rId2" Type="http://schemas.openxmlformats.org/officeDocument/2006/relationships/image" Target="../media/image19.jpeg" /><Relationship Id="rId1" Type="http://schemas.openxmlformats.org/officeDocument/2006/relationships/slideLayout" Target="../slideLayouts/slideLayout2.xml" /></Relationships>
</file>

<file path=ppt/slides/_rels/slide37.xml.rels><?xml version="1.0" encoding="UTF-8" standalone="yes"?>
<Relationships xmlns="http://schemas.openxmlformats.org/package/2006/relationships"><Relationship Id="rId2" Type="http://schemas.openxmlformats.org/officeDocument/2006/relationships/image" Target="../media/image3.png" /><Relationship Id="rId1" Type="http://schemas.openxmlformats.org/officeDocument/2006/relationships/slideLayout" Target="../slideLayouts/slideLayout2.xml" /></Relationships>
</file>

<file path=ppt/slides/_rels/slide38.xml.rels><?xml version="1.0" encoding="UTF-8" standalone="yes"?>
<Relationships xmlns="http://schemas.openxmlformats.org/package/2006/relationships"><Relationship Id="rId2" Type="http://schemas.openxmlformats.org/officeDocument/2006/relationships/image" Target="../media/image3.png" /><Relationship Id="rId1" Type="http://schemas.openxmlformats.org/officeDocument/2006/relationships/slideLayout" Target="../slideLayouts/slideLayout2.xml" /></Relationships>
</file>

<file path=ppt/slides/_rels/slide39.xml.rels><?xml version="1.0" encoding="UTF-8" standalone="yes"?>
<Relationships xmlns="http://schemas.openxmlformats.org/package/2006/relationships"><Relationship Id="rId2" Type="http://schemas.openxmlformats.org/officeDocument/2006/relationships/image" Target="../media/image3.png" /><Relationship Id="rId1" Type="http://schemas.openxmlformats.org/officeDocument/2006/relationships/slideLayout" Target="../slideLayouts/slideLayout2.xml" /></Relationships>
</file>

<file path=ppt/slides/_rels/slide4.xml.rels><?xml version="1.0" encoding="UTF-8" standalone="yes"?>
<Relationships xmlns="http://schemas.openxmlformats.org/package/2006/relationships"><Relationship Id="rId2" Type="http://schemas.openxmlformats.org/officeDocument/2006/relationships/image" Target="../media/image3.png" /><Relationship Id="rId1" Type="http://schemas.openxmlformats.org/officeDocument/2006/relationships/slideLayout" Target="../slideLayouts/slideLayout2.xml" /></Relationships>
</file>

<file path=ppt/slides/_rels/slide40.xml.rels><?xml version="1.0" encoding="UTF-8" standalone="yes"?>
<Relationships xmlns="http://schemas.openxmlformats.org/package/2006/relationships"><Relationship Id="rId2" Type="http://schemas.openxmlformats.org/officeDocument/2006/relationships/image" Target="../media/image3.png" /><Relationship Id="rId1" Type="http://schemas.openxmlformats.org/officeDocument/2006/relationships/slideLayout" Target="../slideLayouts/slideLayout2.xml" /></Relationships>
</file>

<file path=ppt/slides/_rels/slide41.xml.rels><?xml version="1.0" encoding="UTF-8" standalone="yes"?>
<Relationships xmlns="http://schemas.openxmlformats.org/package/2006/relationships"><Relationship Id="rId2" Type="http://schemas.openxmlformats.org/officeDocument/2006/relationships/image" Target="../media/image3.png" /><Relationship Id="rId1" Type="http://schemas.openxmlformats.org/officeDocument/2006/relationships/slideLayout" Target="../slideLayouts/slideLayout2.xml" /></Relationships>
</file>

<file path=ppt/slides/_rels/slide42.xml.rels><?xml version="1.0" encoding="UTF-8" standalone="yes"?>
<Relationships xmlns="http://schemas.openxmlformats.org/package/2006/relationships"><Relationship Id="rId2" Type="http://schemas.openxmlformats.org/officeDocument/2006/relationships/image" Target="../media/image3.png" /><Relationship Id="rId1" Type="http://schemas.openxmlformats.org/officeDocument/2006/relationships/slideLayout" Target="../slideLayouts/slideLayout2.xml" /></Relationships>
</file>

<file path=ppt/slides/_rels/slide43.xml.rels><?xml version="1.0" encoding="UTF-8" standalone="yes"?>
<Relationships xmlns="http://schemas.openxmlformats.org/package/2006/relationships"><Relationship Id="rId2" Type="http://schemas.openxmlformats.org/officeDocument/2006/relationships/image" Target="../media/image3.png" /><Relationship Id="rId1" Type="http://schemas.openxmlformats.org/officeDocument/2006/relationships/slideLayout" Target="../slideLayouts/slideLayout2.xml" /></Relationships>
</file>

<file path=ppt/slides/_rels/slide44.xml.rels><?xml version="1.0" encoding="UTF-8" standalone="yes"?>
<Relationships xmlns="http://schemas.openxmlformats.org/package/2006/relationships"><Relationship Id="rId3" Type="http://schemas.openxmlformats.org/officeDocument/2006/relationships/image" Target="../media/image3.png" /><Relationship Id="rId2" Type="http://schemas.openxmlformats.org/officeDocument/2006/relationships/image" Target="../media/image20.jpeg" /><Relationship Id="rId1" Type="http://schemas.openxmlformats.org/officeDocument/2006/relationships/slideLayout" Target="../slideLayouts/slideLayout2.xml" /></Relationships>
</file>

<file path=ppt/slides/_rels/slide45.xml.rels><?xml version="1.0" encoding="UTF-8" standalone="yes"?>
<Relationships xmlns="http://schemas.openxmlformats.org/package/2006/relationships"><Relationship Id="rId3" Type="http://schemas.openxmlformats.org/officeDocument/2006/relationships/image" Target="../media/image3.png" /><Relationship Id="rId2" Type="http://schemas.openxmlformats.org/officeDocument/2006/relationships/image" Target="../media/image21.jpeg" /><Relationship Id="rId1" Type="http://schemas.openxmlformats.org/officeDocument/2006/relationships/slideLayout" Target="../slideLayouts/slideLayout2.xml" /></Relationships>
</file>

<file path=ppt/slides/_rels/slide46.xml.rels><?xml version="1.0" encoding="UTF-8" standalone="yes"?>
<Relationships xmlns="http://schemas.openxmlformats.org/package/2006/relationships"><Relationship Id="rId3" Type="http://schemas.openxmlformats.org/officeDocument/2006/relationships/image" Target="../media/image3.png" /><Relationship Id="rId2" Type="http://schemas.openxmlformats.org/officeDocument/2006/relationships/image" Target="../media/image22.jpeg" /><Relationship Id="rId1" Type="http://schemas.openxmlformats.org/officeDocument/2006/relationships/slideLayout" Target="../slideLayouts/slideLayout2.xml" /></Relationships>
</file>

<file path=ppt/slides/_rels/slide47.xml.rels><?xml version="1.0" encoding="UTF-8" standalone="yes"?>
<Relationships xmlns="http://schemas.openxmlformats.org/package/2006/relationships"><Relationship Id="rId3" Type="http://schemas.openxmlformats.org/officeDocument/2006/relationships/image" Target="../media/image3.png" /><Relationship Id="rId2" Type="http://schemas.openxmlformats.org/officeDocument/2006/relationships/image" Target="../media/image23.jpeg" /><Relationship Id="rId1" Type="http://schemas.openxmlformats.org/officeDocument/2006/relationships/slideLayout" Target="../slideLayouts/slideLayout2.xml" /></Relationships>
</file>

<file path=ppt/slides/_rels/slide48.xml.rels><?xml version="1.0" encoding="UTF-8" standalone="yes"?>
<Relationships xmlns="http://schemas.openxmlformats.org/package/2006/relationships"><Relationship Id="rId3" Type="http://schemas.openxmlformats.org/officeDocument/2006/relationships/image" Target="../media/image3.png" /><Relationship Id="rId2" Type="http://schemas.openxmlformats.org/officeDocument/2006/relationships/image" Target="../media/image24.jpeg" /><Relationship Id="rId1" Type="http://schemas.openxmlformats.org/officeDocument/2006/relationships/slideLayout" Target="../slideLayouts/slideLayout2.xml" /></Relationships>
</file>

<file path=ppt/slides/_rels/slide49.xml.rels><?xml version="1.0" encoding="UTF-8" standalone="yes"?>
<Relationships xmlns="http://schemas.openxmlformats.org/package/2006/relationships"><Relationship Id="rId3" Type="http://schemas.openxmlformats.org/officeDocument/2006/relationships/image" Target="../media/image3.png" /><Relationship Id="rId2" Type="http://schemas.openxmlformats.org/officeDocument/2006/relationships/image" Target="../media/image23.jpeg" /><Relationship Id="rId1" Type="http://schemas.openxmlformats.org/officeDocument/2006/relationships/slideLayout" Target="../slideLayouts/slideLayout2.xml" /></Relationships>
</file>

<file path=ppt/slides/_rels/slide5.xml.rels><?xml version="1.0" encoding="UTF-8" standalone="yes"?>
<Relationships xmlns="http://schemas.openxmlformats.org/package/2006/relationships"><Relationship Id="rId2" Type="http://schemas.openxmlformats.org/officeDocument/2006/relationships/image" Target="../media/image3.png" /><Relationship Id="rId1" Type="http://schemas.openxmlformats.org/officeDocument/2006/relationships/slideLayout" Target="../slideLayouts/slideLayout2.xml" /></Relationships>
</file>

<file path=ppt/slides/_rels/slide50.xml.rels><?xml version="1.0" encoding="UTF-8" standalone="yes"?>
<Relationships xmlns="http://schemas.openxmlformats.org/package/2006/relationships"><Relationship Id="rId3" Type="http://schemas.openxmlformats.org/officeDocument/2006/relationships/image" Target="../media/image3.png" /><Relationship Id="rId2" Type="http://schemas.openxmlformats.org/officeDocument/2006/relationships/image" Target="../media/image25.jpeg" /><Relationship Id="rId1" Type="http://schemas.openxmlformats.org/officeDocument/2006/relationships/slideLayout" Target="../slideLayouts/slideLayout2.xml" /></Relationships>
</file>

<file path=ppt/slides/_rels/slide51.xml.rels><?xml version="1.0" encoding="UTF-8" standalone="yes"?>
<Relationships xmlns="http://schemas.openxmlformats.org/package/2006/relationships"><Relationship Id="rId3" Type="http://schemas.openxmlformats.org/officeDocument/2006/relationships/image" Target="../media/image3.png" /><Relationship Id="rId2" Type="http://schemas.openxmlformats.org/officeDocument/2006/relationships/image" Target="../media/image26.jpeg" /><Relationship Id="rId1" Type="http://schemas.openxmlformats.org/officeDocument/2006/relationships/slideLayout" Target="../slideLayouts/slideLayout2.xml" /></Relationships>
</file>

<file path=ppt/slides/_rels/slide52.xml.rels><?xml version="1.0" encoding="UTF-8" standalone="yes"?>
<Relationships xmlns="http://schemas.openxmlformats.org/package/2006/relationships"><Relationship Id="rId3" Type="http://schemas.openxmlformats.org/officeDocument/2006/relationships/image" Target="../media/image3.png" /><Relationship Id="rId2" Type="http://schemas.openxmlformats.org/officeDocument/2006/relationships/image" Target="../media/image27.jpeg" /><Relationship Id="rId1" Type="http://schemas.openxmlformats.org/officeDocument/2006/relationships/slideLayout" Target="../slideLayouts/slideLayout2.xml" /></Relationships>
</file>

<file path=ppt/slides/_rels/slide53.xml.rels><?xml version="1.0" encoding="UTF-8" standalone="yes"?>
<Relationships xmlns="http://schemas.openxmlformats.org/package/2006/relationships"><Relationship Id="rId2" Type="http://schemas.openxmlformats.org/officeDocument/2006/relationships/image" Target="../media/image3.png" /><Relationship Id="rId1" Type="http://schemas.openxmlformats.org/officeDocument/2006/relationships/slideLayout" Target="../slideLayouts/slideLayout2.xml" /></Relationships>
</file>

<file path=ppt/slides/_rels/slide6.xml.rels><?xml version="1.0" encoding="UTF-8" standalone="yes"?>
<Relationships xmlns="http://schemas.openxmlformats.org/package/2006/relationships"><Relationship Id="rId2" Type="http://schemas.openxmlformats.org/officeDocument/2006/relationships/image" Target="../media/image3.png" /><Relationship Id="rId1" Type="http://schemas.openxmlformats.org/officeDocument/2006/relationships/slideLayout" Target="../slideLayouts/slideLayout2.xml" /></Relationships>
</file>

<file path=ppt/slides/_rels/slide7.xml.rels><?xml version="1.0" encoding="UTF-8" standalone="yes"?>
<Relationships xmlns="http://schemas.openxmlformats.org/package/2006/relationships"><Relationship Id="rId3" Type="http://schemas.openxmlformats.org/officeDocument/2006/relationships/image" Target="../media/image3.png" /><Relationship Id="rId2" Type="http://schemas.openxmlformats.org/officeDocument/2006/relationships/image" Target="../media/image5.jpeg" /><Relationship Id="rId1" Type="http://schemas.openxmlformats.org/officeDocument/2006/relationships/slideLayout" Target="../slideLayouts/slideLayout2.xml" /></Relationships>
</file>

<file path=ppt/slides/_rels/slide8.xml.rels><?xml version="1.0" encoding="UTF-8" standalone="yes"?>
<Relationships xmlns="http://schemas.openxmlformats.org/package/2006/relationships"><Relationship Id="rId2" Type="http://schemas.openxmlformats.org/officeDocument/2006/relationships/image" Target="../media/image3.png" /><Relationship Id="rId1" Type="http://schemas.openxmlformats.org/officeDocument/2006/relationships/slideLayout" Target="../slideLayouts/slideLayout2.xml" /></Relationships>
</file>

<file path=ppt/slides/_rels/slide9.xml.rels><?xml version="1.0" encoding="UTF-8" standalone="yes"?>
<Relationships xmlns="http://schemas.openxmlformats.org/package/2006/relationships"><Relationship Id="rId3" Type="http://schemas.openxmlformats.org/officeDocument/2006/relationships/image" Target="../media/image3.png" /><Relationship Id="rId2" Type="http://schemas.openxmlformats.org/officeDocument/2006/relationships/image" Target="../media/image6.png" /><Relationship Id="rId1" Type="http://schemas.openxmlformats.org/officeDocument/2006/relationships/slideLayout" Target="../slideLayouts/slideLayout2.xml" /></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381001"/>
            <a:ext cx="7772400" cy="1828799"/>
          </a:xfrm>
        </p:spPr>
        <p:txBody>
          <a:bodyPr>
            <a:normAutofit/>
          </a:bodyPr>
          <a:lstStyle/>
          <a:p>
            <a:br>
              <a:rPr lang="en-US" sz="5400" dirty="0">
                <a:solidFill>
                  <a:srgbClr val="FF0000"/>
                </a:solidFill>
              </a:rPr>
            </a:br>
            <a:r>
              <a:rPr lang="en-US" sz="3200" dirty="0">
                <a:solidFill>
                  <a:srgbClr val="FF0000"/>
                </a:solidFill>
              </a:rPr>
              <a:t>MAGNETIC EFFECT OF ELECTRIC CURRENT</a:t>
            </a:r>
          </a:p>
        </p:txBody>
      </p:sp>
      <p:sp>
        <p:nvSpPr>
          <p:cNvPr id="3" name="Subtitle 2"/>
          <p:cNvSpPr>
            <a:spLocks noGrp="1"/>
          </p:cNvSpPr>
          <p:nvPr>
            <p:ph type="subTitle" idx="1"/>
          </p:nvPr>
        </p:nvSpPr>
        <p:spPr>
          <a:xfrm>
            <a:off x="457200" y="2133600"/>
            <a:ext cx="8305800" cy="4114800"/>
          </a:xfrm>
        </p:spPr>
        <p:txBody>
          <a:bodyPr>
            <a:normAutofit/>
          </a:bodyPr>
          <a:lstStyle/>
          <a:p>
            <a:endParaRPr lang="en-US" dirty="0"/>
          </a:p>
          <a:p>
            <a:r>
              <a:rPr lang="en-US" sz="2400" dirty="0">
                <a:solidFill>
                  <a:schemeClr val="tx1"/>
                </a:solidFill>
              </a:rPr>
              <a:t>SUBJECT:PHYSICS</a:t>
            </a:r>
          </a:p>
          <a:p>
            <a:r>
              <a:rPr lang="en-US" sz="2400" dirty="0">
                <a:solidFill>
                  <a:schemeClr val="tx1"/>
                </a:solidFill>
              </a:rPr>
              <a:t>CHAPTER NO. 13</a:t>
            </a:r>
          </a:p>
          <a:p>
            <a:r>
              <a:rPr lang="en-US" sz="2400" dirty="0">
                <a:solidFill>
                  <a:schemeClr val="tx1"/>
                </a:solidFill>
              </a:rPr>
              <a:t>CHAPTER NAME: Magnetic effect of electric current</a:t>
            </a:r>
          </a:p>
        </p:txBody>
      </p:sp>
      <p:pic>
        <p:nvPicPr>
          <p:cNvPr id="4" name="Picture 2" descr="https://lh6.googleusercontent.com/3OHOjeWw8cL3-llHPrMwdu2qC_3g_s2zSopzYzvz5sG8PeFkCdvL5alcbRAb5eOJ5UhpTkojH1ie3DonUrCfyKNPc4hHwI3jKPnimQ1Nxb6oCm_lLFynRoUfZZgw9C6hLaO1iH1ViRzIh1_QYg"/>
          <p:cNvPicPr>
            <a:picLocks noChangeAspect="1" noChangeArrowheads="1"/>
          </p:cNvPicPr>
          <p:nvPr/>
        </p:nvPicPr>
        <p:blipFill>
          <a:blip r:embed="rId2" cstate="print"/>
          <a:srcRect/>
          <a:stretch>
            <a:fillRect/>
          </a:stretch>
        </p:blipFill>
        <p:spPr bwMode="auto">
          <a:xfrm>
            <a:off x="228600" y="228600"/>
            <a:ext cx="1922100" cy="1143000"/>
          </a:xfrm>
          <a:prstGeom prst="rect">
            <a:avLst/>
          </a:prstGeom>
          <a:noFill/>
        </p:spPr>
      </p:pic>
      <p:pic>
        <p:nvPicPr>
          <p:cNvPr id="5" name="Picture 2" descr="https://lh6.googleusercontent.com/YnAKMN6Q_N49S3m2OrAAFzj82EoqJGvBx9mjxw0X0MSFyXvzp-LTzQJPk_2uQbwFzY9FsMlCgyLHQfP7IAJJ2ixgeg0WUCatowkdw-KIFt75BUaM5nm1BLo1B9FJ-OVv1G0avlTsV59-6wLuYQ"/>
          <p:cNvPicPr>
            <a:picLocks noChangeAspect="1" noChangeArrowheads="1"/>
          </p:cNvPicPr>
          <p:nvPr/>
        </p:nvPicPr>
        <p:blipFill>
          <a:blip r:embed="rId3"/>
          <a:srcRect/>
          <a:stretch>
            <a:fillRect/>
          </a:stretch>
        </p:blipFill>
        <p:spPr bwMode="auto">
          <a:xfrm>
            <a:off x="0" y="5074286"/>
            <a:ext cx="9043985" cy="1783714"/>
          </a:xfrm>
          <a:prstGeom prst="rect">
            <a:avLst/>
          </a:prstGeom>
          <a:noFill/>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92500" lnSpcReduction="20000"/>
          </a:bodyPr>
          <a:lstStyle/>
          <a:p>
            <a:r>
              <a:rPr lang="en-US" dirty="0"/>
              <a:t>Magnetic field due to a circular loop: </a:t>
            </a:r>
          </a:p>
          <a:p>
            <a:r>
              <a:rPr lang="en-US" dirty="0"/>
              <a:t>At every point on the circular loop, the magnetic field is in the form of concentric circles around it. </a:t>
            </a:r>
          </a:p>
          <a:p>
            <a:r>
              <a:rPr lang="en-US" dirty="0"/>
              <a:t>AS we move away from it, the circles would become larger and larger and at the centre of the loop, it appears to be a straight line.</a:t>
            </a:r>
          </a:p>
          <a:p>
            <a:r>
              <a:rPr lang="en-US" dirty="0"/>
              <a:t>The magnetic field produced by a current carrying circular wire at a given point is </a:t>
            </a:r>
          </a:p>
          <a:p>
            <a:pPr lvl="0"/>
            <a:r>
              <a:rPr lang="en-US" b="1" dirty="0"/>
              <a:t>Amount of current</a:t>
            </a:r>
            <a:r>
              <a:rPr lang="en-US" dirty="0"/>
              <a:t>: Directly proportional to the amount of current flowing through it.</a:t>
            </a:r>
          </a:p>
          <a:p>
            <a:endParaRPr lang="en-US" dirty="0"/>
          </a:p>
        </p:txBody>
      </p:sp>
      <p:pic>
        <p:nvPicPr>
          <p:cNvPr id="4" name="Picture 2" descr="https://lh6.googleusercontent.com/3OHOjeWw8cL3-llHPrMwdu2qC_3g_s2zSopzYzvz5sG8PeFkCdvL5alcbRAb5eOJ5UhpTkojH1ie3DonUrCfyKNPc4hHwI3jKPnimQ1Nxb6oCm_lLFynRoUfZZgw9C6hLaO1iH1ViRzIh1_QYg"/>
          <p:cNvPicPr>
            <a:picLocks noChangeAspect="1" noChangeArrowheads="1"/>
          </p:cNvPicPr>
          <p:nvPr/>
        </p:nvPicPr>
        <p:blipFill>
          <a:blip r:embed="rId2" cstate="print"/>
          <a:srcRect/>
          <a:stretch>
            <a:fillRect/>
          </a:stretch>
        </p:blipFill>
        <p:spPr bwMode="auto">
          <a:xfrm>
            <a:off x="7391400" y="5791200"/>
            <a:ext cx="1752600" cy="1066800"/>
          </a:xfrm>
          <a:prstGeom prst="rect">
            <a:avLst/>
          </a:prstGeom>
          <a:noFill/>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normAutofit fontScale="92500" lnSpcReduction="10000"/>
          </a:bodyPr>
          <a:lstStyle/>
          <a:p>
            <a:pPr lvl="0"/>
            <a:r>
              <a:rPr lang="en-US" b="1" dirty="0"/>
              <a:t>The radius of the coil</a:t>
            </a:r>
            <a:r>
              <a:rPr lang="en-US" dirty="0"/>
              <a:t>- The strength of the magnetic field is inversely proportional to the radius of the coil.</a:t>
            </a:r>
          </a:p>
          <a:p>
            <a:r>
              <a:rPr lang="en-US" dirty="0"/>
              <a:t> If the radius increases, the magnetic strength at the center decreases. </a:t>
            </a:r>
          </a:p>
          <a:p>
            <a:pPr lvl="0"/>
            <a:r>
              <a:rPr lang="en-US" b="1" dirty="0"/>
              <a:t>The number of turns in the coil</a:t>
            </a:r>
            <a:r>
              <a:rPr lang="en-US" dirty="0"/>
              <a:t>: As the number of turns in the coil increase, the magnetic strength at the center increases, because the current in each circular turn is having the same direction, thus the field due to each turn adds up.</a:t>
            </a:r>
          </a:p>
          <a:p>
            <a:endParaRPr lang="en-US" dirty="0"/>
          </a:p>
        </p:txBody>
      </p:sp>
      <p:pic>
        <p:nvPicPr>
          <p:cNvPr id="4" name="Picture 2" descr="https://lh6.googleusercontent.com/3OHOjeWw8cL3-llHPrMwdu2qC_3g_s2zSopzYzvz5sG8PeFkCdvL5alcbRAb5eOJ5UhpTkojH1ie3DonUrCfyKNPc4hHwI3jKPnimQ1Nxb6oCm_lLFynRoUfZZgw9C6hLaO1iH1ViRzIh1_QYg"/>
          <p:cNvPicPr>
            <a:picLocks noChangeAspect="1" noChangeArrowheads="1"/>
          </p:cNvPicPr>
          <p:nvPr/>
        </p:nvPicPr>
        <p:blipFill>
          <a:blip r:embed="rId2" cstate="print"/>
          <a:srcRect/>
          <a:stretch>
            <a:fillRect/>
          </a:stretch>
        </p:blipFill>
        <p:spPr bwMode="auto">
          <a:xfrm>
            <a:off x="7391400" y="5791200"/>
            <a:ext cx="1752600" cy="1066800"/>
          </a:xfrm>
          <a:prstGeom prst="rect">
            <a:avLst/>
          </a:prstGeom>
          <a:noFill/>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FF0000"/>
                </a:solidFill>
              </a:rPr>
              <a:t>Magnetic field due to solenoid</a:t>
            </a:r>
          </a:p>
        </p:txBody>
      </p:sp>
      <p:pic>
        <p:nvPicPr>
          <p:cNvPr id="4" name="Content Placeholder 3"/>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990600" y="1905000"/>
            <a:ext cx="7010400" cy="2777331"/>
          </a:xfrm>
          <a:prstGeom prst="rect">
            <a:avLst/>
          </a:prstGeom>
          <a:noFill/>
          <a:ln>
            <a:noFill/>
          </a:ln>
        </p:spPr>
      </p:pic>
      <p:pic>
        <p:nvPicPr>
          <p:cNvPr id="5" name="Picture 2" descr="https://lh6.googleusercontent.com/3OHOjeWw8cL3-llHPrMwdu2qC_3g_s2zSopzYzvz5sG8PeFkCdvL5alcbRAb5eOJ5UhpTkojH1ie3DonUrCfyKNPc4hHwI3jKPnimQ1Nxb6oCm_lLFynRoUfZZgw9C6hLaO1iH1ViRzIh1_QYg"/>
          <p:cNvPicPr>
            <a:picLocks noChangeAspect="1" noChangeArrowheads="1"/>
          </p:cNvPicPr>
          <p:nvPr/>
        </p:nvPicPr>
        <p:blipFill>
          <a:blip r:embed="rId3" cstate="print"/>
          <a:srcRect/>
          <a:stretch>
            <a:fillRect/>
          </a:stretch>
        </p:blipFill>
        <p:spPr bwMode="auto">
          <a:xfrm>
            <a:off x="7391400" y="5791200"/>
            <a:ext cx="1752600" cy="1066800"/>
          </a:xfrm>
          <a:prstGeom prst="rect">
            <a:avLst/>
          </a:prstGeom>
          <a:noFill/>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FF0000"/>
                </a:solidFill>
              </a:rPr>
              <a:t>SOLENOID</a:t>
            </a:r>
          </a:p>
        </p:txBody>
      </p:sp>
      <p:sp>
        <p:nvSpPr>
          <p:cNvPr id="3" name="Content Placeholder 2"/>
          <p:cNvSpPr>
            <a:spLocks noGrp="1"/>
          </p:cNvSpPr>
          <p:nvPr>
            <p:ph idx="1"/>
          </p:nvPr>
        </p:nvSpPr>
        <p:spPr/>
        <p:txBody>
          <a:bodyPr>
            <a:normAutofit fontScale="92500" lnSpcReduction="20000"/>
          </a:bodyPr>
          <a:lstStyle/>
          <a:p>
            <a:r>
              <a:rPr lang="en-US" b="1" dirty="0"/>
              <a:t>Solenoid</a:t>
            </a:r>
            <a:r>
              <a:rPr lang="en-US" dirty="0"/>
              <a:t>: 1. A coil of many turns of insulated copper wire wrapped in the shape of a cylinder is called a Solenoid.</a:t>
            </a:r>
          </a:p>
          <a:p>
            <a:r>
              <a:rPr lang="en-US" dirty="0"/>
              <a:t>Magnetic field produced by a Solenoid is similar to a bar magnet</a:t>
            </a:r>
          </a:p>
          <a:p>
            <a:r>
              <a:rPr lang="en-US" dirty="0"/>
              <a:t>The strength of magnetic field is proportional to the number of turns &amp; magnitude of current.</a:t>
            </a:r>
          </a:p>
          <a:p>
            <a:r>
              <a:rPr lang="en-US" dirty="0"/>
              <a:t>The strength of magnetic field is same at all points inside a solenoid.</a:t>
            </a:r>
          </a:p>
          <a:p>
            <a:pPr>
              <a:buNone/>
            </a:pPr>
            <a:r>
              <a:rPr lang="en-US" dirty="0"/>
              <a:t> </a:t>
            </a:r>
          </a:p>
          <a:p>
            <a:endParaRPr lang="en-US" dirty="0"/>
          </a:p>
          <a:p>
            <a:endParaRPr lang="en-US" dirty="0"/>
          </a:p>
          <a:p>
            <a:endParaRPr lang="en-US" dirty="0"/>
          </a:p>
        </p:txBody>
      </p:sp>
      <p:pic>
        <p:nvPicPr>
          <p:cNvPr id="4" name="Picture 2" descr="https://lh6.googleusercontent.com/3OHOjeWw8cL3-llHPrMwdu2qC_3g_s2zSopzYzvz5sG8PeFkCdvL5alcbRAb5eOJ5UhpTkojH1ie3DonUrCfyKNPc4hHwI3jKPnimQ1Nxb6oCm_lLFynRoUfZZgw9C6hLaO1iH1ViRzIh1_QYg"/>
          <p:cNvPicPr>
            <a:picLocks noChangeAspect="1" noChangeArrowheads="1"/>
          </p:cNvPicPr>
          <p:nvPr/>
        </p:nvPicPr>
        <p:blipFill>
          <a:blip r:embed="rId2" cstate="print"/>
          <a:srcRect/>
          <a:stretch>
            <a:fillRect/>
          </a:stretch>
        </p:blipFill>
        <p:spPr bwMode="auto">
          <a:xfrm>
            <a:off x="7391400" y="5791200"/>
            <a:ext cx="1752600" cy="1066800"/>
          </a:xfrm>
          <a:prstGeom prst="rect">
            <a:avLst/>
          </a:prstGeom>
          <a:noFill/>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FF0000"/>
                </a:solidFill>
              </a:rPr>
              <a:t>ELECTROMAGNET</a:t>
            </a:r>
          </a:p>
        </p:txBody>
      </p:sp>
      <p:sp>
        <p:nvSpPr>
          <p:cNvPr id="3" name="Content Placeholder 2"/>
          <p:cNvSpPr>
            <a:spLocks noGrp="1"/>
          </p:cNvSpPr>
          <p:nvPr>
            <p:ph idx="1"/>
          </p:nvPr>
        </p:nvSpPr>
        <p:spPr/>
        <p:txBody>
          <a:bodyPr/>
          <a:lstStyle/>
          <a:p>
            <a:r>
              <a:rPr lang="en-US" dirty="0"/>
              <a:t>Electromagnet: An electromagnet consists of a long coil of insulated copper wire wrapped on a soft iron core.</a:t>
            </a:r>
          </a:p>
          <a:p>
            <a:endParaRPr lang="en-US" dirty="0"/>
          </a:p>
        </p:txBody>
      </p:sp>
      <p:pic>
        <p:nvPicPr>
          <p:cNvPr id="4" name="Picture 4">
            <a:extLst>
              <a:ext uri="{FF2B5EF4-FFF2-40B4-BE49-F238E27FC236}">
                <a16:creationId xmlns:a16="http://schemas.microsoft.com/office/drawing/2014/main" id="{4539FA31-B7D6-C146-B1B3-DEA5E3E6544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4000" y="3211286"/>
            <a:ext cx="6096000" cy="2775857"/>
          </a:xfrm>
          <a:prstGeom prst="rect">
            <a:avLst/>
          </a:prstGeom>
        </p:spPr>
      </p:pic>
      <p:pic>
        <p:nvPicPr>
          <p:cNvPr id="5" name="Picture 2" descr="https://lh6.googleusercontent.com/3OHOjeWw8cL3-llHPrMwdu2qC_3g_s2zSopzYzvz5sG8PeFkCdvL5alcbRAb5eOJ5UhpTkojH1ie3DonUrCfyKNPc4hHwI3jKPnimQ1Nxb6oCm_lLFynRoUfZZgw9C6hLaO1iH1ViRzIh1_QYg"/>
          <p:cNvPicPr>
            <a:picLocks noChangeAspect="1" noChangeArrowheads="1"/>
          </p:cNvPicPr>
          <p:nvPr/>
        </p:nvPicPr>
        <p:blipFill>
          <a:blip r:embed="rId3" cstate="print"/>
          <a:srcRect/>
          <a:stretch>
            <a:fillRect/>
          </a:stretch>
        </p:blipFill>
        <p:spPr bwMode="auto">
          <a:xfrm>
            <a:off x="7391400" y="5791200"/>
            <a:ext cx="1752600" cy="1066800"/>
          </a:xfrm>
          <a:prstGeom prst="rect">
            <a:avLst/>
          </a:prstGeom>
          <a:noFill/>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br>
              <a:rPr lang="en-US" b="1" dirty="0"/>
            </a:br>
            <a:r>
              <a:rPr lang="en-US" b="1" dirty="0">
                <a:solidFill>
                  <a:srgbClr val="FF0000"/>
                </a:solidFill>
              </a:rPr>
              <a:t>Uses of an electro magnet: </a:t>
            </a:r>
            <a:br>
              <a:rPr lang="en-US" dirty="0">
                <a:solidFill>
                  <a:srgbClr val="FF0000"/>
                </a:solidFill>
              </a:rPr>
            </a:br>
            <a:endParaRPr lang="en-US" dirty="0">
              <a:solidFill>
                <a:srgbClr val="FF0000"/>
              </a:solidFill>
            </a:endParaRPr>
          </a:p>
        </p:txBody>
      </p:sp>
      <p:sp>
        <p:nvSpPr>
          <p:cNvPr id="3" name="Content Placeholder 2"/>
          <p:cNvSpPr>
            <a:spLocks noGrp="1"/>
          </p:cNvSpPr>
          <p:nvPr>
            <p:ph idx="1"/>
          </p:nvPr>
        </p:nvSpPr>
        <p:spPr/>
        <p:txBody>
          <a:bodyPr>
            <a:normAutofit/>
          </a:bodyPr>
          <a:lstStyle/>
          <a:p>
            <a:pPr lvl="0"/>
            <a:r>
              <a:rPr lang="en-US" dirty="0"/>
              <a:t>Lifting heavy iron containers.</a:t>
            </a:r>
          </a:p>
          <a:p>
            <a:pPr lvl="0"/>
            <a:r>
              <a:rPr lang="en-US" dirty="0"/>
              <a:t>Making electric door bells.</a:t>
            </a:r>
          </a:p>
          <a:p>
            <a:pPr lvl="0"/>
            <a:r>
              <a:rPr lang="en-US" dirty="0"/>
              <a:t>Separating magnetic materials from garbage.</a:t>
            </a:r>
          </a:p>
          <a:p>
            <a:pPr lvl="0"/>
            <a:r>
              <a:rPr lang="en-US" dirty="0"/>
              <a:t>Creating magnetic fields in electric generators and electric motors.</a:t>
            </a:r>
          </a:p>
          <a:p>
            <a:pPr lvl="0"/>
            <a:r>
              <a:rPr lang="en-US" dirty="0"/>
              <a:t>Making loud speakers, television receivers, electro magnetic brakes etc.</a:t>
            </a:r>
          </a:p>
          <a:p>
            <a:pPr lvl="0"/>
            <a:r>
              <a:rPr lang="en-US" dirty="0"/>
              <a:t>In high speed magnetic levitation trains.</a:t>
            </a:r>
          </a:p>
          <a:p>
            <a:endParaRPr lang="en-US" dirty="0"/>
          </a:p>
        </p:txBody>
      </p:sp>
      <p:pic>
        <p:nvPicPr>
          <p:cNvPr id="4" name="Picture 2" descr="https://lh6.googleusercontent.com/3OHOjeWw8cL3-llHPrMwdu2qC_3g_s2zSopzYzvz5sG8PeFkCdvL5alcbRAb5eOJ5UhpTkojH1ie3DonUrCfyKNPc4hHwI3jKPnimQ1Nxb6oCm_lLFynRoUfZZgw9C6hLaO1iH1ViRzIh1_QYg"/>
          <p:cNvPicPr>
            <a:picLocks noChangeAspect="1" noChangeArrowheads="1"/>
          </p:cNvPicPr>
          <p:nvPr/>
        </p:nvPicPr>
        <p:blipFill>
          <a:blip r:embed="rId2" cstate="print"/>
          <a:srcRect/>
          <a:stretch>
            <a:fillRect/>
          </a:stretch>
        </p:blipFill>
        <p:spPr bwMode="auto">
          <a:xfrm>
            <a:off x="7391400" y="5791200"/>
            <a:ext cx="1752600" cy="1066800"/>
          </a:xfrm>
          <a:prstGeom prst="rect">
            <a:avLst/>
          </a:prstGeom>
          <a:noFill/>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br>
              <a:rPr lang="en-US" dirty="0"/>
            </a:br>
            <a:r>
              <a:rPr lang="en-US" dirty="0">
                <a:solidFill>
                  <a:srgbClr val="FF0000"/>
                </a:solidFill>
              </a:rPr>
              <a:t>Difference between electro magnet and bar magnet:</a:t>
            </a:r>
            <a:br>
              <a:rPr lang="en-US" dirty="0"/>
            </a:br>
            <a:endParaRPr lang="en-US" dirty="0"/>
          </a:p>
        </p:txBody>
      </p:sp>
      <p:sp>
        <p:nvSpPr>
          <p:cNvPr id="3" name="Content Placeholder 2"/>
          <p:cNvSpPr>
            <a:spLocks noGrp="1"/>
          </p:cNvSpPr>
          <p:nvPr>
            <p:ph idx="1"/>
          </p:nvPr>
        </p:nvSpPr>
        <p:spPr/>
        <p:txBody>
          <a:bodyPr>
            <a:normAutofit fontScale="92500" lnSpcReduction="10000"/>
          </a:bodyPr>
          <a:lstStyle/>
          <a:p>
            <a:r>
              <a:rPr lang="en-IN" b="1" dirty="0"/>
              <a:t>Electromagnet</a:t>
            </a:r>
            <a:endParaRPr lang="en-US" dirty="0"/>
          </a:p>
          <a:p>
            <a:pPr lvl="1"/>
            <a:r>
              <a:rPr lang="en-IN" b="1" dirty="0"/>
              <a:t>They are temporary magnets.</a:t>
            </a:r>
            <a:endParaRPr lang="en-US" dirty="0"/>
          </a:p>
          <a:p>
            <a:pPr lvl="1"/>
            <a:r>
              <a:rPr lang="en-IN" b="1" dirty="0"/>
              <a:t>A strong magnetic force is produced by electromagnets.</a:t>
            </a:r>
            <a:endParaRPr lang="en-US" dirty="0"/>
          </a:p>
          <a:p>
            <a:pPr lvl="1"/>
            <a:r>
              <a:rPr lang="en-IN" b="1" dirty="0"/>
              <a:t>Polarity can be changed by changing the direction of flow of current in its coil.</a:t>
            </a:r>
            <a:endParaRPr lang="en-US" dirty="0"/>
          </a:p>
          <a:p>
            <a:r>
              <a:rPr lang="en-IN" b="1" dirty="0"/>
              <a:t>Bar magnet</a:t>
            </a:r>
            <a:endParaRPr lang="en-US" dirty="0"/>
          </a:p>
          <a:p>
            <a:pPr lvl="1"/>
            <a:r>
              <a:rPr lang="en-IN" b="1" dirty="0"/>
              <a:t>It is a permanent magnet.</a:t>
            </a:r>
            <a:endParaRPr lang="en-US" dirty="0"/>
          </a:p>
          <a:p>
            <a:pPr lvl="1"/>
            <a:r>
              <a:rPr lang="en-IN" b="1" dirty="0"/>
              <a:t>It produces weak magnetic force.</a:t>
            </a:r>
            <a:endParaRPr lang="en-US" dirty="0"/>
          </a:p>
          <a:p>
            <a:pPr lvl="1"/>
            <a:r>
              <a:rPr lang="en-IN" b="1" dirty="0"/>
              <a:t>Polarity of a bar magnet is fixed.</a:t>
            </a:r>
            <a:endParaRPr lang="en-US" dirty="0"/>
          </a:p>
          <a:p>
            <a:endParaRPr lang="en-US" dirty="0"/>
          </a:p>
        </p:txBody>
      </p:sp>
      <p:pic>
        <p:nvPicPr>
          <p:cNvPr id="4" name="Picture 2" descr="https://lh6.googleusercontent.com/3OHOjeWw8cL3-llHPrMwdu2qC_3g_s2zSopzYzvz5sG8PeFkCdvL5alcbRAb5eOJ5UhpTkojH1ie3DonUrCfyKNPc4hHwI3jKPnimQ1Nxb6oCm_lLFynRoUfZZgw9C6hLaO1iH1ViRzIh1_QYg"/>
          <p:cNvPicPr>
            <a:picLocks noChangeAspect="1" noChangeArrowheads="1"/>
          </p:cNvPicPr>
          <p:nvPr/>
        </p:nvPicPr>
        <p:blipFill>
          <a:blip r:embed="rId2" cstate="print"/>
          <a:srcRect/>
          <a:stretch>
            <a:fillRect/>
          </a:stretch>
        </p:blipFill>
        <p:spPr bwMode="auto">
          <a:xfrm>
            <a:off x="7391400" y="5791200"/>
            <a:ext cx="1752600" cy="1066800"/>
          </a:xfrm>
          <a:prstGeom prst="rect">
            <a:avLst/>
          </a:prstGeom>
          <a:noFill/>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br>
              <a:rPr lang="en-US" dirty="0"/>
            </a:br>
            <a:r>
              <a:rPr lang="en-US" dirty="0">
                <a:solidFill>
                  <a:srgbClr val="FF0000"/>
                </a:solidFill>
              </a:rPr>
              <a:t>Force acting on current carrying conductor in a magnetic field, </a:t>
            </a:r>
            <a:br>
              <a:rPr lang="en-US" dirty="0"/>
            </a:br>
            <a:endParaRPr lang="en-US" dirty="0"/>
          </a:p>
        </p:txBody>
      </p:sp>
      <p:sp>
        <p:nvSpPr>
          <p:cNvPr id="3" name="Content Placeholder 2"/>
          <p:cNvSpPr>
            <a:spLocks noGrp="1"/>
          </p:cNvSpPr>
          <p:nvPr>
            <p:ph idx="1"/>
          </p:nvPr>
        </p:nvSpPr>
        <p:spPr/>
        <p:txBody>
          <a:bodyPr>
            <a:normAutofit fontScale="92500" lnSpcReduction="10000"/>
          </a:bodyPr>
          <a:lstStyle/>
          <a:p>
            <a:r>
              <a:rPr lang="en-US" dirty="0"/>
              <a:t>When a current carrying conductor is placed in a magnetic field, it experiences a force.</a:t>
            </a:r>
          </a:p>
          <a:p>
            <a:r>
              <a:rPr lang="en-US" dirty="0"/>
              <a:t>The direction of force on the conductor depends on </a:t>
            </a:r>
          </a:p>
          <a:p>
            <a:pPr lvl="0"/>
            <a:r>
              <a:rPr lang="en-US" dirty="0"/>
              <a:t>Direction of current: If the direction of current in the conductor is reversed, then the direction of magnetic force is also reversed.</a:t>
            </a:r>
          </a:p>
          <a:p>
            <a:r>
              <a:rPr lang="en-US" dirty="0"/>
              <a:t>Direction of magnetic field: The direction of force on the conductor can be reversed by reversing the direction of magnetic field.</a:t>
            </a:r>
          </a:p>
        </p:txBody>
      </p:sp>
      <p:pic>
        <p:nvPicPr>
          <p:cNvPr id="4" name="Picture 2" descr="https://lh6.googleusercontent.com/3OHOjeWw8cL3-llHPrMwdu2qC_3g_s2zSopzYzvz5sG8PeFkCdvL5alcbRAb5eOJ5UhpTkojH1ie3DonUrCfyKNPc4hHwI3jKPnimQ1Nxb6oCm_lLFynRoUfZZgw9C6hLaO1iH1ViRzIh1_QYg"/>
          <p:cNvPicPr>
            <a:picLocks noChangeAspect="1" noChangeArrowheads="1"/>
          </p:cNvPicPr>
          <p:nvPr/>
        </p:nvPicPr>
        <p:blipFill>
          <a:blip r:embed="rId2" cstate="print"/>
          <a:srcRect/>
          <a:stretch>
            <a:fillRect/>
          </a:stretch>
        </p:blipFill>
        <p:spPr bwMode="auto">
          <a:xfrm>
            <a:off x="7391400" y="5791200"/>
            <a:ext cx="1752600" cy="1066800"/>
          </a:xfrm>
          <a:prstGeom prst="rect">
            <a:avLst/>
          </a:prstGeom>
          <a:noFill/>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FF0000"/>
                </a:solidFill>
              </a:rPr>
              <a:t>Flemings Left hand rule:</a:t>
            </a:r>
          </a:p>
        </p:txBody>
      </p:sp>
      <p:sp>
        <p:nvSpPr>
          <p:cNvPr id="3" name="Content Placeholder 2"/>
          <p:cNvSpPr>
            <a:spLocks noGrp="1"/>
          </p:cNvSpPr>
          <p:nvPr>
            <p:ph idx="1"/>
          </p:nvPr>
        </p:nvSpPr>
        <p:spPr/>
        <p:txBody>
          <a:bodyPr/>
          <a:lstStyle/>
          <a:p>
            <a:r>
              <a:rPr lang="en-US" sz="2400" dirty="0"/>
              <a:t>Stretch the thumb, forefinger and middle finger of your left hand such that they are mutually perpendicular. If the fore finger points in the direction of magnetic field and the middle finger in the direction of current, then the thumb will point in the direction of motion or the force acting on the conductor</a:t>
            </a:r>
            <a:br>
              <a:rPr lang="en-US" dirty="0"/>
            </a:br>
            <a:r>
              <a:rPr lang="en-US" dirty="0"/>
              <a:t> </a:t>
            </a:r>
          </a:p>
        </p:txBody>
      </p:sp>
      <p:pic>
        <p:nvPicPr>
          <p:cNvPr id="4" name="Picture 3"/>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590800" y="3505200"/>
            <a:ext cx="3200400" cy="3048000"/>
          </a:xfrm>
          <a:prstGeom prst="rect">
            <a:avLst/>
          </a:prstGeom>
          <a:noFill/>
          <a:ln>
            <a:noFill/>
          </a:ln>
        </p:spPr>
      </p:pic>
      <p:pic>
        <p:nvPicPr>
          <p:cNvPr id="5" name="Picture 2" descr="https://lh6.googleusercontent.com/3OHOjeWw8cL3-llHPrMwdu2qC_3g_s2zSopzYzvz5sG8PeFkCdvL5alcbRAb5eOJ5UhpTkojH1ie3DonUrCfyKNPc4hHwI3jKPnimQ1Nxb6oCm_lLFynRoUfZZgw9C6hLaO1iH1ViRzIh1_QYg"/>
          <p:cNvPicPr>
            <a:picLocks noChangeAspect="1" noChangeArrowheads="1"/>
          </p:cNvPicPr>
          <p:nvPr/>
        </p:nvPicPr>
        <p:blipFill>
          <a:blip r:embed="rId3" cstate="print"/>
          <a:srcRect/>
          <a:stretch>
            <a:fillRect/>
          </a:stretch>
        </p:blipFill>
        <p:spPr bwMode="auto">
          <a:xfrm>
            <a:off x="7391400" y="5791200"/>
            <a:ext cx="1752600" cy="1066800"/>
          </a:xfrm>
          <a:prstGeom prst="rect">
            <a:avLst/>
          </a:prstGeom>
          <a:noFill/>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br>
              <a:rPr lang="en-US" dirty="0"/>
            </a:br>
            <a:r>
              <a:rPr lang="en-US" dirty="0">
                <a:solidFill>
                  <a:srgbClr val="FF0000"/>
                </a:solidFill>
              </a:rPr>
              <a:t>Electric motor</a:t>
            </a:r>
            <a:br>
              <a:rPr lang="en-US" dirty="0">
                <a:solidFill>
                  <a:srgbClr val="FF0000"/>
                </a:solidFill>
              </a:rPr>
            </a:br>
            <a:endParaRPr lang="en-US" dirty="0">
              <a:solidFill>
                <a:srgbClr val="FF0000"/>
              </a:solidFill>
            </a:endParaRPr>
          </a:p>
        </p:txBody>
      </p:sp>
      <p:sp>
        <p:nvSpPr>
          <p:cNvPr id="3" name="Content Placeholder 2"/>
          <p:cNvSpPr>
            <a:spLocks noGrp="1"/>
          </p:cNvSpPr>
          <p:nvPr>
            <p:ph idx="1"/>
          </p:nvPr>
        </p:nvSpPr>
        <p:spPr/>
        <p:txBody>
          <a:bodyPr>
            <a:normAutofit fontScale="92500" lnSpcReduction="20000"/>
          </a:bodyPr>
          <a:lstStyle/>
          <a:p>
            <a:pPr lvl="0"/>
            <a:r>
              <a:rPr lang="en-US" dirty="0"/>
              <a:t>An electric motor is a device which works on the principle of magnetic force</a:t>
            </a:r>
          </a:p>
          <a:p>
            <a:pPr lvl="0"/>
            <a:r>
              <a:rPr lang="en-US" dirty="0"/>
              <a:t>It is an electrical device that converts electrical energy into mechanical energy.</a:t>
            </a:r>
          </a:p>
          <a:p>
            <a:pPr lvl="0"/>
            <a:r>
              <a:rPr lang="en-US" dirty="0"/>
              <a:t>Here a current carrying conductor is placed in the magnetic field and force acts on the conductor and it rotates and do the mechanical work.</a:t>
            </a:r>
          </a:p>
          <a:p>
            <a:pPr lvl="0"/>
            <a:endParaRPr lang="en-US" dirty="0"/>
          </a:p>
          <a:p>
            <a:pPr>
              <a:buNone/>
            </a:pPr>
            <a:r>
              <a:rPr lang="en-US" dirty="0"/>
              <a:t>This is used in electric fans, computers, coolers, washing machine, grinder etc. </a:t>
            </a:r>
            <a:br>
              <a:rPr lang="en-US" dirty="0"/>
            </a:br>
            <a:endParaRPr lang="en-US" dirty="0"/>
          </a:p>
        </p:txBody>
      </p:sp>
      <p:pic>
        <p:nvPicPr>
          <p:cNvPr id="4" name="Picture 2" descr="https://lh6.googleusercontent.com/3OHOjeWw8cL3-llHPrMwdu2qC_3g_s2zSopzYzvz5sG8PeFkCdvL5alcbRAb5eOJ5UhpTkojH1ie3DonUrCfyKNPc4hHwI3jKPnimQ1Nxb6oCm_lLFynRoUfZZgw9C6hLaO1iH1ViRzIh1_QYg"/>
          <p:cNvPicPr>
            <a:picLocks noChangeAspect="1" noChangeArrowheads="1"/>
          </p:cNvPicPr>
          <p:nvPr/>
        </p:nvPicPr>
        <p:blipFill>
          <a:blip r:embed="rId2" cstate="print"/>
          <a:srcRect/>
          <a:stretch>
            <a:fillRect/>
          </a:stretch>
        </p:blipFill>
        <p:spPr bwMode="auto">
          <a:xfrm>
            <a:off x="7391400" y="5791200"/>
            <a:ext cx="1752600" cy="1066800"/>
          </a:xfrm>
          <a:prstGeom prst="rect">
            <a:avLst/>
          </a:prstGeom>
          <a:noFill/>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solidFill>
                  <a:srgbClr val="FF0000"/>
                </a:solidFill>
              </a:rPr>
              <a:t>Magnetic Field and magnetic field lines.</a:t>
            </a:r>
          </a:p>
        </p:txBody>
      </p:sp>
      <p:sp>
        <p:nvSpPr>
          <p:cNvPr id="3" name="Content Placeholder 2"/>
          <p:cNvSpPr>
            <a:spLocks noGrp="1"/>
          </p:cNvSpPr>
          <p:nvPr>
            <p:ph idx="1"/>
          </p:nvPr>
        </p:nvSpPr>
        <p:spPr/>
        <p:txBody>
          <a:bodyPr/>
          <a:lstStyle/>
          <a:p>
            <a:r>
              <a:rPr lang="en-US" dirty="0"/>
              <a:t>Magnetic field: The space around a magnet in which its effects can be experienced </a:t>
            </a:r>
            <a:r>
              <a:rPr lang="en-US" dirty="0" err="1"/>
              <a:t>i.e</a:t>
            </a:r>
            <a:r>
              <a:rPr lang="en-US" dirty="0"/>
              <a:t> its force can be detected , is called magnetic field.</a:t>
            </a:r>
          </a:p>
          <a:p>
            <a:r>
              <a:rPr lang="en-US" dirty="0"/>
              <a:t>Magnetic field is a vector quantity. It is denoted as B. </a:t>
            </a:r>
          </a:p>
          <a:p>
            <a:r>
              <a:rPr lang="en-US" dirty="0"/>
              <a:t>The SI unit of magnetic field is </a:t>
            </a:r>
            <a:r>
              <a:rPr lang="en-US" dirty="0" err="1"/>
              <a:t>tesla</a:t>
            </a:r>
            <a:r>
              <a:rPr lang="en-US" dirty="0"/>
              <a:t>. The smaller unit is gauss.</a:t>
            </a:r>
          </a:p>
          <a:p>
            <a:endParaRPr lang="en-US" dirty="0"/>
          </a:p>
        </p:txBody>
      </p:sp>
      <p:pic>
        <p:nvPicPr>
          <p:cNvPr id="4" name="Picture 2" descr="https://lh6.googleusercontent.com/3OHOjeWw8cL3-llHPrMwdu2qC_3g_s2zSopzYzvz5sG8PeFkCdvL5alcbRAb5eOJ5UhpTkojH1ie3DonUrCfyKNPc4hHwI3jKPnimQ1Nxb6oCm_lLFynRoUfZZgw9C6hLaO1iH1ViRzIh1_QYg"/>
          <p:cNvPicPr>
            <a:picLocks noChangeAspect="1" noChangeArrowheads="1"/>
          </p:cNvPicPr>
          <p:nvPr/>
        </p:nvPicPr>
        <p:blipFill>
          <a:blip r:embed="rId2" cstate="print"/>
          <a:srcRect/>
          <a:stretch>
            <a:fillRect/>
          </a:stretch>
        </p:blipFill>
        <p:spPr bwMode="auto">
          <a:xfrm>
            <a:off x="7391400" y="5791200"/>
            <a:ext cx="1752600" cy="1066800"/>
          </a:xfrm>
          <a:prstGeom prst="rect">
            <a:avLst/>
          </a:prstGeom>
          <a:noFill/>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FF0000"/>
                </a:solidFill>
              </a:rPr>
              <a:t>ELECTRIC MOTOR</a:t>
            </a:r>
          </a:p>
        </p:txBody>
      </p:sp>
      <p:pic>
        <p:nvPicPr>
          <p:cNvPr id="4" name="Content Placeholder 3"/>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295400" y="1752600"/>
            <a:ext cx="6629400" cy="4267200"/>
          </a:xfrm>
          <a:prstGeom prst="rect">
            <a:avLst/>
          </a:prstGeom>
          <a:noFill/>
          <a:ln>
            <a:noFill/>
          </a:ln>
        </p:spPr>
      </p:pic>
      <p:pic>
        <p:nvPicPr>
          <p:cNvPr id="5" name="Picture 2" descr="https://lh6.googleusercontent.com/3OHOjeWw8cL3-llHPrMwdu2qC_3g_s2zSopzYzvz5sG8PeFkCdvL5alcbRAb5eOJ5UhpTkojH1ie3DonUrCfyKNPc4hHwI3jKPnimQ1Nxb6oCm_lLFynRoUfZZgw9C6hLaO1iH1ViRzIh1_QYg"/>
          <p:cNvPicPr>
            <a:picLocks noChangeAspect="1" noChangeArrowheads="1"/>
          </p:cNvPicPr>
          <p:nvPr/>
        </p:nvPicPr>
        <p:blipFill>
          <a:blip r:embed="rId3" cstate="print"/>
          <a:srcRect/>
          <a:stretch>
            <a:fillRect/>
          </a:stretch>
        </p:blipFill>
        <p:spPr bwMode="auto">
          <a:xfrm>
            <a:off x="7391400" y="5791200"/>
            <a:ext cx="1752600" cy="1066800"/>
          </a:xfrm>
          <a:prstGeom prst="rect">
            <a:avLst/>
          </a:prstGeom>
          <a:noFill/>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85000" lnSpcReduction="20000"/>
          </a:bodyPr>
          <a:lstStyle/>
          <a:p>
            <a:r>
              <a:rPr lang="en-US" b="1" dirty="0"/>
              <a:t>Construction of electric motor:</a:t>
            </a:r>
            <a:endParaRPr lang="en-US" dirty="0"/>
          </a:p>
          <a:p>
            <a:pPr lvl="0"/>
            <a:r>
              <a:rPr lang="en-US" b="1" dirty="0"/>
              <a:t>A </a:t>
            </a:r>
            <a:r>
              <a:rPr lang="en-US" dirty="0"/>
              <a:t>rectangular insulated copper wire coil ABCD kept in a magnetic field between the north and south pole of a permanent magnet such that the magnetic field direction remains perpendicular to the two sides AB and CD of the coil.</a:t>
            </a:r>
          </a:p>
          <a:p>
            <a:pPr lvl="0"/>
            <a:r>
              <a:rPr lang="en-US" dirty="0"/>
              <a:t>The two ends of the coil are attached to a split ring device called a </a:t>
            </a:r>
            <a:r>
              <a:rPr lang="en-US" dirty="0" err="1"/>
              <a:t>commutator</a:t>
            </a:r>
            <a:r>
              <a:rPr lang="en-US" dirty="0"/>
              <a:t>.</a:t>
            </a:r>
          </a:p>
          <a:p>
            <a:r>
              <a:rPr lang="en-US" dirty="0"/>
              <a:t>The </a:t>
            </a:r>
            <a:r>
              <a:rPr lang="en-US" dirty="0" err="1"/>
              <a:t>commutator</a:t>
            </a:r>
            <a:r>
              <a:rPr lang="en-US" dirty="0"/>
              <a:t> consists of two half rings P and Q whose inner sides are insulated and attached to an axle. </a:t>
            </a:r>
            <a:br>
              <a:rPr lang="en-US" dirty="0"/>
            </a:br>
            <a:endParaRPr lang="en-US" dirty="0"/>
          </a:p>
          <a:p>
            <a:endParaRPr lang="en-US" dirty="0"/>
          </a:p>
        </p:txBody>
      </p:sp>
      <p:pic>
        <p:nvPicPr>
          <p:cNvPr id="4" name="Picture 2" descr="https://lh6.googleusercontent.com/3OHOjeWw8cL3-llHPrMwdu2qC_3g_s2zSopzYzvz5sG8PeFkCdvL5alcbRAb5eOJ5UhpTkojH1ie3DonUrCfyKNPc4hHwI3jKPnimQ1Nxb6oCm_lLFynRoUfZZgw9C6hLaO1iH1ViRzIh1_QYg"/>
          <p:cNvPicPr>
            <a:picLocks noChangeAspect="1" noChangeArrowheads="1"/>
          </p:cNvPicPr>
          <p:nvPr/>
        </p:nvPicPr>
        <p:blipFill>
          <a:blip r:embed="rId2" cstate="print"/>
          <a:srcRect/>
          <a:stretch>
            <a:fillRect/>
          </a:stretch>
        </p:blipFill>
        <p:spPr bwMode="auto">
          <a:xfrm>
            <a:off x="7391400" y="5791200"/>
            <a:ext cx="1752600" cy="1066800"/>
          </a:xfrm>
          <a:prstGeom prst="rect">
            <a:avLst/>
          </a:prstGeom>
          <a:noFill/>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lvl="0"/>
            <a:r>
              <a:rPr lang="en-US" dirty="0"/>
              <a:t>The axle rotates when the coil rotates.</a:t>
            </a:r>
          </a:p>
          <a:p>
            <a:pPr lvl="0"/>
            <a:r>
              <a:rPr lang="en-US" dirty="0"/>
              <a:t>The half rings outer sides are conducting and in contact with two stationary brushes X and Y.</a:t>
            </a:r>
          </a:p>
          <a:p>
            <a:pPr lvl="0"/>
            <a:r>
              <a:rPr lang="en-US" dirty="0"/>
              <a:t>A battery is connected across these half rings of the </a:t>
            </a:r>
            <a:r>
              <a:rPr lang="en-US" dirty="0" err="1"/>
              <a:t>commutator</a:t>
            </a:r>
            <a:r>
              <a:rPr lang="en-US" dirty="0"/>
              <a:t> along with a plug key.</a:t>
            </a:r>
          </a:p>
          <a:p>
            <a:r>
              <a:rPr lang="en-US" dirty="0"/>
              <a:t>Battery supplies current to the coil through the carbon brushes</a:t>
            </a:r>
          </a:p>
          <a:p>
            <a:endParaRPr lang="en-US" dirty="0"/>
          </a:p>
        </p:txBody>
      </p:sp>
      <p:pic>
        <p:nvPicPr>
          <p:cNvPr id="4" name="Picture 2" descr="https://lh6.googleusercontent.com/3OHOjeWw8cL3-llHPrMwdu2qC_3g_s2zSopzYzvz5sG8PeFkCdvL5alcbRAb5eOJ5UhpTkojH1ie3DonUrCfyKNPc4hHwI3jKPnimQ1Nxb6oCm_lLFynRoUfZZgw9C6hLaO1iH1ViRzIh1_QYg"/>
          <p:cNvPicPr>
            <a:picLocks noChangeAspect="1" noChangeArrowheads="1"/>
          </p:cNvPicPr>
          <p:nvPr/>
        </p:nvPicPr>
        <p:blipFill>
          <a:blip r:embed="rId2" cstate="print"/>
          <a:srcRect/>
          <a:stretch>
            <a:fillRect/>
          </a:stretch>
        </p:blipFill>
        <p:spPr bwMode="auto">
          <a:xfrm>
            <a:off x="7391400" y="5791200"/>
            <a:ext cx="1752600" cy="1066800"/>
          </a:xfrm>
          <a:prstGeom prst="rect">
            <a:avLst/>
          </a:prstGeom>
          <a:noFill/>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br>
              <a:rPr lang="en-US" b="1" dirty="0"/>
            </a:br>
            <a:r>
              <a:rPr lang="en-US" b="1" dirty="0"/>
              <a:t> </a:t>
            </a:r>
            <a:r>
              <a:rPr lang="en-US" b="1" dirty="0">
                <a:solidFill>
                  <a:srgbClr val="FF0000"/>
                </a:solidFill>
              </a:rPr>
              <a:t>Working of electric motor:</a:t>
            </a:r>
            <a:br>
              <a:rPr lang="en-US" dirty="0">
                <a:solidFill>
                  <a:srgbClr val="FF0000"/>
                </a:solidFill>
              </a:rPr>
            </a:br>
            <a:endParaRPr lang="en-US" dirty="0">
              <a:solidFill>
                <a:srgbClr val="FF0000"/>
              </a:solidFill>
            </a:endParaRPr>
          </a:p>
        </p:txBody>
      </p:sp>
      <p:sp>
        <p:nvSpPr>
          <p:cNvPr id="3" name="Content Placeholder 2"/>
          <p:cNvSpPr>
            <a:spLocks noGrp="1"/>
          </p:cNvSpPr>
          <p:nvPr>
            <p:ph idx="1"/>
          </p:nvPr>
        </p:nvSpPr>
        <p:spPr/>
        <p:txBody>
          <a:bodyPr>
            <a:normAutofit fontScale="77500" lnSpcReduction="20000"/>
          </a:bodyPr>
          <a:lstStyle/>
          <a:p>
            <a:r>
              <a:rPr lang="en-US" b="1" dirty="0"/>
              <a:t>Current </a:t>
            </a:r>
            <a:r>
              <a:rPr lang="en-US" dirty="0"/>
              <a:t>in the coil ABCD enters from the source battery through conducting brush X and flows back to the battery through brush Y.</a:t>
            </a:r>
          </a:p>
          <a:p>
            <a:pPr lvl="0"/>
            <a:r>
              <a:rPr lang="en-US" dirty="0"/>
              <a:t>Current in the coil flows from A to B and from C to D.</a:t>
            </a:r>
          </a:p>
          <a:p>
            <a:pPr lvl="0"/>
            <a:r>
              <a:rPr lang="en-US" dirty="0"/>
              <a:t>On applying Flemings left hand rule, the force acting on arm AB pushed it down wards and force acting on arm CD pushes it upwards.</a:t>
            </a:r>
          </a:p>
          <a:p>
            <a:pPr lvl="0"/>
            <a:r>
              <a:rPr lang="en-US" dirty="0"/>
              <a:t>After half rotation, Q makes contact with X and P makes contact with Y.</a:t>
            </a:r>
          </a:p>
          <a:p>
            <a:pPr lvl="0"/>
            <a:r>
              <a:rPr lang="en-US" dirty="0"/>
              <a:t>So, current is reversed and flows in the direction of DCBA.</a:t>
            </a:r>
          </a:p>
          <a:p>
            <a:pPr lvl="0"/>
            <a:r>
              <a:rPr lang="en-US" dirty="0"/>
              <a:t>A device that reverses the direction of flow of current through a circuit is called a </a:t>
            </a:r>
            <a:r>
              <a:rPr lang="en-US" dirty="0" err="1"/>
              <a:t>commutator</a:t>
            </a:r>
            <a:r>
              <a:rPr lang="en-US" dirty="0"/>
              <a:t>.</a:t>
            </a:r>
          </a:p>
          <a:p>
            <a:endParaRPr lang="en-US" dirty="0"/>
          </a:p>
        </p:txBody>
      </p:sp>
      <p:pic>
        <p:nvPicPr>
          <p:cNvPr id="4" name="Picture 2" descr="https://lh6.googleusercontent.com/3OHOjeWw8cL3-llHPrMwdu2qC_3g_s2zSopzYzvz5sG8PeFkCdvL5alcbRAb5eOJ5UhpTkojH1ie3DonUrCfyKNPc4hHwI3jKPnimQ1Nxb6oCm_lLFynRoUfZZgw9C6hLaO1iH1ViRzIh1_QYg"/>
          <p:cNvPicPr>
            <a:picLocks noChangeAspect="1" noChangeArrowheads="1"/>
          </p:cNvPicPr>
          <p:nvPr/>
        </p:nvPicPr>
        <p:blipFill>
          <a:blip r:embed="rId2" cstate="print"/>
          <a:srcRect/>
          <a:stretch>
            <a:fillRect/>
          </a:stretch>
        </p:blipFill>
        <p:spPr bwMode="auto">
          <a:xfrm>
            <a:off x="7391400" y="5791200"/>
            <a:ext cx="1752600" cy="1066800"/>
          </a:xfrm>
          <a:prstGeom prst="rect">
            <a:avLst/>
          </a:prstGeom>
          <a:noFill/>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b="1" dirty="0"/>
              <a:t>Commercial motor use:</a:t>
            </a:r>
            <a:endParaRPr lang="en-US" dirty="0"/>
          </a:p>
          <a:p>
            <a:pPr lvl="0"/>
            <a:r>
              <a:rPr lang="en-US" b="1" dirty="0"/>
              <a:t>An electromagnet in place of permanent magnet.</a:t>
            </a:r>
            <a:endParaRPr lang="en-US" dirty="0"/>
          </a:p>
          <a:p>
            <a:pPr lvl="0"/>
            <a:r>
              <a:rPr lang="en-US" b="1" dirty="0"/>
              <a:t>Large no. of turns of conducting wire.</a:t>
            </a:r>
            <a:endParaRPr lang="en-US" dirty="0"/>
          </a:p>
          <a:p>
            <a:pPr lvl="0"/>
            <a:r>
              <a:rPr lang="en-US" b="1" dirty="0"/>
              <a:t>A soft iron core on which the coil is wound.</a:t>
            </a:r>
            <a:endParaRPr lang="en-US" dirty="0"/>
          </a:p>
        </p:txBody>
      </p:sp>
      <p:pic>
        <p:nvPicPr>
          <p:cNvPr id="4" name="Picture 2" descr="https://lh6.googleusercontent.com/3OHOjeWw8cL3-llHPrMwdu2qC_3g_s2zSopzYzvz5sG8PeFkCdvL5alcbRAb5eOJ5UhpTkojH1ie3DonUrCfyKNPc4hHwI3jKPnimQ1Nxb6oCm_lLFynRoUfZZgw9C6hLaO1iH1ViRzIh1_QYg"/>
          <p:cNvPicPr>
            <a:picLocks noChangeAspect="1" noChangeArrowheads="1"/>
          </p:cNvPicPr>
          <p:nvPr/>
        </p:nvPicPr>
        <p:blipFill>
          <a:blip r:embed="rId2" cstate="print"/>
          <a:srcRect/>
          <a:stretch>
            <a:fillRect/>
          </a:stretch>
        </p:blipFill>
        <p:spPr bwMode="auto">
          <a:xfrm>
            <a:off x="7391400" y="5791200"/>
            <a:ext cx="1752600" cy="1066800"/>
          </a:xfrm>
          <a:prstGeom prst="rect">
            <a:avLst/>
          </a:prstGeom>
          <a:noFill/>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B3FBFC-7D69-FD49-A906-0FD9524B18F8}"/>
              </a:ext>
            </a:extLst>
          </p:cNvPr>
          <p:cNvSpPr>
            <a:spLocks noGrp="1"/>
          </p:cNvSpPr>
          <p:nvPr>
            <p:ph type="title"/>
          </p:nvPr>
        </p:nvSpPr>
        <p:spPr/>
        <p:txBody>
          <a:bodyPr/>
          <a:lstStyle/>
          <a:p>
            <a:r>
              <a:rPr lang="en-US" altLang="zh-CN" dirty="0">
                <a:solidFill>
                  <a:srgbClr val="FF0000"/>
                </a:solidFill>
              </a:rPr>
              <a:t>Electric</a:t>
            </a:r>
            <a:r>
              <a:rPr lang="zh-CN" altLang="en-US" dirty="0">
                <a:solidFill>
                  <a:srgbClr val="FF0000"/>
                </a:solidFill>
              </a:rPr>
              <a:t> </a:t>
            </a:r>
            <a:r>
              <a:rPr lang="en-US" altLang="zh-CN" dirty="0">
                <a:solidFill>
                  <a:srgbClr val="FF0000"/>
                </a:solidFill>
              </a:rPr>
              <a:t>motor</a:t>
            </a:r>
            <a:endParaRPr lang="en-US" dirty="0">
              <a:solidFill>
                <a:srgbClr val="FF0000"/>
              </a:solidFill>
            </a:endParaRPr>
          </a:p>
        </p:txBody>
      </p:sp>
      <p:pic>
        <p:nvPicPr>
          <p:cNvPr id="4" name="Picture 4">
            <a:extLst>
              <a:ext uri="{FF2B5EF4-FFF2-40B4-BE49-F238E27FC236}">
                <a16:creationId xmlns:a16="http://schemas.microsoft.com/office/drawing/2014/main" id="{6A41CC98-7025-4D43-ABE4-C37BC4C83E22}"/>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721179" y="1417638"/>
            <a:ext cx="7660821" cy="5045755"/>
          </a:xfrm>
        </p:spPr>
      </p:pic>
      <p:pic>
        <p:nvPicPr>
          <p:cNvPr id="5" name="Picture 2" descr="https://lh6.googleusercontent.com/3OHOjeWw8cL3-llHPrMwdu2qC_3g_s2zSopzYzvz5sG8PeFkCdvL5alcbRAb5eOJ5UhpTkojH1ie3DonUrCfyKNPc4hHwI3jKPnimQ1Nxb6oCm_lLFynRoUfZZgw9C6hLaO1iH1ViRzIh1_QYg"/>
          <p:cNvPicPr>
            <a:picLocks noChangeAspect="1" noChangeArrowheads="1"/>
          </p:cNvPicPr>
          <p:nvPr/>
        </p:nvPicPr>
        <p:blipFill>
          <a:blip r:embed="rId3" cstate="print"/>
          <a:srcRect/>
          <a:stretch>
            <a:fillRect/>
          </a:stretch>
        </p:blipFill>
        <p:spPr bwMode="auto">
          <a:xfrm>
            <a:off x="7391400" y="5791200"/>
            <a:ext cx="1752600" cy="1066800"/>
          </a:xfrm>
          <a:prstGeom prst="rect">
            <a:avLst/>
          </a:prstGeom>
          <a:noFill/>
        </p:spPr>
      </p:pic>
    </p:spTree>
    <p:extLst>
      <p:ext uri="{BB962C8B-B14F-4D97-AF65-F5344CB8AC3E}">
        <p14:creationId xmlns:p14="http://schemas.microsoft.com/office/powerpoint/2010/main" val="202011913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FF0000"/>
                </a:solidFill>
              </a:rPr>
              <a:t>Electromagnetic Induction.</a:t>
            </a:r>
          </a:p>
        </p:txBody>
      </p:sp>
      <p:pic>
        <p:nvPicPr>
          <p:cNvPr id="4" name="Content Placeholder 3"/>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828800" y="2057400"/>
            <a:ext cx="5638800" cy="2458244"/>
          </a:xfrm>
          <a:prstGeom prst="rect">
            <a:avLst/>
          </a:prstGeom>
          <a:noFill/>
          <a:ln>
            <a:noFill/>
          </a:ln>
        </p:spPr>
      </p:pic>
      <p:pic>
        <p:nvPicPr>
          <p:cNvPr id="5" name="Picture 2" descr="https://lh6.googleusercontent.com/3OHOjeWw8cL3-llHPrMwdu2qC_3g_s2zSopzYzvz5sG8PeFkCdvL5alcbRAb5eOJ5UhpTkojH1ie3DonUrCfyKNPc4hHwI3jKPnimQ1Nxb6oCm_lLFynRoUfZZgw9C6hLaO1iH1ViRzIh1_QYg"/>
          <p:cNvPicPr>
            <a:picLocks noChangeAspect="1" noChangeArrowheads="1"/>
          </p:cNvPicPr>
          <p:nvPr/>
        </p:nvPicPr>
        <p:blipFill>
          <a:blip r:embed="rId3" cstate="print"/>
          <a:srcRect/>
          <a:stretch>
            <a:fillRect/>
          </a:stretch>
        </p:blipFill>
        <p:spPr bwMode="auto">
          <a:xfrm>
            <a:off x="7391400" y="5791200"/>
            <a:ext cx="1752600" cy="1066800"/>
          </a:xfrm>
          <a:prstGeom prst="rect">
            <a:avLst/>
          </a:prstGeom>
          <a:noFill/>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FF0000"/>
                </a:solidFill>
              </a:rPr>
              <a:t>ELECTROMAGNETIC INDUCTION</a:t>
            </a:r>
          </a:p>
        </p:txBody>
      </p:sp>
      <p:sp>
        <p:nvSpPr>
          <p:cNvPr id="3" name="Content Placeholder 2"/>
          <p:cNvSpPr>
            <a:spLocks noGrp="1"/>
          </p:cNvSpPr>
          <p:nvPr>
            <p:ph idx="1"/>
          </p:nvPr>
        </p:nvSpPr>
        <p:spPr/>
        <p:txBody>
          <a:bodyPr>
            <a:normAutofit fontScale="92500" lnSpcReduction="20000"/>
          </a:bodyPr>
          <a:lstStyle/>
          <a:p>
            <a:r>
              <a:rPr lang="en-US" dirty="0"/>
              <a:t>Electromagnetic induction is the production of induced current in a coil placed in a region where the magnetic field changes with time.</a:t>
            </a:r>
            <a:br>
              <a:rPr lang="en-US" dirty="0"/>
            </a:br>
            <a:r>
              <a:rPr lang="en-US" dirty="0"/>
              <a:t>The magnetic field may change due</a:t>
            </a:r>
            <a:br>
              <a:rPr lang="en-US" dirty="0"/>
            </a:br>
            <a:r>
              <a:rPr lang="en-US" dirty="0"/>
              <a:t>a) relative motion between the coil and a magnet placed near to the coil.</a:t>
            </a:r>
            <a:br>
              <a:rPr lang="en-US" dirty="0"/>
            </a:br>
            <a:r>
              <a:rPr lang="en-US" dirty="0"/>
              <a:t>b) If the coil is placed near to a current-carrying conductor, the magnetic field may change either due to a change in the current through the conductor or due to the relative motion between the coil and conductor.</a:t>
            </a:r>
            <a:br>
              <a:rPr lang="en-US" dirty="0"/>
            </a:br>
            <a:endParaRPr lang="en-US" dirty="0"/>
          </a:p>
        </p:txBody>
      </p:sp>
      <p:pic>
        <p:nvPicPr>
          <p:cNvPr id="4" name="Picture 2" descr="https://lh6.googleusercontent.com/3OHOjeWw8cL3-llHPrMwdu2qC_3g_s2zSopzYzvz5sG8PeFkCdvL5alcbRAb5eOJ5UhpTkojH1ie3DonUrCfyKNPc4hHwI3jKPnimQ1Nxb6oCm_lLFynRoUfZZgw9C6hLaO1iH1ViRzIh1_QYg"/>
          <p:cNvPicPr>
            <a:picLocks noChangeAspect="1" noChangeArrowheads="1"/>
          </p:cNvPicPr>
          <p:nvPr/>
        </p:nvPicPr>
        <p:blipFill>
          <a:blip r:embed="rId2" cstate="print"/>
          <a:srcRect/>
          <a:stretch>
            <a:fillRect/>
          </a:stretch>
        </p:blipFill>
        <p:spPr bwMode="auto">
          <a:xfrm>
            <a:off x="7391400" y="5791200"/>
            <a:ext cx="1752600" cy="1066800"/>
          </a:xfrm>
          <a:prstGeom prst="rect">
            <a:avLst/>
          </a:prstGeom>
          <a:noFill/>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solidFill>
                  <a:srgbClr val="FF0000"/>
                </a:solidFill>
              </a:rPr>
              <a:t>The ways to induce current in a circuit:</a:t>
            </a:r>
          </a:p>
        </p:txBody>
      </p:sp>
      <p:sp>
        <p:nvSpPr>
          <p:cNvPr id="3" name="Content Placeholder 2"/>
          <p:cNvSpPr>
            <a:spLocks noGrp="1"/>
          </p:cNvSpPr>
          <p:nvPr>
            <p:ph idx="1"/>
          </p:nvPr>
        </p:nvSpPr>
        <p:spPr/>
        <p:txBody>
          <a:bodyPr/>
          <a:lstStyle/>
          <a:p>
            <a:r>
              <a:rPr lang="en-US" b="1" dirty="0"/>
              <a:t>By moving a coil in a magnetic field: Moving a co</a:t>
            </a:r>
            <a:r>
              <a:rPr lang="en-US" dirty="0"/>
              <a:t>il towards a magnet sets up an electric current in the coil.</a:t>
            </a:r>
          </a:p>
          <a:p>
            <a:r>
              <a:rPr lang="en-US" dirty="0"/>
              <a:t>By </a:t>
            </a:r>
            <a:r>
              <a:rPr lang="en-US" b="1" dirty="0"/>
              <a:t>changing the magnetic field around a nearby coil: </a:t>
            </a:r>
            <a:endParaRPr lang="en-US" dirty="0"/>
          </a:p>
        </p:txBody>
      </p:sp>
      <p:pic>
        <p:nvPicPr>
          <p:cNvPr id="4" name="Picture 2" descr="https://lh6.googleusercontent.com/3OHOjeWw8cL3-llHPrMwdu2qC_3g_s2zSopzYzvz5sG8PeFkCdvL5alcbRAb5eOJ5UhpTkojH1ie3DonUrCfyKNPc4hHwI3jKPnimQ1Nxb6oCm_lLFynRoUfZZgw9C6hLaO1iH1ViRzIh1_QYg"/>
          <p:cNvPicPr>
            <a:picLocks noChangeAspect="1" noChangeArrowheads="1"/>
          </p:cNvPicPr>
          <p:nvPr/>
        </p:nvPicPr>
        <p:blipFill>
          <a:blip r:embed="rId2" cstate="print"/>
          <a:srcRect/>
          <a:stretch>
            <a:fillRect/>
          </a:stretch>
        </p:blipFill>
        <p:spPr bwMode="auto">
          <a:xfrm>
            <a:off x="7391400" y="5791200"/>
            <a:ext cx="1752600" cy="1066800"/>
          </a:xfrm>
          <a:prstGeom prst="rect">
            <a:avLst/>
          </a:prstGeom>
          <a:noFill/>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br>
              <a:rPr lang="en-US" dirty="0"/>
            </a:br>
            <a:r>
              <a:rPr lang="en-US" dirty="0">
                <a:solidFill>
                  <a:srgbClr val="FF0000"/>
                </a:solidFill>
              </a:rPr>
              <a:t>Fleming’s right-hand rule</a:t>
            </a:r>
            <a:br>
              <a:rPr lang="en-US" dirty="0"/>
            </a:br>
            <a:endParaRPr lang="en-US" dirty="0"/>
          </a:p>
        </p:txBody>
      </p:sp>
      <p:sp>
        <p:nvSpPr>
          <p:cNvPr id="3" name="Content Placeholder 2"/>
          <p:cNvSpPr>
            <a:spLocks noGrp="1"/>
          </p:cNvSpPr>
          <p:nvPr>
            <p:ph idx="1"/>
          </p:nvPr>
        </p:nvSpPr>
        <p:spPr/>
        <p:txBody>
          <a:bodyPr>
            <a:normAutofit lnSpcReduction="10000"/>
          </a:bodyPr>
          <a:lstStyle/>
          <a:p>
            <a:r>
              <a:rPr lang="en-US" dirty="0"/>
              <a:t>The direction of the induced current is given by the Fleming’s right-hand rule</a:t>
            </a:r>
          </a:p>
          <a:p>
            <a:r>
              <a:rPr lang="en-US" dirty="0"/>
              <a:t>Stretch the thumb, forefinger and middle finger of right hand so that they are perpendicular to each other. If the forefinger indicates the direction of the magnetic field and the thumb shows the direction of motion of conductor, then the middle finger will show the direction of induced current</a:t>
            </a:r>
          </a:p>
        </p:txBody>
      </p:sp>
      <p:pic>
        <p:nvPicPr>
          <p:cNvPr id="4" name="Picture 2" descr="https://lh6.googleusercontent.com/3OHOjeWw8cL3-llHPrMwdu2qC_3g_s2zSopzYzvz5sG8PeFkCdvL5alcbRAb5eOJ5UhpTkojH1ie3DonUrCfyKNPc4hHwI3jKPnimQ1Nxb6oCm_lLFynRoUfZZgw9C6hLaO1iH1ViRzIh1_QYg"/>
          <p:cNvPicPr>
            <a:picLocks noChangeAspect="1" noChangeArrowheads="1"/>
          </p:cNvPicPr>
          <p:nvPr/>
        </p:nvPicPr>
        <p:blipFill>
          <a:blip r:embed="rId2" cstate="print"/>
          <a:srcRect/>
          <a:stretch>
            <a:fillRect/>
          </a:stretch>
        </p:blipFill>
        <p:spPr bwMode="auto">
          <a:xfrm>
            <a:off x="7391400" y="5791200"/>
            <a:ext cx="1752600" cy="1066800"/>
          </a:xfrm>
          <a:prstGeom prst="rect">
            <a:avLst/>
          </a:prstGeom>
          <a:noFill/>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FF0000"/>
                </a:solidFill>
              </a:rPr>
              <a:t>Magnetic field lines: </a:t>
            </a:r>
          </a:p>
        </p:txBody>
      </p:sp>
      <p:sp>
        <p:nvSpPr>
          <p:cNvPr id="3" name="Content Placeholder 2"/>
          <p:cNvSpPr>
            <a:spLocks noGrp="1"/>
          </p:cNvSpPr>
          <p:nvPr>
            <p:ph idx="1"/>
          </p:nvPr>
        </p:nvSpPr>
        <p:spPr/>
        <p:txBody>
          <a:bodyPr/>
          <a:lstStyle/>
          <a:p>
            <a:r>
              <a:rPr lang="en-US" dirty="0"/>
              <a:t>The imaginary lines representing magnetic field around a magnet are known as magnetic field lines.</a:t>
            </a:r>
          </a:p>
          <a:p>
            <a:r>
              <a:rPr lang="en-US" dirty="0"/>
              <a:t>It is taken by convention that the field lines emerge from north pole and merge at south pole.</a:t>
            </a:r>
          </a:p>
          <a:p>
            <a:endParaRPr lang="en-US" dirty="0"/>
          </a:p>
        </p:txBody>
      </p:sp>
      <p:pic>
        <p:nvPicPr>
          <p:cNvPr id="4" name="Picture 4">
            <a:extLst>
              <a:ext uri="{FF2B5EF4-FFF2-40B4-BE49-F238E27FC236}">
                <a16:creationId xmlns:a16="http://schemas.microsoft.com/office/drawing/2014/main" id="{2E2A2E58-D953-A04B-AF37-4D87445ACAD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714750" y="4191000"/>
            <a:ext cx="4558393" cy="2392362"/>
          </a:xfrm>
          <a:prstGeom prst="rect">
            <a:avLst/>
          </a:prstGeom>
        </p:spPr>
      </p:pic>
      <p:pic>
        <p:nvPicPr>
          <p:cNvPr id="5" name="Picture 2" descr="https://lh6.googleusercontent.com/3OHOjeWw8cL3-llHPrMwdu2qC_3g_s2zSopzYzvz5sG8PeFkCdvL5alcbRAb5eOJ5UhpTkojH1ie3DonUrCfyKNPc4hHwI3jKPnimQ1Nxb6oCm_lLFynRoUfZZgw9C6hLaO1iH1ViRzIh1_QYg"/>
          <p:cNvPicPr>
            <a:picLocks noChangeAspect="1" noChangeArrowheads="1"/>
          </p:cNvPicPr>
          <p:nvPr/>
        </p:nvPicPr>
        <p:blipFill>
          <a:blip r:embed="rId3" cstate="print"/>
          <a:srcRect/>
          <a:stretch>
            <a:fillRect/>
          </a:stretch>
        </p:blipFill>
        <p:spPr bwMode="auto">
          <a:xfrm>
            <a:off x="7391400" y="5791200"/>
            <a:ext cx="1752600" cy="1066800"/>
          </a:xfrm>
          <a:prstGeom prst="rect">
            <a:avLst/>
          </a:prstGeom>
          <a:noFill/>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FF0000"/>
                </a:solidFill>
              </a:rPr>
              <a:t>FLEMING’S RIGHT HAND RULE</a:t>
            </a:r>
          </a:p>
        </p:txBody>
      </p:sp>
      <p:pic>
        <p:nvPicPr>
          <p:cNvPr id="4" name="Content Placeholder 3"/>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057400" y="1905000"/>
            <a:ext cx="5486400" cy="4038600"/>
          </a:xfrm>
          <a:prstGeom prst="rect">
            <a:avLst/>
          </a:prstGeom>
          <a:noFill/>
          <a:ln>
            <a:noFill/>
          </a:ln>
        </p:spPr>
      </p:pic>
      <p:pic>
        <p:nvPicPr>
          <p:cNvPr id="5" name="Picture 2" descr="https://lh6.googleusercontent.com/3OHOjeWw8cL3-llHPrMwdu2qC_3g_s2zSopzYzvz5sG8PeFkCdvL5alcbRAb5eOJ5UhpTkojH1ie3DonUrCfyKNPc4hHwI3jKPnimQ1Nxb6oCm_lLFynRoUfZZgw9C6hLaO1iH1ViRzIh1_QYg"/>
          <p:cNvPicPr>
            <a:picLocks noChangeAspect="1" noChangeArrowheads="1"/>
          </p:cNvPicPr>
          <p:nvPr/>
        </p:nvPicPr>
        <p:blipFill>
          <a:blip r:embed="rId3" cstate="print"/>
          <a:srcRect/>
          <a:stretch>
            <a:fillRect/>
          </a:stretch>
        </p:blipFill>
        <p:spPr bwMode="auto">
          <a:xfrm>
            <a:off x="7391400" y="5791200"/>
            <a:ext cx="1752600" cy="1066800"/>
          </a:xfrm>
          <a:prstGeom prst="rect">
            <a:avLst/>
          </a:prstGeom>
          <a:noFill/>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br>
              <a:rPr lang="en-US" b="1" dirty="0"/>
            </a:br>
            <a:r>
              <a:rPr lang="en-US" b="1" dirty="0">
                <a:solidFill>
                  <a:srgbClr val="FF0000"/>
                </a:solidFill>
              </a:rPr>
              <a:t>Electric Generator</a:t>
            </a:r>
            <a:br>
              <a:rPr lang="en-US" dirty="0">
                <a:solidFill>
                  <a:srgbClr val="FF0000"/>
                </a:solidFill>
              </a:rPr>
            </a:br>
            <a:endParaRPr lang="en-US" dirty="0">
              <a:solidFill>
                <a:srgbClr val="FF0000"/>
              </a:solidFill>
            </a:endParaRPr>
          </a:p>
        </p:txBody>
      </p:sp>
      <p:sp>
        <p:nvSpPr>
          <p:cNvPr id="3" name="Content Placeholder 2"/>
          <p:cNvSpPr>
            <a:spLocks noGrp="1"/>
          </p:cNvSpPr>
          <p:nvPr>
            <p:ph idx="1"/>
          </p:nvPr>
        </p:nvSpPr>
        <p:spPr/>
        <p:txBody>
          <a:bodyPr/>
          <a:lstStyle/>
          <a:p>
            <a:r>
              <a:rPr lang="en-US" dirty="0"/>
              <a:t>It is a device which converts mechanical energy into electrical energy. It is based on electromagnetic induction principle as explained above.</a:t>
            </a:r>
          </a:p>
          <a:p>
            <a:endParaRPr lang="en-US" dirty="0"/>
          </a:p>
        </p:txBody>
      </p:sp>
      <p:pic>
        <p:nvPicPr>
          <p:cNvPr id="4" name="Picture 3"/>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886200" y="3200400"/>
            <a:ext cx="4572000" cy="3429000"/>
          </a:xfrm>
          <a:prstGeom prst="rect">
            <a:avLst/>
          </a:prstGeom>
          <a:noFill/>
          <a:ln>
            <a:noFill/>
          </a:ln>
        </p:spPr>
      </p:pic>
      <p:pic>
        <p:nvPicPr>
          <p:cNvPr id="5" name="Picture 2" descr="https://lh6.googleusercontent.com/3OHOjeWw8cL3-llHPrMwdu2qC_3g_s2zSopzYzvz5sG8PeFkCdvL5alcbRAb5eOJ5UhpTkojH1ie3DonUrCfyKNPc4hHwI3jKPnimQ1Nxb6oCm_lLFynRoUfZZgw9C6hLaO1iH1ViRzIh1_QYg"/>
          <p:cNvPicPr>
            <a:picLocks noChangeAspect="1" noChangeArrowheads="1"/>
          </p:cNvPicPr>
          <p:nvPr/>
        </p:nvPicPr>
        <p:blipFill>
          <a:blip r:embed="rId3" cstate="print"/>
          <a:srcRect/>
          <a:stretch>
            <a:fillRect/>
          </a:stretch>
        </p:blipFill>
        <p:spPr bwMode="auto">
          <a:xfrm>
            <a:off x="7391400" y="5791200"/>
            <a:ext cx="1752600" cy="1066800"/>
          </a:xfrm>
          <a:prstGeom prst="rect">
            <a:avLst/>
          </a:prstGeom>
          <a:noFill/>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951277-E84F-7D43-9A0A-4A1E5373B439}"/>
              </a:ext>
            </a:extLst>
          </p:cNvPr>
          <p:cNvSpPr>
            <a:spLocks noGrp="1"/>
          </p:cNvSpPr>
          <p:nvPr>
            <p:ph type="title"/>
          </p:nvPr>
        </p:nvSpPr>
        <p:spPr/>
        <p:txBody>
          <a:bodyPr/>
          <a:lstStyle/>
          <a:p>
            <a:endParaRPr lang="en-US"/>
          </a:p>
        </p:txBody>
      </p:sp>
      <p:pic>
        <p:nvPicPr>
          <p:cNvPr id="4" name="Picture 4">
            <a:extLst>
              <a:ext uri="{FF2B5EF4-FFF2-40B4-BE49-F238E27FC236}">
                <a16:creationId xmlns:a16="http://schemas.microsoft.com/office/drawing/2014/main" id="{E286D5F8-5729-1A4E-993C-A705903E5927}"/>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938893" y="163286"/>
            <a:ext cx="7211786" cy="6531428"/>
          </a:xfrm>
        </p:spPr>
      </p:pic>
      <p:pic>
        <p:nvPicPr>
          <p:cNvPr id="5" name="Picture 2" descr="https://lh6.googleusercontent.com/3OHOjeWw8cL3-llHPrMwdu2qC_3g_s2zSopzYzvz5sG8PeFkCdvL5alcbRAb5eOJ5UhpTkojH1ie3DonUrCfyKNPc4hHwI3jKPnimQ1Nxb6oCm_lLFynRoUfZZgw9C6hLaO1iH1ViRzIh1_QYg"/>
          <p:cNvPicPr>
            <a:picLocks noChangeAspect="1" noChangeArrowheads="1"/>
          </p:cNvPicPr>
          <p:nvPr/>
        </p:nvPicPr>
        <p:blipFill>
          <a:blip r:embed="rId3" cstate="print"/>
          <a:srcRect/>
          <a:stretch>
            <a:fillRect/>
          </a:stretch>
        </p:blipFill>
        <p:spPr bwMode="auto">
          <a:xfrm>
            <a:off x="7391400" y="5791200"/>
            <a:ext cx="1752600" cy="1066800"/>
          </a:xfrm>
          <a:prstGeom prst="rect">
            <a:avLst/>
          </a:prstGeom>
          <a:noFill/>
        </p:spPr>
      </p:pic>
    </p:spTree>
    <p:extLst>
      <p:ext uri="{BB962C8B-B14F-4D97-AF65-F5344CB8AC3E}">
        <p14:creationId xmlns:p14="http://schemas.microsoft.com/office/powerpoint/2010/main" val="308645048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17B30A-020F-2345-8C36-DD2C93FADB1E}"/>
              </a:ext>
            </a:extLst>
          </p:cNvPr>
          <p:cNvSpPr>
            <a:spLocks noGrp="1"/>
          </p:cNvSpPr>
          <p:nvPr>
            <p:ph type="title"/>
          </p:nvPr>
        </p:nvSpPr>
        <p:spPr/>
        <p:txBody>
          <a:bodyPr/>
          <a:lstStyle/>
          <a:p>
            <a:endParaRPr lang="en-US"/>
          </a:p>
        </p:txBody>
      </p:sp>
      <p:pic>
        <p:nvPicPr>
          <p:cNvPr id="4" name="Picture 4">
            <a:extLst>
              <a:ext uri="{FF2B5EF4-FFF2-40B4-BE49-F238E27FC236}">
                <a16:creationId xmlns:a16="http://schemas.microsoft.com/office/drawing/2014/main" id="{32F73F83-F6AD-674E-AB69-96851FBBE53F}"/>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938893" y="274638"/>
            <a:ext cx="6844393" cy="6308724"/>
          </a:xfrm>
        </p:spPr>
      </p:pic>
      <p:pic>
        <p:nvPicPr>
          <p:cNvPr id="5" name="Picture 2" descr="https://lh6.googleusercontent.com/3OHOjeWw8cL3-llHPrMwdu2qC_3g_s2zSopzYzvz5sG8PeFkCdvL5alcbRAb5eOJ5UhpTkojH1ie3DonUrCfyKNPc4hHwI3jKPnimQ1Nxb6oCm_lLFynRoUfZZgw9C6hLaO1iH1ViRzIh1_QYg"/>
          <p:cNvPicPr>
            <a:picLocks noChangeAspect="1" noChangeArrowheads="1"/>
          </p:cNvPicPr>
          <p:nvPr/>
        </p:nvPicPr>
        <p:blipFill>
          <a:blip r:embed="rId3" cstate="print"/>
          <a:srcRect/>
          <a:stretch>
            <a:fillRect/>
          </a:stretch>
        </p:blipFill>
        <p:spPr bwMode="auto">
          <a:xfrm>
            <a:off x="7391400" y="5791200"/>
            <a:ext cx="1752600" cy="1066800"/>
          </a:xfrm>
          <a:prstGeom prst="rect">
            <a:avLst/>
          </a:prstGeom>
          <a:noFill/>
        </p:spPr>
      </p:pic>
    </p:spTree>
    <p:extLst>
      <p:ext uri="{BB962C8B-B14F-4D97-AF65-F5344CB8AC3E}">
        <p14:creationId xmlns:p14="http://schemas.microsoft.com/office/powerpoint/2010/main" val="269045337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3BEB4B-08F3-FC4E-A7DD-EC040DDB0005}"/>
              </a:ext>
            </a:extLst>
          </p:cNvPr>
          <p:cNvSpPr>
            <a:spLocks noGrp="1"/>
          </p:cNvSpPr>
          <p:nvPr>
            <p:ph type="title"/>
          </p:nvPr>
        </p:nvSpPr>
        <p:spPr/>
        <p:txBody>
          <a:bodyPr/>
          <a:lstStyle/>
          <a:p>
            <a:endParaRPr lang="en-US"/>
          </a:p>
        </p:txBody>
      </p:sp>
      <p:pic>
        <p:nvPicPr>
          <p:cNvPr id="4" name="Picture 4">
            <a:extLst>
              <a:ext uri="{FF2B5EF4-FFF2-40B4-BE49-F238E27FC236}">
                <a16:creationId xmlns:a16="http://schemas.microsoft.com/office/drawing/2014/main" id="{E1C37C63-0975-444A-B7F2-8E0E867B9D38}"/>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57200" y="274638"/>
            <a:ext cx="7584621" cy="6678612"/>
          </a:xfrm>
        </p:spPr>
      </p:pic>
      <p:pic>
        <p:nvPicPr>
          <p:cNvPr id="5" name="Picture 2" descr="https://lh6.googleusercontent.com/3OHOjeWw8cL3-llHPrMwdu2qC_3g_s2zSopzYzvz5sG8PeFkCdvL5alcbRAb5eOJ5UhpTkojH1ie3DonUrCfyKNPc4hHwI3jKPnimQ1Nxb6oCm_lLFynRoUfZZgw9C6hLaO1iH1ViRzIh1_QYg"/>
          <p:cNvPicPr>
            <a:picLocks noChangeAspect="1" noChangeArrowheads="1"/>
          </p:cNvPicPr>
          <p:nvPr/>
        </p:nvPicPr>
        <p:blipFill>
          <a:blip r:embed="rId3" cstate="print"/>
          <a:srcRect/>
          <a:stretch>
            <a:fillRect/>
          </a:stretch>
        </p:blipFill>
        <p:spPr bwMode="auto">
          <a:xfrm>
            <a:off x="7391400" y="5791200"/>
            <a:ext cx="1752600" cy="1066800"/>
          </a:xfrm>
          <a:prstGeom prst="rect">
            <a:avLst/>
          </a:prstGeom>
          <a:noFill/>
        </p:spPr>
      </p:pic>
    </p:spTree>
    <p:extLst>
      <p:ext uri="{BB962C8B-B14F-4D97-AF65-F5344CB8AC3E}">
        <p14:creationId xmlns:p14="http://schemas.microsoft.com/office/powerpoint/2010/main" val="179973387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FA643D-B3D8-F245-B19B-4A4B4239A871}"/>
              </a:ext>
            </a:extLst>
          </p:cNvPr>
          <p:cNvSpPr>
            <a:spLocks noGrp="1"/>
          </p:cNvSpPr>
          <p:nvPr>
            <p:ph type="title"/>
          </p:nvPr>
        </p:nvSpPr>
        <p:spPr/>
        <p:txBody>
          <a:bodyPr/>
          <a:lstStyle/>
          <a:p>
            <a:endParaRPr lang="en-US"/>
          </a:p>
        </p:txBody>
      </p:sp>
      <p:pic>
        <p:nvPicPr>
          <p:cNvPr id="4" name="Picture 4">
            <a:extLst>
              <a:ext uri="{FF2B5EF4-FFF2-40B4-BE49-F238E27FC236}">
                <a16:creationId xmlns:a16="http://schemas.microsoft.com/office/drawing/2014/main" id="{9CD064C0-FAE5-A244-8533-44CC008F3333}"/>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047750" y="274638"/>
            <a:ext cx="7165521" cy="5851525"/>
          </a:xfrm>
        </p:spPr>
      </p:pic>
      <p:pic>
        <p:nvPicPr>
          <p:cNvPr id="5" name="Picture 2" descr="https://lh6.googleusercontent.com/3OHOjeWw8cL3-llHPrMwdu2qC_3g_s2zSopzYzvz5sG8PeFkCdvL5alcbRAb5eOJ5UhpTkojH1ie3DonUrCfyKNPc4hHwI3jKPnimQ1Nxb6oCm_lLFynRoUfZZgw9C6hLaO1iH1ViRzIh1_QYg"/>
          <p:cNvPicPr>
            <a:picLocks noChangeAspect="1" noChangeArrowheads="1"/>
          </p:cNvPicPr>
          <p:nvPr/>
        </p:nvPicPr>
        <p:blipFill>
          <a:blip r:embed="rId3" cstate="print"/>
          <a:srcRect/>
          <a:stretch>
            <a:fillRect/>
          </a:stretch>
        </p:blipFill>
        <p:spPr bwMode="auto">
          <a:xfrm>
            <a:off x="7391400" y="5791200"/>
            <a:ext cx="1752600" cy="1066800"/>
          </a:xfrm>
          <a:prstGeom prst="rect">
            <a:avLst/>
          </a:prstGeom>
          <a:noFill/>
        </p:spPr>
      </p:pic>
    </p:spTree>
    <p:extLst>
      <p:ext uri="{BB962C8B-B14F-4D97-AF65-F5344CB8AC3E}">
        <p14:creationId xmlns:p14="http://schemas.microsoft.com/office/powerpoint/2010/main" val="191204808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08CCEF-9D76-0940-BA1B-799A321271DA}"/>
              </a:ext>
            </a:extLst>
          </p:cNvPr>
          <p:cNvSpPr>
            <a:spLocks noGrp="1"/>
          </p:cNvSpPr>
          <p:nvPr>
            <p:ph type="title"/>
          </p:nvPr>
        </p:nvSpPr>
        <p:spPr/>
        <p:txBody>
          <a:bodyPr/>
          <a:lstStyle/>
          <a:p>
            <a:endParaRPr lang="en-US"/>
          </a:p>
        </p:txBody>
      </p:sp>
      <p:pic>
        <p:nvPicPr>
          <p:cNvPr id="4" name="Picture 4">
            <a:extLst>
              <a:ext uri="{FF2B5EF4-FFF2-40B4-BE49-F238E27FC236}">
                <a16:creationId xmlns:a16="http://schemas.microsoft.com/office/drawing/2014/main" id="{33DFB6C1-A84D-CD41-9AFB-1C143CA7D4B6}"/>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57200" y="274638"/>
            <a:ext cx="8006443" cy="6447291"/>
          </a:xfrm>
        </p:spPr>
      </p:pic>
      <p:pic>
        <p:nvPicPr>
          <p:cNvPr id="5" name="Picture 2" descr="https://lh6.googleusercontent.com/3OHOjeWw8cL3-llHPrMwdu2qC_3g_s2zSopzYzvz5sG8PeFkCdvL5alcbRAb5eOJ5UhpTkojH1ie3DonUrCfyKNPc4hHwI3jKPnimQ1Nxb6oCm_lLFynRoUfZZgw9C6hLaO1iH1ViRzIh1_QYg"/>
          <p:cNvPicPr>
            <a:picLocks noChangeAspect="1" noChangeArrowheads="1"/>
          </p:cNvPicPr>
          <p:nvPr/>
        </p:nvPicPr>
        <p:blipFill>
          <a:blip r:embed="rId3" cstate="print"/>
          <a:srcRect/>
          <a:stretch>
            <a:fillRect/>
          </a:stretch>
        </p:blipFill>
        <p:spPr bwMode="auto">
          <a:xfrm>
            <a:off x="7391400" y="5791200"/>
            <a:ext cx="1752600" cy="1066800"/>
          </a:xfrm>
          <a:prstGeom prst="rect">
            <a:avLst/>
          </a:prstGeom>
          <a:noFill/>
        </p:spPr>
      </p:pic>
    </p:spTree>
    <p:extLst>
      <p:ext uri="{BB962C8B-B14F-4D97-AF65-F5344CB8AC3E}">
        <p14:creationId xmlns:p14="http://schemas.microsoft.com/office/powerpoint/2010/main" val="395364287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br>
              <a:rPr lang="en-US" dirty="0"/>
            </a:br>
            <a:br>
              <a:rPr lang="en-US" dirty="0"/>
            </a:br>
            <a:br>
              <a:rPr lang="en-US" dirty="0"/>
            </a:br>
            <a:r>
              <a:rPr lang="en-US" dirty="0">
                <a:solidFill>
                  <a:srgbClr val="FF0000"/>
                </a:solidFill>
              </a:rPr>
              <a:t>AC and DC current</a:t>
            </a:r>
            <a:br>
              <a:rPr lang="en-US" dirty="0">
                <a:solidFill>
                  <a:srgbClr val="FF0000"/>
                </a:solidFill>
              </a:rPr>
            </a:br>
            <a:r>
              <a:rPr lang="en-US" dirty="0"/>
              <a:t> </a:t>
            </a:r>
            <a:br>
              <a:rPr lang="en-US" dirty="0"/>
            </a:br>
            <a:r>
              <a:rPr lang="en-US" dirty="0"/>
              <a:t> </a:t>
            </a:r>
            <a:br>
              <a:rPr lang="en-US" dirty="0"/>
            </a:br>
            <a:endParaRPr lang="en-US" dirty="0"/>
          </a:p>
        </p:txBody>
      </p:sp>
      <p:sp>
        <p:nvSpPr>
          <p:cNvPr id="3" name="Content Placeholder 2"/>
          <p:cNvSpPr>
            <a:spLocks noGrp="1"/>
          </p:cNvSpPr>
          <p:nvPr>
            <p:ph idx="1"/>
          </p:nvPr>
        </p:nvSpPr>
        <p:spPr/>
        <p:txBody>
          <a:bodyPr>
            <a:normAutofit fontScale="92500" lnSpcReduction="20000"/>
          </a:bodyPr>
          <a:lstStyle/>
          <a:p>
            <a:r>
              <a:rPr lang="en-US" b="1" dirty="0"/>
              <a:t>Alternating Current</a:t>
            </a:r>
            <a:endParaRPr lang="en-US" dirty="0"/>
          </a:p>
          <a:p>
            <a:r>
              <a:rPr lang="en-US" dirty="0"/>
              <a:t>which current direction changes after equal intervals of time, then the current is called an alternating current (abbreviated as AC).</a:t>
            </a:r>
            <a:br>
              <a:rPr lang="en-US" dirty="0"/>
            </a:br>
            <a:r>
              <a:rPr lang="en-US" dirty="0"/>
              <a:t> </a:t>
            </a:r>
            <a:br>
              <a:rPr lang="en-US" dirty="0"/>
            </a:br>
            <a:r>
              <a:rPr lang="en-US" b="1" dirty="0"/>
              <a:t>Direct Current</a:t>
            </a:r>
            <a:br>
              <a:rPr lang="en-US" dirty="0"/>
            </a:br>
            <a:r>
              <a:rPr lang="en-US" dirty="0"/>
              <a:t>When the current flows in the same direction and does not change direction, it is called Direct current (DC)</a:t>
            </a:r>
            <a:br>
              <a:rPr lang="en-US" dirty="0"/>
            </a:br>
            <a:r>
              <a:rPr lang="en-US" dirty="0"/>
              <a:t> </a:t>
            </a:r>
            <a:br>
              <a:rPr lang="en-US" dirty="0"/>
            </a:br>
            <a:endParaRPr lang="en-US" dirty="0"/>
          </a:p>
        </p:txBody>
      </p:sp>
      <p:pic>
        <p:nvPicPr>
          <p:cNvPr id="4" name="Picture 2" descr="https://lh6.googleusercontent.com/3OHOjeWw8cL3-llHPrMwdu2qC_3g_s2zSopzYzvz5sG8PeFkCdvL5alcbRAb5eOJ5UhpTkojH1ie3DonUrCfyKNPc4hHwI3jKPnimQ1Nxb6oCm_lLFynRoUfZZgw9C6hLaO1iH1ViRzIh1_QYg"/>
          <p:cNvPicPr>
            <a:picLocks noChangeAspect="1" noChangeArrowheads="1"/>
          </p:cNvPicPr>
          <p:nvPr/>
        </p:nvPicPr>
        <p:blipFill>
          <a:blip r:embed="rId2" cstate="print"/>
          <a:srcRect/>
          <a:stretch>
            <a:fillRect/>
          </a:stretch>
        </p:blipFill>
        <p:spPr bwMode="auto">
          <a:xfrm>
            <a:off x="7391400" y="5791200"/>
            <a:ext cx="1752600" cy="1066800"/>
          </a:xfrm>
          <a:prstGeom prst="rect">
            <a:avLst/>
          </a:prstGeom>
          <a:noFill/>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Facts about AC and DC currents</a:t>
            </a:r>
            <a:endParaRPr lang="en-US" dirty="0"/>
          </a:p>
        </p:txBody>
      </p:sp>
      <p:sp>
        <p:nvSpPr>
          <p:cNvPr id="3" name="Content Placeholder 2"/>
          <p:cNvSpPr>
            <a:spLocks noGrp="1"/>
          </p:cNvSpPr>
          <p:nvPr>
            <p:ph idx="1"/>
          </p:nvPr>
        </p:nvSpPr>
        <p:spPr/>
        <p:txBody>
          <a:bodyPr>
            <a:normAutofit lnSpcReduction="10000"/>
          </a:bodyPr>
          <a:lstStyle/>
          <a:p>
            <a:pPr>
              <a:buNone/>
            </a:pPr>
            <a:br>
              <a:rPr lang="en-US" dirty="0"/>
            </a:br>
            <a:r>
              <a:rPr lang="en-US" dirty="0"/>
              <a:t>a) Most power stations constructed these days produce AC.</a:t>
            </a:r>
            <a:br>
              <a:rPr lang="en-US" dirty="0"/>
            </a:br>
            <a:r>
              <a:rPr lang="en-US" dirty="0"/>
              <a:t>b) In India, the AC changes direction after every 1/100 second, that is, the frequency of AC is 50 Hz.</a:t>
            </a:r>
            <a:br>
              <a:rPr lang="en-US" dirty="0"/>
            </a:br>
            <a:r>
              <a:rPr lang="en-US" dirty="0"/>
              <a:t>c) An important advantage of AC over DC is that electric power can be transmitted over long distances without much loss of energy</a:t>
            </a:r>
            <a:br>
              <a:rPr lang="en-US" dirty="0"/>
            </a:br>
            <a:endParaRPr lang="en-US" dirty="0"/>
          </a:p>
        </p:txBody>
      </p:sp>
      <p:pic>
        <p:nvPicPr>
          <p:cNvPr id="4" name="Picture 2" descr="https://lh6.googleusercontent.com/3OHOjeWw8cL3-llHPrMwdu2qC_3g_s2zSopzYzvz5sG8PeFkCdvL5alcbRAb5eOJ5UhpTkojH1ie3DonUrCfyKNPc4hHwI3jKPnimQ1Nxb6oCm_lLFynRoUfZZgw9C6hLaO1iH1ViRzIh1_QYg"/>
          <p:cNvPicPr>
            <a:picLocks noChangeAspect="1" noChangeArrowheads="1"/>
          </p:cNvPicPr>
          <p:nvPr/>
        </p:nvPicPr>
        <p:blipFill>
          <a:blip r:embed="rId2" cstate="print"/>
          <a:srcRect/>
          <a:stretch>
            <a:fillRect/>
          </a:stretch>
        </p:blipFill>
        <p:spPr bwMode="auto">
          <a:xfrm>
            <a:off x="7391400" y="5791200"/>
            <a:ext cx="1752600" cy="1066800"/>
          </a:xfrm>
          <a:prstGeom prst="rect">
            <a:avLst/>
          </a:prstGeom>
          <a:noFill/>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rgbClr val="FF0000"/>
                </a:solidFill>
              </a:rPr>
              <a:t>Galvanometer</a:t>
            </a:r>
            <a:endParaRPr lang="en-US" dirty="0">
              <a:solidFill>
                <a:srgbClr val="FF0000"/>
              </a:solidFill>
            </a:endParaRPr>
          </a:p>
        </p:txBody>
      </p:sp>
      <p:sp>
        <p:nvSpPr>
          <p:cNvPr id="3" name="Content Placeholder 2"/>
          <p:cNvSpPr>
            <a:spLocks noGrp="1"/>
          </p:cNvSpPr>
          <p:nvPr>
            <p:ph idx="1"/>
          </p:nvPr>
        </p:nvSpPr>
        <p:spPr/>
        <p:txBody>
          <a:bodyPr/>
          <a:lstStyle/>
          <a:p>
            <a:pPr>
              <a:buNone/>
            </a:pPr>
            <a:br>
              <a:rPr lang="en-US" dirty="0"/>
            </a:br>
            <a:r>
              <a:rPr lang="en-US" dirty="0"/>
              <a:t>A galvanometer is an instrument that can detect the presence of a current in a circuit. The pointer remains at zero (the centre of the scale) for zero current flowing through it. It can deflect either to the left or to the right of the zero mark depending on the direction of current</a:t>
            </a:r>
          </a:p>
        </p:txBody>
      </p:sp>
      <p:pic>
        <p:nvPicPr>
          <p:cNvPr id="4" name="Picture 2" descr="https://lh6.googleusercontent.com/3OHOjeWw8cL3-llHPrMwdu2qC_3g_s2zSopzYzvz5sG8PeFkCdvL5alcbRAb5eOJ5UhpTkojH1ie3DonUrCfyKNPc4hHwI3jKPnimQ1Nxb6oCm_lLFynRoUfZZgw9C6hLaO1iH1ViRzIh1_QYg"/>
          <p:cNvPicPr>
            <a:picLocks noChangeAspect="1" noChangeArrowheads="1"/>
          </p:cNvPicPr>
          <p:nvPr/>
        </p:nvPicPr>
        <p:blipFill>
          <a:blip r:embed="rId2" cstate="print"/>
          <a:srcRect/>
          <a:stretch>
            <a:fillRect/>
          </a:stretch>
        </p:blipFill>
        <p:spPr bwMode="auto">
          <a:xfrm>
            <a:off x="7391400" y="5791200"/>
            <a:ext cx="1752600" cy="1066800"/>
          </a:xfrm>
          <a:prstGeom prst="rect">
            <a:avLst/>
          </a:prstGeom>
          <a:noFill/>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28600"/>
            <a:ext cx="8229600" cy="914400"/>
          </a:xfrm>
        </p:spPr>
        <p:txBody>
          <a:bodyPr>
            <a:normAutofit fontScale="90000"/>
          </a:bodyPr>
          <a:lstStyle/>
          <a:p>
            <a:br>
              <a:rPr lang="en-US" dirty="0"/>
            </a:br>
            <a:r>
              <a:rPr lang="en-US" dirty="0">
                <a:solidFill>
                  <a:srgbClr val="FF0000"/>
                </a:solidFill>
              </a:rPr>
              <a:t>Properties of magnetic field lines: </a:t>
            </a:r>
            <a:br>
              <a:rPr lang="en-US" dirty="0"/>
            </a:br>
            <a:endParaRPr lang="en-US" dirty="0"/>
          </a:p>
        </p:txBody>
      </p:sp>
      <p:sp>
        <p:nvSpPr>
          <p:cNvPr id="3" name="Content Placeholder 2"/>
          <p:cNvSpPr>
            <a:spLocks noGrp="1"/>
          </p:cNvSpPr>
          <p:nvPr>
            <p:ph idx="1"/>
          </p:nvPr>
        </p:nvSpPr>
        <p:spPr/>
        <p:txBody>
          <a:bodyPr>
            <a:normAutofit fontScale="92500" lnSpcReduction="10000"/>
          </a:bodyPr>
          <a:lstStyle/>
          <a:p>
            <a:pPr lvl="0"/>
            <a:r>
              <a:rPr lang="en-US" dirty="0"/>
              <a:t>They originate from the north pole of a magnet and merge at its south pole, by convention.</a:t>
            </a:r>
          </a:p>
          <a:p>
            <a:pPr lvl="0"/>
            <a:r>
              <a:rPr lang="en-US" dirty="0"/>
              <a:t>These lines are closed and continuous curves.</a:t>
            </a:r>
          </a:p>
          <a:p>
            <a:pPr lvl="0"/>
            <a:r>
              <a:rPr lang="en-US" dirty="0"/>
              <a:t>They are crowded near poles where the magnetic field is strong and separated far from the poles, where the magnetic field is weak.</a:t>
            </a:r>
          </a:p>
          <a:p>
            <a:r>
              <a:rPr lang="en-US" dirty="0"/>
              <a:t>Field lines never intersect each other, if they do, that would mean that there are two directions of the magnetic field at the point of intersection, which is impossible</a:t>
            </a:r>
          </a:p>
        </p:txBody>
      </p:sp>
      <p:pic>
        <p:nvPicPr>
          <p:cNvPr id="4" name="Picture 2" descr="https://lh6.googleusercontent.com/3OHOjeWw8cL3-llHPrMwdu2qC_3g_s2zSopzYzvz5sG8PeFkCdvL5alcbRAb5eOJ5UhpTkojH1ie3DonUrCfyKNPc4hHwI3jKPnimQ1Nxb6oCm_lLFynRoUfZZgw9C6hLaO1iH1ViRzIh1_QYg"/>
          <p:cNvPicPr>
            <a:picLocks noChangeAspect="1" noChangeArrowheads="1"/>
          </p:cNvPicPr>
          <p:nvPr/>
        </p:nvPicPr>
        <p:blipFill>
          <a:blip r:embed="rId2" cstate="print"/>
          <a:srcRect/>
          <a:stretch>
            <a:fillRect/>
          </a:stretch>
        </p:blipFill>
        <p:spPr bwMode="auto">
          <a:xfrm>
            <a:off x="7391400" y="5791200"/>
            <a:ext cx="1752600" cy="1066800"/>
          </a:xfrm>
          <a:prstGeom prst="rect">
            <a:avLst/>
          </a:prstGeom>
          <a:noFill/>
        </p:spPr>
      </p:pic>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br>
              <a:rPr lang="en-US" dirty="0"/>
            </a:br>
            <a:r>
              <a:rPr lang="en-US" dirty="0">
                <a:solidFill>
                  <a:srgbClr val="FF0000"/>
                </a:solidFill>
              </a:rPr>
              <a:t>Domestic Electric Circuit</a:t>
            </a:r>
            <a:br>
              <a:rPr lang="en-US" dirty="0">
                <a:solidFill>
                  <a:srgbClr val="FF0000"/>
                </a:solidFill>
              </a:rPr>
            </a:br>
            <a:endParaRPr lang="en-US" dirty="0">
              <a:solidFill>
                <a:srgbClr val="FF0000"/>
              </a:solidFill>
            </a:endParaRPr>
          </a:p>
        </p:txBody>
      </p:sp>
      <p:sp>
        <p:nvSpPr>
          <p:cNvPr id="3" name="Content Placeholder 2"/>
          <p:cNvSpPr>
            <a:spLocks noGrp="1"/>
          </p:cNvSpPr>
          <p:nvPr>
            <p:ph idx="1"/>
          </p:nvPr>
        </p:nvSpPr>
        <p:spPr/>
        <p:txBody>
          <a:bodyPr>
            <a:normAutofit fontScale="92500" lnSpcReduction="20000"/>
          </a:bodyPr>
          <a:lstStyle/>
          <a:p>
            <a:r>
              <a:rPr lang="en-US" dirty="0"/>
              <a:t>Electric Fuse</a:t>
            </a:r>
          </a:p>
          <a:p>
            <a:r>
              <a:rPr lang="en-US" dirty="0"/>
              <a:t>a) A fuse in a circuit prevents damage to the appliances and the circuit due to overloading</a:t>
            </a:r>
            <a:br>
              <a:rPr lang="en-US" dirty="0"/>
            </a:br>
            <a:r>
              <a:rPr lang="en-US" dirty="0"/>
              <a:t>b) electric fuse prevents the electric circuit and the appliance from a possible damage by stopping the flow of unduly high electric current.</a:t>
            </a:r>
            <a:br>
              <a:rPr lang="en-US" dirty="0"/>
            </a:br>
            <a:r>
              <a:rPr lang="en-US" dirty="0"/>
              <a:t>c) Fuse is based on The Joules heating effect that takes place in the fuse ,melts it to break the electric circuit</a:t>
            </a:r>
            <a:br>
              <a:rPr lang="en-US" dirty="0"/>
            </a:br>
            <a:r>
              <a:rPr lang="en-US" dirty="0"/>
              <a:t>d) Tin-lead alloy is generally used to make fuse wire</a:t>
            </a:r>
          </a:p>
        </p:txBody>
      </p:sp>
      <p:pic>
        <p:nvPicPr>
          <p:cNvPr id="4" name="Picture 2" descr="https://lh6.googleusercontent.com/3OHOjeWw8cL3-llHPrMwdu2qC_3g_s2zSopzYzvz5sG8PeFkCdvL5alcbRAb5eOJ5UhpTkojH1ie3DonUrCfyKNPc4hHwI3jKPnimQ1Nxb6oCm_lLFynRoUfZZgw9C6hLaO1iH1ViRzIh1_QYg"/>
          <p:cNvPicPr>
            <a:picLocks noChangeAspect="1" noChangeArrowheads="1"/>
          </p:cNvPicPr>
          <p:nvPr/>
        </p:nvPicPr>
        <p:blipFill>
          <a:blip r:embed="rId2" cstate="print"/>
          <a:srcRect/>
          <a:stretch>
            <a:fillRect/>
          </a:stretch>
        </p:blipFill>
        <p:spPr bwMode="auto">
          <a:xfrm>
            <a:off x="7391400" y="5791200"/>
            <a:ext cx="1752600" cy="1066800"/>
          </a:xfrm>
          <a:prstGeom prst="rect">
            <a:avLst/>
          </a:prstGeom>
          <a:noFill/>
        </p:spPr>
      </p:pic>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52400"/>
            <a:ext cx="8229600" cy="914400"/>
          </a:xfrm>
        </p:spPr>
        <p:txBody>
          <a:bodyPr>
            <a:normAutofit fontScale="90000"/>
          </a:bodyPr>
          <a:lstStyle/>
          <a:p>
            <a:br>
              <a:rPr lang="en-US" dirty="0"/>
            </a:br>
            <a:r>
              <a:rPr lang="en-US" dirty="0">
                <a:solidFill>
                  <a:srgbClr val="FF0000"/>
                </a:solidFill>
              </a:rPr>
              <a:t>Potential Difference and Frequency</a:t>
            </a:r>
            <a:br>
              <a:rPr lang="en-US" dirty="0">
                <a:solidFill>
                  <a:srgbClr val="FF0000"/>
                </a:solidFill>
              </a:rPr>
            </a:br>
            <a:endParaRPr lang="en-US" dirty="0">
              <a:solidFill>
                <a:srgbClr val="FF0000"/>
              </a:solidFill>
            </a:endParaRPr>
          </a:p>
        </p:txBody>
      </p:sp>
      <p:sp>
        <p:nvSpPr>
          <p:cNvPr id="3" name="Content Placeholder 2"/>
          <p:cNvSpPr>
            <a:spLocks noGrp="1"/>
          </p:cNvSpPr>
          <p:nvPr>
            <p:ph idx="1"/>
          </p:nvPr>
        </p:nvSpPr>
        <p:spPr>
          <a:xfrm>
            <a:off x="457200" y="990600"/>
            <a:ext cx="8229600" cy="4830763"/>
          </a:xfrm>
        </p:spPr>
        <p:txBody>
          <a:bodyPr>
            <a:noAutofit/>
          </a:bodyPr>
          <a:lstStyle/>
          <a:p>
            <a:r>
              <a:rPr lang="en-US" sz="2400" dirty="0"/>
              <a:t>AC electric power of 220 V with a frequency of 50 Hz.</a:t>
            </a:r>
          </a:p>
          <a:p>
            <a:r>
              <a:rPr lang="en-US" sz="2400" dirty="0"/>
              <a:t>Live Wire</a:t>
            </a:r>
          </a:p>
          <a:p>
            <a:r>
              <a:rPr lang="en-US" sz="2400" dirty="0"/>
              <a:t>The wire, usually with red insulation cover, is called live wire (or positive)</a:t>
            </a:r>
          </a:p>
          <a:p>
            <a:r>
              <a:rPr lang="en-US" sz="2400" dirty="0"/>
              <a:t>Neutral Wire</a:t>
            </a:r>
          </a:p>
          <a:p>
            <a:r>
              <a:rPr lang="en-US" sz="2400" dirty="0"/>
              <a:t>The wire, with black insulation, is called neutral wire (or negative). In our country, the potential difference between the Live wire and Neutral Wire is 220 V.</a:t>
            </a:r>
          </a:p>
          <a:p>
            <a:r>
              <a:rPr lang="en-US" sz="2400" dirty="0"/>
              <a:t>Earth Wire</a:t>
            </a:r>
          </a:p>
          <a:p>
            <a:r>
              <a:rPr lang="en-US" sz="2400" dirty="0"/>
              <a:t>It has green insulation and this is connected to a metallic body deep inside earth. It is used as a safety measure to ensure that any leakage of current to a metallic body does not give any severe shock to a user.</a:t>
            </a:r>
          </a:p>
        </p:txBody>
      </p:sp>
      <p:pic>
        <p:nvPicPr>
          <p:cNvPr id="4" name="Picture 2" descr="https://lh6.googleusercontent.com/3OHOjeWw8cL3-llHPrMwdu2qC_3g_s2zSopzYzvz5sG8PeFkCdvL5alcbRAb5eOJ5UhpTkojH1ie3DonUrCfyKNPc4hHwI3jKPnimQ1Nxb6oCm_lLFynRoUfZZgw9C6hLaO1iH1ViRzIh1_QYg"/>
          <p:cNvPicPr>
            <a:picLocks noChangeAspect="1" noChangeArrowheads="1"/>
          </p:cNvPicPr>
          <p:nvPr/>
        </p:nvPicPr>
        <p:blipFill>
          <a:blip r:embed="rId2" cstate="print"/>
          <a:srcRect/>
          <a:stretch>
            <a:fillRect/>
          </a:stretch>
        </p:blipFill>
        <p:spPr bwMode="auto">
          <a:xfrm>
            <a:off x="7391400" y="5791200"/>
            <a:ext cx="1752600" cy="1066800"/>
          </a:xfrm>
          <a:prstGeom prst="rect">
            <a:avLst/>
          </a:prstGeom>
          <a:noFill/>
        </p:spPr>
      </p:pic>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FF0000"/>
                </a:solidFill>
              </a:rPr>
              <a:t>TYPES OF CIRCUITS</a:t>
            </a:r>
          </a:p>
        </p:txBody>
      </p:sp>
      <p:sp>
        <p:nvSpPr>
          <p:cNvPr id="3" name="Content Placeholder 2"/>
          <p:cNvSpPr>
            <a:spLocks noGrp="1"/>
          </p:cNvSpPr>
          <p:nvPr>
            <p:ph idx="1"/>
          </p:nvPr>
        </p:nvSpPr>
        <p:spPr/>
        <p:txBody>
          <a:bodyPr/>
          <a:lstStyle/>
          <a:p>
            <a:r>
              <a:rPr lang="en-US" dirty="0"/>
              <a:t>Different Circuit used in the Home Supply</a:t>
            </a:r>
          </a:p>
          <a:p>
            <a:r>
              <a:rPr lang="en-US" dirty="0"/>
              <a:t>Two separate circuits are used</a:t>
            </a:r>
            <a:br>
              <a:rPr lang="en-US" dirty="0"/>
            </a:br>
            <a:r>
              <a:rPr lang="en-US" dirty="0"/>
              <a:t>1) 15 A current rating for appliances with higher power ratings such as geysers, air coolers, etc.</a:t>
            </a:r>
            <a:br>
              <a:rPr lang="en-US" dirty="0"/>
            </a:br>
            <a:r>
              <a:rPr lang="en-US" dirty="0"/>
              <a:t>2) 5 A current rating for bulbs, fans, etc</a:t>
            </a:r>
          </a:p>
          <a:p>
            <a:endParaRPr lang="en-US" dirty="0"/>
          </a:p>
        </p:txBody>
      </p:sp>
      <p:pic>
        <p:nvPicPr>
          <p:cNvPr id="4" name="Picture 2" descr="https://lh6.googleusercontent.com/3OHOjeWw8cL3-llHPrMwdu2qC_3g_s2zSopzYzvz5sG8PeFkCdvL5alcbRAb5eOJ5UhpTkojH1ie3DonUrCfyKNPc4hHwI3jKPnimQ1Nxb6oCm_lLFynRoUfZZgw9C6hLaO1iH1ViRzIh1_QYg"/>
          <p:cNvPicPr>
            <a:picLocks noChangeAspect="1" noChangeArrowheads="1"/>
          </p:cNvPicPr>
          <p:nvPr/>
        </p:nvPicPr>
        <p:blipFill>
          <a:blip r:embed="rId2" cstate="print"/>
          <a:srcRect/>
          <a:stretch>
            <a:fillRect/>
          </a:stretch>
        </p:blipFill>
        <p:spPr bwMode="auto">
          <a:xfrm>
            <a:off x="7391400" y="5791200"/>
            <a:ext cx="1752600" cy="1066800"/>
          </a:xfrm>
          <a:prstGeom prst="rect">
            <a:avLst/>
          </a:prstGeom>
          <a:noFill/>
        </p:spPr>
      </p:pic>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solidFill>
                  <a:srgbClr val="FF0000"/>
                </a:solidFill>
              </a:rPr>
              <a:t>SHORT CIRCUITING AND OVER LOADING</a:t>
            </a:r>
          </a:p>
        </p:txBody>
      </p:sp>
      <p:sp>
        <p:nvSpPr>
          <p:cNvPr id="3" name="Content Placeholder 2"/>
          <p:cNvSpPr>
            <a:spLocks noGrp="1"/>
          </p:cNvSpPr>
          <p:nvPr>
            <p:ph idx="1"/>
          </p:nvPr>
        </p:nvSpPr>
        <p:spPr/>
        <p:txBody>
          <a:bodyPr/>
          <a:lstStyle/>
          <a:p>
            <a:r>
              <a:rPr lang="en-US" b="1" dirty="0"/>
              <a:t>Short circuiting: </a:t>
            </a:r>
            <a:r>
              <a:rPr lang="en-US" dirty="0"/>
              <a:t>If the live wire and neutral wire come in contact either directly or via conducting wire, then it is called short circuiting.</a:t>
            </a:r>
          </a:p>
          <a:p>
            <a:r>
              <a:rPr lang="en-US" b="1" dirty="0"/>
              <a:t>Over loading:</a:t>
            </a:r>
            <a:r>
              <a:rPr lang="en-US" dirty="0"/>
              <a:t> If many electrical devices of higher power rating are switched on at the same time, then they draw a large current from the circuit. This is called over loading.</a:t>
            </a:r>
          </a:p>
        </p:txBody>
      </p:sp>
      <p:pic>
        <p:nvPicPr>
          <p:cNvPr id="4" name="Picture 2" descr="https://lh6.googleusercontent.com/3OHOjeWw8cL3-llHPrMwdu2qC_3g_s2zSopzYzvz5sG8PeFkCdvL5alcbRAb5eOJ5UhpTkojH1ie3DonUrCfyKNPc4hHwI3jKPnimQ1Nxb6oCm_lLFynRoUfZZgw9C6hLaO1iH1ViRzIh1_QYg"/>
          <p:cNvPicPr>
            <a:picLocks noChangeAspect="1" noChangeArrowheads="1"/>
          </p:cNvPicPr>
          <p:nvPr/>
        </p:nvPicPr>
        <p:blipFill>
          <a:blip r:embed="rId2" cstate="print"/>
          <a:srcRect/>
          <a:stretch>
            <a:fillRect/>
          </a:stretch>
        </p:blipFill>
        <p:spPr bwMode="auto">
          <a:xfrm>
            <a:off x="7391400" y="5791200"/>
            <a:ext cx="1752600" cy="1066800"/>
          </a:xfrm>
          <a:prstGeom prst="rect">
            <a:avLst/>
          </a:prstGeom>
          <a:noFill/>
        </p:spPr>
      </p:pic>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Picture 4">
            <a:extLst>
              <a:ext uri="{FF2B5EF4-FFF2-40B4-BE49-F238E27FC236}">
                <a16:creationId xmlns:a16="http://schemas.microsoft.com/office/drawing/2014/main" id="{2A850D18-33F9-D845-B104-9FFCC13C3769}"/>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57200" y="0"/>
            <a:ext cx="7747907" cy="6583362"/>
          </a:xfrm>
        </p:spPr>
      </p:pic>
      <p:pic>
        <p:nvPicPr>
          <p:cNvPr id="5" name="Picture 2" descr="https://lh6.googleusercontent.com/3OHOjeWw8cL3-llHPrMwdu2qC_3g_s2zSopzYzvz5sG8PeFkCdvL5alcbRAb5eOJ5UhpTkojH1ie3DonUrCfyKNPc4hHwI3jKPnimQ1Nxb6oCm_lLFynRoUfZZgw9C6hLaO1iH1ViRzIh1_QYg"/>
          <p:cNvPicPr>
            <a:picLocks noChangeAspect="1" noChangeArrowheads="1"/>
          </p:cNvPicPr>
          <p:nvPr/>
        </p:nvPicPr>
        <p:blipFill>
          <a:blip r:embed="rId3" cstate="print"/>
          <a:srcRect/>
          <a:stretch>
            <a:fillRect/>
          </a:stretch>
        </p:blipFill>
        <p:spPr bwMode="auto">
          <a:xfrm>
            <a:off x="7391400" y="5791200"/>
            <a:ext cx="1752600" cy="1066800"/>
          </a:xfrm>
          <a:prstGeom prst="rect">
            <a:avLst/>
          </a:prstGeom>
          <a:noFill/>
        </p:spPr>
      </p:pic>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Picture 4">
            <a:extLst>
              <a:ext uri="{FF2B5EF4-FFF2-40B4-BE49-F238E27FC236}">
                <a16:creationId xmlns:a16="http://schemas.microsoft.com/office/drawing/2014/main" id="{56B337D9-F13B-4D4A-BF8C-8B65EF08EE7B}"/>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401535" y="-27214"/>
            <a:ext cx="6926035" cy="6303056"/>
          </a:xfrm>
        </p:spPr>
      </p:pic>
      <p:pic>
        <p:nvPicPr>
          <p:cNvPr id="5" name="Picture 2" descr="https://lh6.googleusercontent.com/3OHOjeWw8cL3-llHPrMwdu2qC_3g_s2zSopzYzvz5sG8PeFkCdvL5alcbRAb5eOJ5UhpTkojH1ie3DonUrCfyKNPc4hHwI3jKPnimQ1Nxb6oCm_lLFynRoUfZZgw9C6hLaO1iH1ViRzIh1_QYg"/>
          <p:cNvPicPr>
            <a:picLocks noChangeAspect="1" noChangeArrowheads="1"/>
          </p:cNvPicPr>
          <p:nvPr/>
        </p:nvPicPr>
        <p:blipFill>
          <a:blip r:embed="rId3" cstate="print"/>
          <a:srcRect/>
          <a:stretch>
            <a:fillRect/>
          </a:stretch>
        </p:blipFill>
        <p:spPr bwMode="auto">
          <a:xfrm>
            <a:off x="7391400" y="5791200"/>
            <a:ext cx="1752600" cy="1066800"/>
          </a:xfrm>
          <a:prstGeom prst="rect">
            <a:avLst/>
          </a:prstGeom>
          <a:noFill/>
        </p:spPr>
      </p:pic>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Picture 4">
            <a:extLst>
              <a:ext uri="{FF2B5EF4-FFF2-40B4-BE49-F238E27FC236}">
                <a16:creationId xmlns:a16="http://schemas.microsoft.com/office/drawing/2014/main" id="{293BDC41-474E-D248-98ED-AA7A5AF28541}"/>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857250" y="-231320"/>
            <a:ext cx="6912429" cy="6814682"/>
          </a:xfrm>
        </p:spPr>
      </p:pic>
      <p:pic>
        <p:nvPicPr>
          <p:cNvPr id="5" name="Picture 2" descr="https://lh6.googleusercontent.com/3OHOjeWw8cL3-llHPrMwdu2qC_3g_s2zSopzYzvz5sG8PeFkCdvL5alcbRAb5eOJ5UhpTkojH1ie3DonUrCfyKNPc4hHwI3jKPnimQ1Nxb6oCm_lLFynRoUfZZgw9C6hLaO1iH1ViRzIh1_QYg"/>
          <p:cNvPicPr>
            <a:picLocks noChangeAspect="1" noChangeArrowheads="1"/>
          </p:cNvPicPr>
          <p:nvPr/>
        </p:nvPicPr>
        <p:blipFill>
          <a:blip r:embed="rId3" cstate="print"/>
          <a:srcRect/>
          <a:stretch>
            <a:fillRect/>
          </a:stretch>
        </p:blipFill>
        <p:spPr bwMode="auto">
          <a:xfrm>
            <a:off x="7391400" y="5791200"/>
            <a:ext cx="1752600" cy="1066800"/>
          </a:xfrm>
          <a:prstGeom prst="rect">
            <a:avLst/>
          </a:prstGeom>
          <a:noFill/>
        </p:spPr>
      </p:pic>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E740F9-7A0A-1C46-94CE-FC51575B0D71}"/>
              </a:ext>
            </a:extLst>
          </p:cNvPr>
          <p:cNvSpPr>
            <a:spLocks noGrp="1"/>
          </p:cNvSpPr>
          <p:nvPr>
            <p:ph type="title"/>
          </p:nvPr>
        </p:nvSpPr>
        <p:spPr/>
        <p:txBody>
          <a:bodyPr/>
          <a:lstStyle/>
          <a:p>
            <a:endParaRPr lang="en-US"/>
          </a:p>
        </p:txBody>
      </p:sp>
      <p:pic>
        <p:nvPicPr>
          <p:cNvPr id="4" name="Picture 4">
            <a:extLst>
              <a:ext uri="{FF2B5EF4-FFF2-40B4-BE49-F238E27FC236}">
                <a16:creationId xmlns:a16="http://schemas.microsoft.com/office/drawing/2014/main" id="{380232B4-5964-F74D-A383-8888B0949116}"/>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843643" y="274638"/>
            <a:ext cx="7116536" cy="5851525"/>
          </a:xfrm>
        </p:spPr>
      </p:pic>
      <p:pic>
        <p:nvPicPr>
          <p:cNvPr id="5" name="Picture 2" descr="https://lh6.googleusercontent.com/3OHOjeWw8cL3-llHPrMwdu2qC_3g_s2zSopzYzvz5sG8PeFkCdvL5alcbRAb5eOJ5UhpTkojH1ie3DonUrCfyKNPc4hHwI3jKPnimQ1Nxb6oCm_lLFynRoUfZZgw9C6hLaO1iH1ViRzIh1_QYg"/>
          <p:cNvPicPr>
            <a:picLocks noChangeAspect="1" noChangeArrowheads="1"/>
          </p:cNvPicPr>
          <p:nvPr/>
        </p:nvPicPr>
        <p:blipFill>
          <a:blip r:embed="rId3" cstate="print"/>
          <a:srcRect/>
          <a:stretch>
            <a:fillRect/>
          </a:stretch>
        </p:blipFill>
        <p:spPr bwMode="auto">
          <a:xfrm>
            <a:off x="7391400" y="5791200"/>
            <a:ext cx="1752600" cy="1066800"/>
          </a:xfrm>
          <a:prstGeom prst="rect">
            <a:avLst/>
          </a:prstGeom>
          <a:noFill/>
        </p:spPr>
      </p:pic>
    </p:spTree>
    <p:extLst>
      <p:ext uri="{BB962C8B-B14F-4D97-AF65-F5344CB8AC3E}">
        <p14:creationId xmlns:p14="http://schemas.microsoft.com/office/powerpoint/2010/main" val="2017612592"/>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578513-1132-5641-98EF-46773C8069B3}"/>
              </a:ext>
            </a:extLst>
          </p:cNvPr>
          <p:cNvSpPr>
            <a:spLocks noGrp="1"/>
          </p:cNvSpPr>
          <p:nvPr>
            <p:ph type="title"/>
          </p:nvPr>
        </p:nvSpPr>
        <p:spPr/>
        <p:txBody>
          <a:bodyPr/>
          <a:lstStyle/>
          <a:p>
            <a:endParaRPr lang="en-US"/>
          </a:p>
        </p:txBody>
      </p:sp>
      <p:pic>
        <p:nvPicPr>
          <p:cNvPr id="4" name="Picture 4">
            <a:extLst>
              <a:ext uri="{FF2B5EF4-FFF2-40B4-BE49-F238E27FC236}">
                <a16:creationId xmlns:a16="http://schemas.microsoft.com/office/drawing/2014/main" id="{2664FB1B-38FC-104D-85F1-CB6E43555209}"/>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789214" y="274638"/>
            <a:ext cx="7551965" cy="5851525"/>
          </a:xfrm>
        </p:spPr>
      </p:pic>
      <p:pic>
        <p:nvPicPr>
          <p:cNvPr id="5" name="Picture 2" descr="https://lh6.googleusercontent.com/3OHOjeWw8cL3-llHPrMwdu2qC_3g_s2zSopzYzvz5sG8PeFkCdvL5alcbRAb5eOJ5UhpTkojH1ie3DonUrCfyKNPc4hHwI3jKPnimQ1Nxb6oCm_lLFynRoUfZZgw9C6hLaO1iH1ViRzIh1_QYg"/>
          <p:cNvPicPr>
            <a:picLocks noChangeAspect="1" noChangeArrowheads="1"/>
          </p:cNvPicPr>
          <p:nvPr/>
        </p:nvPicPr>
        <p:blipFill>
          <a:blip r:embed="rId3" cstate="print"/>
          <a:srcRect/>
          <a:stretch>
            <a:fillRect/>
          </a:stretch>
        </p:blipFill>
        <p:spPr bwMode="auto">
          <a:xfrm>
            <a:off x="7391400" y="5791200"/>
            <a:ext cx="1752600" cy="1066800"/>
          </a:xfrm>
          <a:prstGeom prst="rect">
            <a:avLst/>
          </a:prstGeom>
          <a:noFill/>
        </p:spPr>
      </p:pic>
    </p:spTree>
    <p:extLst>
      <p:ext uri="{BB962C8B-B14F-4D97-AF65-F5344CB8AC3E}">
        <p14:creationId xmlns:p14="http://schemas.microsoft.com/office/powerpoint/2010/main" val="1852438727"/>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52E746-F5B2-644F-A72A-C0E6BE314A32}"/>
              </a:ext>
            </a:extLst>
          </p:cNvPr>
          <p:cNvSpPr>
            <a:spLocks noGrp="1"/>
          </p:cNvSpPr>
          <p:nvPr>
            <p:ph type="title"/>
          </p:nvPr>
        </p:nvSpPr>
        <p:spPr/>
        <p:txBody>
          <a:bodyPr/>
          <a:lstStyle/>
          <a:p>
            <a:endParaRPr lang="en-US"/>
          </a:p>
        </p:txBody>
      </p:sp>
      <p:pic>
        <p:nvPicPr>
          <p:cNvPr id="4" name="Picture 4">
            <a:extLst>
              <a:ext uri="{FF2B5EF4-FFF2-40B4-BE49-F238E27FC236}">
                <a16:creationId xmlns:a16="http://schemas.microsoft.com/office/drawing/2014/main" id="{D630D469-8466-1140-BD92-0C9718D252A0}"/>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911679" y="274638"/>
            <a:ext cx="6803571" cy="5851525"/>
          </a:xfrm>
        </p:spPr>
      </p:pic>
      <p:pic>
        <p:nvPicPr>
          <p:cNvPr id="5" name="Picture 2" descr="https://lh6.googleusercontent.com/3OHOjeWw8cL3-llHPrMwdu2qC_3g_s2zSopzYzvz5sG8PeFkCdvL5alcbRAb5eOJ5UhpTkojH1ie3DonUrCfyKNPc4hHwI3jKPnimQ1Nxb6oCm_lLFynRoUfZZgw9C6hLaO1iH1ViRzIh1_QYg"/>
          <p:cNvPicPr>
            <a:picLocks noChangeAspect="1" noChangeArrowheads="1"/>
          </p:cNvPicPr>
          <p:nvPr/>
        </p:nvPicPr>
        <p:blipFill>
          <a:blip r:embed="rId3" cstate="print"/>
          <a:srcRect/>
          <a:stretch>
            <a:fillRect/>
          </a:stretch>
        </p:blipFill>
        <p:spPr bwMode="auto">
          <a:xfrm>
            <a:off x="7391400" y="5791200"/>
            <a:ext cx="1752600" cy="1066800"/>
          </a:xfrm>
          <a:prstGeom prst="rect">
            <a:avLst/>
          </a:prstGeom>
          <a:noFill/>
        </p:spPr>
      </p:pic>
    </p:spTree>
    <p:extLst>
      <p:ext uri="{BB962C8B-B14F-4D97-AF65-F5344CB8AC3E}">
        <p14:creationId xmlns:p14="http://schemas.microsoft.com/office/powerpoint/2010/main" val="421465811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solidFill>
                  <a:srgbClr val="FF0000"/>
                </a:solidFill>
              </a:rPr>
              <a:t>Magnetic field due to a current carrying straight conductor</a:t>
            </a:r>
            <a:br>
              <a:rPr lang="en-US" dirty="0"/>
            </a:br>
            <a:endParaRPr lang="en-US" dirty="0"/>
          </a:p>
        </p:txBody>
      </p:sp>
      <p:sp>
        <p:nvSpPr>
          <p:cNvPr id="3" name="Content Placeholder 2"/>
          <p:cNvSpPr>
            <a:spLocks noGrp="1"/>
          </p:cNvSpPr>
          <p:nvPr>
            <p:ph idx="1"/>
          </p:nvPr>
        </p:nvSpPr>
        <p:spPr/>
        <p:txBody>
          <a:bodyPr>
            <a:normAutofit fontScale="85000" lnSpcReduction="20000"/>
          </a:bodyPr>
          <a:lstStyle/>
          <a:p>
            <a:pPr>
              <a:buNone/>
            </a:pPr>
            <a:endParaRPr lang="en-US" dirty="0"/>
          </a:p>
          <a:p>
            <a:r>
              <a:rPr lang="en-US" dirty="0"/>
              <a:t>When electric current flows through a conductor, a magnetic field is </a:t>
            </a:r>
            <a:r>
              <a:rPr lang="en-US" dirty="0" err="1"/>
              <a:t>is</a:t>
            </a:r>
            <a:r>
              <a:rPr lang="en-US" dirty="0"/>
              <a:t> produced around it. The pattern depends on its shape.</a:t>
            </a:r>
          </a:p>
          <a:p>
            <a:r>
              <a:rPr lang="en-US" dirty="0"/>
              <a:t>Magnetic field due to a current through a straight conductor: </a:t>
            </a:r>
          </a:p>
          <a:p>
            <a:r>
              <a:rPr lang="en-US" dirty="0"/>
              <a:t>The magnitude of magnetic field produced by a straight current carrying conductor at a given point is:</a:t>
            </a:r>
          </a:p>
          <a:p>
            <a:pPr lvl="0"/>
            <a:r>
              <a:rPr lang="en-US" dirty="0"/>
              <a:t>Directly proportional to the current passing through the wire. </a:t>
            </a:r>
          </a:p>
          <a:p>
            <a:pPr lvl="0"/>
            <a:r>
              <a:rPr lang="en-US" dirty="0"/>
              <a:t>Inversely proportional to the distance from the wire.</a:t>
            </a:r>
          </a:p>
          <a:p>
            <a:endParaRPr lang="en-US" dirty="0"/>
          </a:p>
        </p:txBody>
      </p:sp>
      <p:pic>
        <p:nvPicPr>
          <p:cNvPr id="4" name="Picture 2" descr="https://lh6.googleusercontent.com/3OHOjeWw8cL3-llHPrMwdu2qC_3g_s2zSopzYzvz5sG8PeFkCdvL5alcbRAb5eOJ5UhpTkojH1ie3DonUrCfyKNPc4hHwI3jKPnimQ1Nxb6oCm_lLFynRoUfZZgw9C6hLaO1iH1ViRzIh1_QYg"/>
          <p:cNvPicPr>
            <a:picLocks noChangeAspect="1" noChangeArrowheads="1"/>
          </p:cNvPicPr>
          <p:nvPr/>
        </p:nvPicPr>
        <p:blipFill>
          <a:blip r:embed="rId2" cstate="print"/>
          <a:srcRect/>
          <a:stretch>
            <a:fillRect/>
          </a:stretch>
        </p:blipFill>
        <p:spPr bwMode="auto">
          <a:xfrm>
            <a:off x="7391400" y="5791200"/>
            <a:ext cx="1752600" cy="1066800"/>
          </a:xfrm>
          <a:prstGeom prst="rect">
            <a:avLst/>
          </a:prstGeom>
          <a:noFill/>
        </p:spPr>
      </p:pic>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B84BCD-EFA4-574A-9329-7415D3D56439}"/>
              </a:ext>
            </a:extLst>
          </p:cNvPr>
          <p:cNvSpPr>
            <a:spLocks noGrp="1"/>
          </p:cNvSpPr>
          <p:nvPr>
            <p:ph type="title"/>
          </p:nvPr>
        </p:nvSpPr>
        <p:spPr/>
        <p:txBody>
          <a:bodyPr/>
          <a:lstStyle/>
          <a:p>
            <a:endParaRPr lang="en-US"/>
          </a:p>
        </p:txBody>
      </p:sp>
      <p:pic>
        <p:nvPicPr>
          <p:cNvPr id="4" name="Picture 4">
            <a:extLst>
              <a:ext uri="{FF2B5EF4-FFF2-40B4-BE49-F238E27FC236}">
                <a16:creationId xmlns:a16="http://schemas.microsoft.com/office/drawing/2014/main" id="{5D0AA627-3799-474C-AEB6-56EB41043D73}"/>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061357" y="274638"/>
            <a:ext cx="6980464" cy="5851525"/>
          </a:xfrm>
        </p:spPr>
      </p:pic>
      <p:pic>
        <p:nvPicPr>
          <p:cNvPr id="5" name="Picture 2" descr="https://lh6.googleusercontent.com/3OHOjeWw8cL3-llHPrMwdu2qC_3g_s2zSopzYzvz5sG8PeFkCdvL5alcbRAb5eOJ5UhpTkojH1ie3DonUrCfyKNPc4hHwI3jKPnimQ1Nxb6oCm_lLFynRoUfZZgw9C6hLaO1iH1ViRzIh1_QYg"/>
          <p:cNvPicPr>
            <a:picLocks noChangeAspect="1" noChangeArrowheads="1"/>
          </p:cNvPicPr>
          <p:nvPr/>
        </p:nvPicPr>
        <p:blipFill>
          <a:blip r:embed="rId3" cstate="print"/>
          <a:srcRect/>
          <a:stretch>
            <a:fillRect/>
          </a:stretch>
        </p:blipFill>
        <p:spPr bwMode="auto">
          <a:xfrm>
            <a:off x="7391400" y="5791200"/>
            <a:ext cx="1752600" cy="1066800"/>
          </a:xfrm>
          <a:prstGeom prst="rect">
            <a:avLst/>
          </a:prstGeom>
          <a:noFill/>
        </p:spPr>
      </p:pic>
    </p:spTree>
    <p:extLst>
      <p:ext uri="{BB962C8B-B14F-4D97-AF65-F5344CB8AC3E}">
        <p14:creationId xmlns:p14="http://schemas.microsoft.com/office/powerpoint/2010/main" val="2994196875"/>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8E1A28-C27B-7D45-9284-F3D6795232F4}"/>
              </a:ext>
            </a:extLst>
          </p:cNvPr>
          <p:cNvSpPr>
            <a:spLocks noGrp="1"/>
          </p:cNvSpPr>
          <p:nvPr>
            <p:ph type="title"/>
          </p:nvPr>
        </p:nvSpPr>
        <p:spPr/>
        <p:txBody>
          <a:bodyPr/>
          <a:lstStyle/>
          <a:p>
            <a:endParaRPr lang="en-US"/>
          </a:p>
        </p:txBody>
      </p:sp>
      <p:pic>
        <p:nvPicPr>
          <p:cNvPr id="4" name="Picture 4">
            <a:extLst>
              <a:ext uri="{FF2B5EF4-FFF2-40B4-BE49-F238E27FC236}">
                <a16:creationId xmlns:a16="http://schemas.microsoft.com/office/drawing/2014/main" id="{2F1D5677-7C1E-B24A-9CB9-577D490F79F6}"/>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129393" y="394608"/>
            <a:ext cx="7089321" cy="5731556"/>
          </a:xfrm>
        </p:spPr>
      </p:pic>
      <p:pic>
        <p:nvPicPr>
          <p:cNvPr id="5" name="Picture 2" descr="https://lh6.googleusercontent.com/3OHOjeWw8cL3-llHPrMwdu2qC_3g_s2zSopzYzvz5sG8PeFkCdvL5alcbRAb5eOJ5UhpTkojH1ie3DonUrCfyKNPc4hHwI3jKPnimQ1Nxb6oCm_lLFynRoUfZZgw9C6hLaO1iH1ViRzIh1_QYg"/>
          <p:cNvPicPr>
            <a:picLocks noChangeAspect="1" noChangeArrowheads="1"/>
          </p:cNvPicPr>
          <p:nvPr/>
        </p:nvPicPr>
        <p:blipFill>
          <a:blip r:embed="rId3" cstate="print"/>
          <a:srcRect/>
          <a:stretch>
            <a:fillRect/>
          </a:stretch>
        </p:blipFill>
        <p:spPr bwMode="auto">
          <a:xfrm>
            <a:off x="7391400" y="5791200"/>
            <a:ext cx="1752600" cy="1066800"/>
          </a:xfrm>
          <a:prstGeom prst="rect">
            <a:avLst/>
          </a:prstGeom>
          <a:noFill/>
        </p:spPr>
      </p:pic>
    </p:spTree>
    <p:extLst>
      <p:ext uri="{BB962C8B-B14F-4D97-AF65-F5344CB8AC3E}">
        <p14:creationId xmlns:p14="http://schemas.microsoft.com/office/powerpoint/2010/main" val="2534672051"/>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72C8FB-37C6-2A4F-8F6B-3AEA3A59BEC0}"/>
              </a:ext>
            </a:extLst>
          </p:cNvPr>
          <p:cNvSpPr>
            <a:spLocks noGrp="1"/>
          </p:cNvSpPr>
          <p:nvPr>
            <p:ph type="title"/>
          </p:nvPr>
        </p:nvSpPr>
        <p:spPr/>
        <p:txBody>
          <a:bodyPr/>
          <a:lstStyle/>
          <a:p>
            <a:endParaRPr lang="en-US"/>
          </a:p>
        </p:txBody>
      </p:sp>
      <p:pic>
        <p:nvPicPr>
          <p:cNvPr id="4" name="Picture 4">
            <a:extLst>
              <a:ext uri="{FF2B5EF4-FFF2-40B4-BE49-F238E27FC236}">
                <a16:creationId xmlns:a16="http://schemas.microsoft.com/office/drawing/2014/main" id="{6FBE4B20-12A8-7146-954C-F1997BF5E55F}"/>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401536" y="530680"/>
            <a:ext cx="6463393" cy="5595484"/>
          </a:xfrm>
        </p:spPr>
      </p:pic>
      <p:pic>
        <p:nvPicPr>
          <p:cNvPr id="5" name="Picture 2" descr="https://lh6.googleusercontent.com/3OHOjeWw8cL3-llHPrMwdu2qC_3g_s2zSopzYzvz5sG8PeFkCdvL5alcbRAb5eOJ5UhpTkojH1ie3DonUrCfyKNPc4hHwI3jKPnimQ1Nxb6oCm_lLFynRoUfZZgw9C6hLaO1iH1ViRzIh1_QYg"/>
          <p:cNvPicPr>
            <a:picLocks noChangeAspect="1" noChangeArrowheads="1"/>
          </p:cNvPicPr>
          <p:nvPr/>
        </p:nvPicPr>
        <p:blipFill>
          <a:blip r:embed="rId3" cstate="print"/>
          <a:srcRect/>
          <a:stretch>
            <a:fillRect/>
          </a:stretch>
        </p:blipFill>
        <p:spPr bwMode="auto">
          <a:xfrm>
            <a:off x="7391400" y="5791200"/>
            <a:ext cx="1752600" cy="1066800"/>
          </a:xfrm>
          <a:prstGeom prst="rect">
            <a:avLst/>
          </a:prstGeom>
          <a:noFill/>
        </p:spPr>
      </p:pic>
    </p:spTree>
    <p:extLst>
      <p:ext uri="{BB962C8B-B14F-4D97-AF65-F5344CB8AC3E}">
        <p14:creationId xmlns:p14="http://schemas.microsoft.com/office/powerpoint/2010/main" val="405597242"/>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algn="ctr">
              <a:buNone/>
            </a:pPr>
            <a:r>
              <a:rPr lang="en-US" sz="4000" dirty="0"/>
              <a:t>THANKING YOU</a:t>
            </a:r>
          </a:p>
          <a:p>
            <a:pPr algn="ctr">
              <a:buNone/>
            </a:pPr>
            <a:r>
              <a:rPr lang="en-US" sz="4000" dirty="0">
                <a:solidFill>
                  <a:srgbClr val="FF0000"/>
                </a:solidFill>
              </a:rPr>
              <a:t>ODM EDUCATIONAL GROUP</a:t>
            </a:r>
          </a:p>
          <a:p>
            <a:endParaRPr lang="en-US" sz="4000" dirty="0"/>
          </a:p>
        </p:txBody>
      </p:sp>
      <p:pic>
        <p:nvPicPr>
          <p:cNvPr id="4" name="Picture 2" descr="https://lh6.googleusercontent.com/3OHOjeWw8cL3-llHPrMwdu2qC_3g_s2zSopzYzvz5sG8PeFkCdvL5alcbRAb5eOJ5UhpTkojH1ie3DonUrCfyKNPc4hHwI3jKPnimQ1Nxb6oCm_lLFynRoUfZZgw9C6hLaO1iH1ViRzIh1_QYg"/>
          <p:cNvPicPr>
            <a:picLocks noChangeAspect="1" noChangeArrowheads="1"/>
          </p:cNvPicPr>
          <p:nvPr/>
        </p:nvPicPr>
        <p:blipFill>
          <a:blip r:embed="rId2" cstate="print"/>
          <a:srcRect/>
          <a:stretch>
            <a:fillRect/>
          </a:stretch>
        </p:blipFill>
        <p:spPr bwMode="auto">
          <a:xfrm>
            <a:off x="7391400" y="5791200"/>
            <a:ext cx="1752600" cy="1066800"/>
          </a:xfrm>
          <a:prstGeom prst="rect">
            <a:avLst/>
          </a:prstGeom>
          <a:noFill/>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a:t>B α I</a:t>
            </a:r>
          </a:p>
          <a:p>
            <a:r>
              <a:rPr lang="en-US" dirty="0"/>
              <a:t>B α 1/r</a:t>
            </a:r>
          </a:p>
          <a:p>
            <a:r>
              <a:rPr lang="en-US" dirty="0"/>
              <a:t>B α I/r.</a:t>
            </a:r>
          </a:p>
          <a:p>
            <a:r>
              <a:rPr lang="en-US" dirty="0"/>
              <a:t> If the direction of current in a straight wire is known, then the direction of magnetic field is obtained by </a:t>
            </a:r>
            <a:r>
              <a:rPr lang="en-US" dirty="0" err="1"/>
              <a:t>Maxwells</a:t>
            </a:r>
            <a:r>
              <a:rPr lang="en-US" dirty="0"/>
              <a:t> right hand thumb rule.</a:t>
            </a:r>
          </a:p>
          <a:p>
            <a:endParaRPr lang="en-US" dirty="0"/>
          </a:p>
        </p:txBody>
      </p:sp>
      <p:pic>
        <p:nvPicPr>
          <p:cNvPr id="4" name="Picture 2" descr="https://lh6.googleusercontent.com/3OHOjeWw8cL3-llHPrMwdu2qC_3g_s2zSopzYzvz5sG8PeFkCdvL5alcbRAb5eOJ5UhpTkojH1ie3DonUrCfyKNPc4hHwI3jKPnimQ1Nxb6oCm_lLFynRoUfZZgw9C6hLaO1iH1ViRzIh1_QYg"/>
          <p:cNvPicPr>
            <a:picLocks noChangeAspect="1" noChangeArrowheads="1"/>
          </p:cNvPicPr>
          <p:nvPr/>
        </p:nvPicPr>
        <p:blipFill>
          <a:blip r:embed="rId2" cstate="print"/>
          <a:srcRect/>
          <a:stretch>
            <a:fillRect/>
          </a:stretch>
        </p:blipFill>
        <p:spPr bwMode="auto">
          <a:xfrm>
            <a:off x="7391400" y="5791200"/>
            <a:ext cx="1752600" cy="1066800"/>
          </a:xfrm>
          <a:prstGeom prst="rect">
            <a:avLst/>
          </a:prstGeom>
          <a:noFill/>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normAutofit fontScale="90000"/>
          </a:bodyPr>
          <a:lstStyle/>
          <a:p>
            <a:r>
              <a:rPr lang="en-US" dirty="0">
                <a:solidFill>
                  <a:srgbClr val="FF0000"/>
                </a:solidFill>
              </a:rPr>
              <a:t>Right hand thumb rule:</a:t>
            </a:r>
            <a:br>
              <a:rPr lang="en-US" dirty="0">
                <a:solidFill>
                  <a:srgbClr val="FF0000"/>
                </a:solidFill>
              </a:rPr>
            </a:br>
            <a:endParaRPr lang="en-US" dirty="0">
              <a:solidFill>
                <a:srgbClr val="FF0000"/>
              </a:solidFill>
            </a:endParaRPr>
          </a:p>
        </p:txBody>
      </p:sp>
      <p:sp>
        <p:nvSpPr>
          <p:cNvPr id="3" name="Content Placeholder 2"/>
          <p:cNvSpPr>
            <a:spLocks noGrp="1"/>
          </p:cNvSpPr>
          <p:nvPr>
            <p:ph idx="1"/>
          </p:nvPr>
        </p:nvSpPr>
        <p:spPr/>
        <p:txBody>
          <a:bodyPr>
            <a:normAutofit/>
          </a:bodyPr>
          <a:lstStyle/>
          <a:p>
            <a:r>
              <a:rPr lang="en-US" sz="2800" dirty="0"/>
              <a:t>It states that, If you hold the current carrying straight wire in the grip of your right hand in such a way that the stretched thumb points in the direction of current then the direction of the curl of the fingers will give the direction of the magnetic field.</a:t>
            </a:r>
          </a:p>
          <a:p>
            <a:endParaRPr lang="en-US" sz="2800" dirty="0"/>
          </a:p>
        </p:txBody>
      </p:sp>
      <p:pic>
        <p:nvPicPr>
          <p:cNvPr id="4" name="Picture 3"/>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828800" y="4038600"/>
            <a:ext cx="2743200" cy="2590800"/>
          </a:xfrm>
          <a:prstGeom prst="rect">
            <a:avLst/>
          </a:prstGeom>
          <a:noFill/>
          <a:ln>
            <a:noFill/>
          </a:ln>
        </p:spPr>
      </p:pic>
      <p:pic>
        <p:nvPicPr>
          <p:cNvPr id="5" name="Picture 2" descr="https://lh6.googleusercontent.com/3OHOjeWw8cL3-llHPrMwdu2qC_3g_s2zSopzYzvz5sG8PeFkCdvL5alcbRAb5eOJ5UhpTkojH1ie3DonUrCfyKNPc4hHwI3jKPnimQ1Nxb6oCm_lLFynRoUfZZgw9C6hLaO1iH1ViRzIh1_QYg"/>
          <p:cNvPicPr>
            <a:picLocks noChangeAspect="1" noChangeArrowheads="1"/>
          </p:cNvPicPr>
          <p:nvPr/>
        </p:nvPicPr>
        <p:blipFill>
          <a:blip r:embed="rId3" cstate="print"/>
          <a:srcRect/>
          <a:stretch>
            <a:fillRect/>
          </a:stretch>
        </p:blipFill>
        <p:spPr bwMode="auto">
          <a:xfrm>
            <a:off x="7391400" y="5791200"/>
            <a:ext cx="1752600" cy="1066800"/>
          </a:xfrm>
          <a:prstGeom prst="rect">
            <a:avLst/>
          </a:prstGeom>
          <a:noFill/>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solidFill>
                  <a:srgbClr val="FF0000"/>
                </a:solidFill>
              </a:rPr>
              <a:t>Answer the following questions:</a:t>
            </a:r>
            <a:br>
              <a:rPr lang="en-US" dirty="0">
                <a:solidFill>
                  <a:srgbClr val="FF0000"/>
                </a:solidFill>
              </a:rPr>
            </a:br>
            <a:endParaRPr lang="en-US" dirty="0">
              <a:solidFill>
                <a:srgbClr val="FF0000"/>
              </a:solidFill>
            </a:endParaRPr>
          </a:p>
        </p:txBody>
      </p:sp>
      <p:sp>
        <p:nvSpPr>
          <p:cNvPr id="3" name="Content Placeholder 2"/>
          <p:cNvSpPr>
            <a:spLocks noGrp="1"/>
          </p:cNvSpPr>
          <p:nvPr>
            <p:ph idx="1"/>
          </p:nvPr>
        </p:nvSpPr>
        <p:spPr/>
        <p:txBody>
          <a:bodyPr>
            <a:normAutofit fontScale="70000" lnSpcReduction="20000"/>
          </a:bodyPr>
          <a:lstStyle/>
          <a:p>
            <a:pPr lvl="0"/>
            <a:r>
              <a:rPr lang="en-US" dirty="0"/>
              <a:t>What is the SI unit of magnetic field?</a:t>
            </a:r>
          </a:p>
          <a:p>
            <a:pPr lvl="0"/>
            <a:r>
              <a:rPr lang="en-US" dirty="0"/>
              <a:t>What is the direction of magnetic field inside a bar magnet?</a:t>
            </a:r>
          </a:p>
          <a:p>
            <a:pPr lvl="0"/>
            <a:r>
              <a:rPr lang="en-US" dirty="0"/>
              <a:t>Why can’t two field lines intersect each other?</a:t>
            </a:r>
          </a:p>
          <a:p>
            <a:pPr lvl="0"/>
            <a:r>
              <a:rPr lang="en-US" dirty="0"/>
              <a:t>Where is the magnetic field due to a straight current carrying wire </a:t>
            </a:r>
            <a:r>
              <a:rPr lang="en-US" dirty="0" err="1"/>
              <a:t>i</a:t>
            </a:r>
            <a:r>
              <a:rPr lang="en-US" dirty="0"/>
              <a:t>. stronger? ii. Weaker?</a:t>
            </a:r>
          </a:p>
          <a:p>
            <a:r>
              <a:rPr lang="en-US" dirty="0"/>
              <a:t>Answers: </a:t>
            </a:r>
          </a:p>
          <a:p>
            <a:pPr lvl="0"/>
            <a:r>
              <a:rPr lang="en-US" dirty="0"/>
              <a:t>Tesla</a:t>
            </a:r>
          </a:p>
          <a:p>
            <a:pPr lvl="0"/>
            <a:r>
              <a:rPr lang="en-US" dirty="0"/>
              <a:t>South to north</a:t>
            </a:r>
          </a:p>
          <a:p>
            <a:pPr lvl="0"/>
            <a:r>
              <a:rPr lang="en-US" dirty="0"/>
              <a:t>If two magnetic lines of force intersect each other, it would mean that there are two directions of the magnetic field at the point of intersection, which is impossible.</a:t>
            </a:r>
          </a:p>
          <a:p>
            <a:pPr lvl="0"/>
            <a:r>
              <a:rPr lang="en-US" dirty="0"/>
              <a:t>Stronger near the wire and it decreases as the distance increases.</a:t>
            </a:r>
          </a:p>
          <a:p>
            <a:endParaRPr lang="en-US" dirty="0"/>
          </a:p>
        </p:txBody>
      </p:sp>
      <p:pic>
        <p:nvPicPr>
          <p:cNvPr id="4" name="Picture 2" descr="https://lh6.googleusercontent.com/3OHOjeWw8cL3-llHPrMwdu2qC_3g_s2zSopzYzvz5sG8PeFkCdvL5alcbRAb5eOJ5UhpTkojH1ie3DonUrCfyKNPc4hHwI3jKPnimQ1Nxb6oCm_lLFynRoUfZZgw9C6hLaO1iH1ViRzIh1_QYg"/>
          <p:cNvPicPr>
            <a:picLocks noChangeAspect="1" noChangeArrowheads="1"/>
          </p:cNvPicPr>
          <p:nvPr/>
        </p:nvPicPr>
        <p:blipFill>
          <a:blip r:embed="rId2" cstate="print"/>
          <a:srcRect/>
          <a:stretch>
            <a:fillRect/>
          </a:stretch>
        </p:blipFill>
        <p:spPr bwMode="auto">
          <a:xfrm>
            <a:off x="7391400" y="5791200"/>
            <a:ext cx="1752600" cy="1066800"/>
          </a:xfrm>
          <a:prstGeom prst="rect">
            <a:avLst/>
          </a:prstGeom>
          <a:noFill/>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br>
              <a:rPr lang="en-US" dirty="0"/>
            </a:br>
            <a:r>
              <a:rPr lang="en-US" dirty="0">
                <a:solidFill>
                  <a:srgbClr val="FF0000"/>
                </a:solidFill>
              </a:rPr>
              <a:t>Magnetic field due to a current carrying circular loop</a:t>
            </a:r>
            <a:br>
              <a:rPr lang="en-US" dirty="0"/>
            </a:br>
            <a:endParaRPr lang="en-US" dirty="0"/>
          </a:p>
        </p:txBody>
      </p:sp>
      <p:pic>
        <p:nvPicPr>
          <p:cNvPr id="4" name="Content Placeholder 3"/>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905000" y="2057400"/>
            <a:ext cx="5334000" cy="3205956"/>
          </a:xfrm>
          <a:prstGeom prst="rect">
            <a:avLst/>
          </a:prstGeom>
          <a:noFill/>
          <a:ln>
            <a:noFill/>
          </a:ln>
        </p:spPr>
      </p:pic>
      <p:pic>
        <p:nvPicPr>
          <p:cNvPr id="5" name="Picture 2" descr="https://lh6.googleusercontent.com/3OHOjeWw8cL3-llHPrMwdu2qC_3g_s2zSopzYzvz5sG8PeFkCdvL5alcbRAb5eOJ5UhpTkojH1ie3DonUrCfyKNPc4hHwI3jKPnimQ1Nxb6oCm_lLFynRoUfZZgw9C6hLaO1iH1ViRzIh1_QYg"/>
          <p:cNvPicPr>
            <a:picLocks noChangeAspect="1" noChangeArrowheads="1"/>
          </p:cNvPicPr>
          <p:nvPr/>
        </p:nvPicPr>
        <p:blipFill>
          <a:blip r:embed="rId3" cstate="print"/>
          <a:srcRect/>
          <a:stretch>
            <a:fillRect/>
          </a:stretch>
        </p:blipFill>
        <p:spPr bwMode="auto">
          <a:xfrm>
            <a:off x="7391400" y="5791200"/>
            <a:ext cx="1752600" cy="1066800"/>
          </a:xfrm>
          <a:prstGeom prst="rect">
            <a:avLst/>
          </a:prstGeom>
          <a:noFill/>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113</TotalTime>
  <Words>1751</Words>
  <Application>Microsoft Office PowerPoint</Application>
  <PresentationFormat>On-screen Show (4:3)</PresentationFormat>
  <Paragraphs>147</Paragraphs>
  <Slides>53</Slides>
  <Notes>0</Notes>
  <HiddenSlides>0</HiddenSlides>
  <MMClips>0</MMClips>
  <ScaleCrop>false</ScaleCrop>
  <HeadingPairs>
    <vt:vector size="4" baseType="variant">
      <vt:variant>
        <vt:lpstr>Theme</vt:lpstr>
      </vt:variant>
      <vt:variant>
        <vt:i4>1</vt:i4>
      </vt:variant>
      <vt:variant>
        <vt:lpstr>Slide Titles</vt:lpstr>
      </vt:variant>
      <vt:variant>
        <vt:i4>53</vt:i4>
      </vt:variant>
    </vt:vector>
  </HeadingPairs>
  <TitlesOfParts>
    <vt:vector size="54" baseType="lpstr">
      <vt:lpstr>Office Theme</vt:lpstr>
      <vt:lpstr> MAGNETIC EFFECT OF ELECTRIC CURRENT</vt:lpstr>
      <vt:lpstr>Magnetic Field and magnetic field lines.</vt:lpstr>
      <vt:lpstr>Magnetic field lines: </vt:lpstr>
      <vt:lpstr> Properties of magnetic field lines:  </vt:lpstr>
      <vt:lpstr>Magnetic field due to a current carrying straight conductor </vt:lpstr>
      <vt:lpstr>PowerPoint Presentation</vt:lpstr>
      <vt:lpstr>Right hand thumb rule: </vt:lpstr>
      <vt:lpstr>Answer the following questions: </vt:lpstr>
      <vt:lpstr> Magnetic field due to a current carrying circular loop </vt:lpstr>
      <vt:lpstr>PowerPoint Presentation</vt:lpstr>
      <vt:lpstr>PowerPoint Presentation</vt:lpstr>
      <vt:lpstr>Magnetic field due to solenoid</vt:lpstr>
      <vt:lpstr>SOLENOID</vt:lpstr>
      <vt:lpstr>ELECTROMAGNET</vt:lpstr>
      <vt:lpstr> Uses of an electro magnet:  </vt:lpstr>
      <vt:lpstr> Difference between electro magnet and bar magnet: </vt:lpstr>
      <vt:lpstr> Force acting on current carrying conductor in a magnetic field,  </vt:lpstr>
      <vt:lpstr>Flemings Left hand rule:</vt:lpstr>
      <vt:lpstr> Electric motor </vt:lpstr>
      <vt:lpstr>ELECTRIC MOTOR</vt:lpstr>
      <vt:lpstr>PowerPoint Presentation</vt:lpstr>
      <vt:lpstr>PowerPoint Presentation</vt:lpstr>
      <vt:lpstr>  Working of electric motor: </vt:lpstr>
      <vt:lpstr>PowerPoint Presentation</vt:lpstr>
      <vt:lpstr>Electric motor</vt:lpstr>
      <vt:lpstr>Electromagnetic Induction.</vt:lpstr>
      <vt:lpstr>ELECTROMAGNETIC INDUCTION</vt:lpstr>
      <vt:lpstr>The ways to induce current in a circuit:</vt:lpstr>
      <vt:lpstr> Fleming’s right-hand rule </vt:lpstr>
      <vt:lpstr>FLEMING’S RIGHT HAND RULE</vt:lpstr>
      <vt:lpstr> Electric Generator </vt:lpstr>
      <vt:lpstr>PowerPoint Presentation</vt:lpstr>
      <vt:lpstr>PowerPoint Presentation</vt:lpstr>
      <vt:lpstr>PowerPoint Presentation</vt:lpstr>
      <vt:lpstr>PowerPoint Presentation</vt:lpstr>
      <vt:lpstr>PowerPoint Presentation</vt:lpstr>
      <vt:lpstr>   AC and DC current     </vt:lpstr>
      <vt:lpstr>Facts about AC and DC currents</vt:lpstr>
      <vt:lpstr>Galvanometer</vt:lpstr>
      <vt:lpstr> Domestic Electric Circuit </vt:lpstr>
      <vt:lpstr> Potential Difference and Frequency </vt:lpstr>
      <vt:lpstr>TYPES OF CIRCUITS</vt:lpstr>
      <vt:lpstr>SHORT CIRCUITING AND OVER LOADING</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Magnetic effects of electric current</dc:title>
  <dc:creator>pc</dc:creator>
  <cp:lastModifiedBy>manideepamohapatramanaswini@gmail.com</cp:lastModifiedBy>
  <cp:revision>32</cp:revision>
  <dcterms:created xsi:type="dcterms:W3CDTF">2020-04-22T10:35:58Z</dcterms:created>
  <dcterms:modified xsi:type="dcterms:W3CDTF">2022-11-03T14:25:28Z</dcterms:modified>
</cp:coreProperties>
</file>