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5143500"/>
  <p:notesSz cx="9144000" cy="5143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5179" y="508761"/>
            <a:ext cx="4993640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2742" y="1238834"/>
            <a:ext cx="8338515" cy="3537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074013"/>
            <a:ext cx="9144000" cy="106948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504" y="214884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893570" y="1661286"/>
            <a:ext cx="541972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5"/>
              <a:t>WELCOME</a:t>
            </a:r>
            <a:r>
              <a:rPr dirty="0" sz="3000" spc="-35"/>
              <a:t> </a:t>
            </a:r>
            <a:r>
              <a:rPr dirty="0" sz="3000" spc="-5"/>
              <a:t>TO</a:t>
            </a:r>
            <a:r>
              <a:rPr dirty="0" sz="3000" spc="-20"/>
              <a:t> </a:t>
            </a:r>
            <a:r>
              <a:rPr dirty="0" sz="3000" spc="-5"/>
              <a:t>THE</a:t>
            </a:r>
            <a:r>
              <a:rPr dirty="0" sz="3000" spc="-35"/>
              <a:t> </a:t>
            </a:r>
            <a:r>
              <a:rPr dirty="0" sz="3000" spc="-5"/>
              <a:t>VIRTUAL</a:t>
            </a:r>
            <a:r>
              <a:rPr dirty="0" sz="3000" spc="-25"/>
              <a:t> </a:t>
            </a:r>
            <a:r>
              <a:rPr dirty="0" sz="3000" spc="-5"/>
              <a:t>CLASS</a:t>
            </a:r>
            <a:endParaRPr sz="3000"/>
          </a:p>
        </p:txBody>
      </p:sp>
      <p:sp>
        <p:nvSpPr>
          <p:cNvPr id="5" name="object 5"/>
          <p:cNvSpPr txBox="1"/>
          <p:nvPr/>
        </p:nvSpPr>
        <p:spPr>
          <a:xfrm>
            <a:off x="2301367" y="2122754"/>
            <a:ext cx="3350895" cy="1188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65555">
              <a:lnSpc>
                <a:spcPct val="100000"/>
              </a:lnSpc>
              <a:spcBef>
                <a:spcPts val="95"/>
              </a:spcBef>
            </a:pPr>
            <a:r>
              <a:rPr dirty="0" sz="2500" spc="-5">
                <a:latin typeface="Calibri"/>
                <a:cs typeface="Calibri"/>
              </a:rPr>
              <a:t>SOCIAL</a:t>
            </a:r>
            <a:r>
              <a:rPr dirty="0" sz="2500" spc="-80">
                <a:latin typeface="Calibri"/>
                <a:cs typeface="Calibri"/>
              </a:rPr>
              <a:t> </a:t>
            </a:r>
            <a:r>
              <a:rPr dirty="0" sz="2500" spc="-5">
                <a:latin typeface="Calibri"/>
                <a:cs typeface="Calibri"/>
              </a:rPr>
              <a:t>SCIENCE</a:t>
            </a:r>
            <a:endParaRPr sz="2500">
              <a:latin typeface="Calibri"/>
              <a:cs typeface="Calibri"/>
            </a:endParaRPr>
          </a:p>
          <a:p>
            <a:pPr marL="12700" marR="1332865">
              <a:lnSpc>
                <a:spcPct val="100000"/>
              </a:lnSpc>
              <a:spcBef>
                <a:spcPts val="1120"/>
              </a:spcBef>
            </a:pPr>
            <a:r>
              <a:rPr dirty="0" sz="1400" spc="-5" b="1">
                <a:latin typeface="Arial"/>
                <a:cs typeface="Arial"/>
              </a:rPr>
              <a:t>SUBJECT </a:t>
            </a:r>
            <a:r>
              <a:rPr dirty="0" sz="1400" b="1">
                <a:latin typeface="Arial"/>
                <a:cs typeface="Arial"/>
              </a:rPr>
              <a:t>: </a:t>
            </a:r>
            <a:r>
              <a:rPr dirty="0" sz="1400" spc="-5" b="1">
                <a:latin typeface="Arial"/>
                <a:cs typeface="Arial"/>
              </a:rPr>
              <a:t>CIVICS </a:t>
            </a:r>
            <a:r>
              <a:rPr dirty="0" sz="140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NUMBER: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02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2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NAME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: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FEDERALISM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70557" y="543305"/>
            <a:ext cx="489712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90"/>
              <a:t>W</a:t>
            </a:r>
            <a:r>
              <a:rPr dirty="0" spc="-95"/>
              <a:t>H</a:t>
            </a:r>
            <a:r>
              <a:rPr dirty="0" spc="-90"/>
              <a:t>A</a:t>
            </a:r>
            <a:r>
              <a:rPr dirty="0" spc="-5"/>
              <a:t>T</a:t>
            </a:r>
            <a:r>
              <a:rPr dirty="0" spc="-170"/>
              <a:t> </a:t>
            </a:r>
            <a:r>
              <a:rPr dirty="0" spc="-10"/>
              <a:t>MAKE</a:t>
            </a:r>
            <a:r>
              <a:rPr dirty="0" spc="-5"/>
              <a:t>S</a:t>
            </a:r>
            <a:r>
              <a:rPr dirty="0" spc="-15"/>
              <a:t> </a:t>
            </a:r>
            <a:r>
              <a:rPr dirty="0" spc="-20"/>
              <a:t>I</a:t>
            </a:r>
            <a:r>
              <a:rPr dirty="0" spc="-15"/>
              <a:t>N</a:t>
            </a:r>
            <a:r>
              <a:rPr dirty="0" spc="-25"/>
              <a:t>D</a:t>
            </a:r>
            <a:r>
              <a:rPr dirty="0" spc="-20"/>
              <a:t>I</a:t>
            </a:r>
            <a:r>
              <a:rPr dirty="0" spc="-5"/>
              <a:t>A</a:t>
            </a:r>
            <a:r>
              <a:rPr dirty="0" spc="-5"/>
              <a:t> </a:t>
            </a:r>
            <a:r>
              <a:rPr dirty="0" spc="-5"/>
              <a:t>A</a:t>
            </a:r>
            <a:r>
              <a:rPr dirty="0" spc="5"/>
              <a:t> </a:t>
            </a:r>
            <a:r>
              <a:rPr dirty="0" spc="-5"/>
              <a:t>FE</a:t>
            </a:r>
            <a:r>
              <a:rPr dirty="0" spc="-15"/>
              <a:t>D</a:t>
            </a:r>
            <a:r>
              <a:rPr dirty="0" spc="-5"/>
              <a:t>ERA</a:t>
            </a:r>
            <a:r>
              <a:rPr dirty="0" spc="25"/>
              <a:t>L</a:t>
            </a:r>
            <a:r>
              <a:rPr dirty="0" spc="-40"/>
              <a:t>CO</a:t>
            </a:r>
            <a:r>
              <a:rPr dirty="0" spc="-50"/>
              <a:t>U</a:t>
            </a:r>
            <a:r>
              <a:rPr dirty="0" spc="-40"/>
              <a:t>NT</a:t>
            </a:r>
            <a:r>
              <a:rPr dirty="0" spc="-45"/>
              <a:t>RY</a:t>
            </a:r>
            <a:r>
              <a:rPr dirty="0" spc="-5"/>
              <a:t>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63727" y="1303782"/>
            <a:ext cx="8293734" cy="28663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41300" marR="2591435" indent="-228600">
              <a:lnSpc>
                <a:spcPct val="100000"/>
              </a:lnSpc>
              <a:spcBef>
                <a:spcPts val="105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dirty="0" sz="1400" spc="-5">
                <a:latin typeface="Calibri"/>
                <a:cs typeface="Calibri"/>
              </a:rPr>
              <a:t>India had emerged </a:t>
            </a:r>
            <a:r>
              <a:rPr dirty="0" sz="1400">
                <a:latin typeface="Calibri"/>
                <a:cs typeface="Calibri"/>
              </a:rPr>
              <a:t>as an </a:t>
            </a:r>
            <a:r>
              <a:rPr dirty="0" sz="1400" spc="-5">
                <a:latin typeface="Calibri"/>
                <a:cs typeface="Calibri"/>
              </a:rPr>
              <a:t>independent </a:t>
            </a:r>
            <a:r>
              <a:rPr dirty="0" sz="1400">
                <a:latin typeface="Calibri"/>
                <a:cs typeface="Calibri"/>
              </a:rPr>
              <a:t>nation after a </a:t>
            </a:r>
            <a:r>
              <a:rPr dirty="0" sz="1400" spc="-5">
                <a:latin typeface="Calibri"/>
                <a:cs typeface="Calibri"/>
              </a:rPr>
              <a:t>painful </a:t>
            </a:r>
            <a:r>
              <a:rPr dirty="0" sz="1400" spc="5">
                <a:latin typeface="Calibri"/>
                <a:cs typeface="Calibri"/>
              </a:rPr>
              <a:t>andbloody 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partition. Soon after </a:t>
            </a:r>
            <a:r>
              <a:rPr dirty="0" sz="1400" spc="-5">
                <a:latin typeface="Calibri"/>
                <a:cs typeface="Calibri"/>
              </a:rPr>
              <a:t>Independence, several princely states became </a:t>
            </a: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15">
                <a:latin typeface="Calibri"/>
                <a:cs typeface="Calibri"/>
              </a:rPr>
              <a:t>partof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 spc="-35">
                <a:latin typeface="Calibri"/>
                <a:cs typeface="Calibri"/>
              </a:rPr>
              <a:t>country.</a:t>
            </a:r>
            <a:r>
              <a:rPr dirty="0" sz="1400" spc="-7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Constitution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declared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India </a:t>
            </a:r>
            <a:r>
              <a:rPr dirty="0" sz="1400">
                <a:latin typeface="Calibri"/>
                <a:cs typeface="Calibri"/>
              </a:rPr>
              <a:t>as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Union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 States.</a:t>
            </a:r>
            <a:r>
              <a:rPr dirty="0" sz="1400">
                <a:latin typeface="Calibri"/>
                <a:cs typeface="Calibri"/>
              </a:rPr>
              <a:t> Althoughit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395"/>
              </a:spcBef>
            </a:pPr>
            <a:r>
              <a:rPr dirty="0" sz="1400" spc="-5">
                <a:latin typeface="Calibri"/>
                <a:cs typeface="Calibri"/>
              </a:rPr>
              <a:t>did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not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use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>
                <a:latin typeface="Calibri"/>
                <a:cs typeface="Calibri"/>
              </a:rPr>
              <a:t>word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federation,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Indian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Union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based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principles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federalism.</a:t>
            </a:r>
            <a:endParaRPr sz="1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300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Constitution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originally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provided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 two-tier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system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government,the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395"/>
              </a:spcBef>
            </a:pPr>
            <a:r>
              <a:rPr dirty="0" sz="1400">
                <a:latin typeface="Calibri"/>
                <a:cs typeface="Calibri"/>
              </a:rPr>
              <a:t>Union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what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call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Central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Government,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representing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Union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5">
                <a:latin typeface="Calibri"/>
                <a:cs typeface="Calibri"/>
              </a:rPr>
              <a:t> India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 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</a:pPr>
            <a:r>
              <a:rPr dirty="0" sz="1400" spc="-5">
                <a:latin typeface="Calibri"/>
                <a:cs typeface="Calibri"/>
              </a:rPr>
              <a:t>governments.</a:t>
            </a:r>
            <a:endParaRPr sz="1400">
              <a:latin typeface="Calibri"/>
              <a:cs typeface="Calibri"/>
            </a:endParaRPr>
          </a:p>
          <a:p>
            <a:pPr marL="241300" marR="2902585" indent="-228600">
              <a:lnSpc>
                <a:spcPct val="100000"/>
              </a:lnSpc>
              <a:spcBef>
                <a:spcPts val="305"/>
              </a:spcBef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dirty="0" sz="1400" spc="-45">
                <a:latin typeface="Calibri"/>
                <a:cs typeface="Calibri"/>
              </a:rPr>
              <a:t>Later,</a:t>
            </a:r>
            <a:r>
              <a:rPr dirty="0" sz="1400" spc="-10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third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tier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federalism</a:t>
            </a:r>
            <a:r>
              <a:rPr dirty="0" sz="1400">
                <a:latin typeface="Calibri"/>
                <a:cs typeface="Calibri"/>
              </a:rPr>
              <a:t> was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added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>
                <a:latin typeface="Calibri"/>
                <a:cs typeface="Calibri"/>
              </a:rPr>
              <a:t>form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Panchayats</a:t>
            </a:r>
            <a:r>
              <a:rPr dirty="0" sz="1400" spc="-18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Municipalities.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any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federation,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these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different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tiers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enjoyseparate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405"/>
              </a:spcBef>
            </a:pPr>
            <a:r>
              <a:rPr dirty="0" sz="1400" spc="-5">
                <a:latin typeface="Calibri"/>
                <a:cs typeface="Calibri"/>
              </a:rPr>
              <a:t>Jurisdiction.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Constitution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clearly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provided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three </a:t>
            </a:r>
            <a:r>
              <a:rPr dirty="0" sz="1400">
                <a:latin typeface="Calibri"/>
                <a:cs typeface="Calibri"/>
              </a:rPr>
              <a:t>fold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distribution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3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legislative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powers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between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>
                <a:latin typeface="Calibri"/>
                <a:cs typeface="Calibri"/>
              </a:rPr>
              <a:t>Union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</a:pP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</a:t>
            </a:r>
            <a:r>
              <a:rPr dirty="0" sz="1400" spc="-17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Governments.</a:t>
            </a:r>
            <a:endParaRPr sz="14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400"/>
              </a:spcBef>
            </a:pPr>
            <a:r>
              <a:rPr dirty="0" sz="1400" spc="-5">
                <a:latin typeface="Calibri"/>
                <a:cs typeface="Calibri"/>
              </a:rPr>
              <a:t>Th</a:t>
            </a:r>
            <a:r>
              <a:rPr dirty="0" sz="1400" spc="-10">
                <a:latin typeface="Calibri"/>
                <a:cs typeface="Calibri"/>
              </a:rPr>
              <a:t>u</a:t>
            </a:r>
            <a:r>
              <a:rPr dirty="0" sz="1400">
                <a:latin typeface="Calibri"/>
                <a:cs typeface="Calibri"/>
              </a:rPr>
              <a:t>s,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it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</a:t>
            </a:r>
            <a:r>
              <a:rPr dirty="0" sz="1400" spc="-5">
                <a:latin typeface="Calibri"/>
                <a:cs typeface="Calibri"/>
              </a:rPr>
              <a:t>ontai</a:t>
            </a:r>
            <a:r>
              <a:rPr dirty="0" sz="1400" spc="-10">
                <a:latin typeface="Calibri"/>
                <a:cs typeface="Calibri"/>
              </a:rPr>
              <a:t>n</a:t>
            </a:r>
            <a:r>
              <a:rPr dirty="0" sz="1400">
                <a:latin typeface="Calibri"/>
                <a:cs typeface="Calibri"/>
              </a:rPr>
              <a:t>s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</a:t>
            </a:r>
            <a:r>
              <a:rPr dirty="0" sz="1400" spc="-10">
                <a:latin typeface="Calibri"/>
                <a:cs typeface="Calibri"/>
              </a:rPr>
              <a:t>h</a:t>
            </a:r>
            <a:r>
              <a:rPr dirty="0" sz="1400">
                <a:latin typeface="Calibri"/>
                <a:cs typeface="Calibri"/>
              </a:rPr>
              <a:t>ree</a:t>
            </a:r>
            <a:r>
              <a:rPr dirty="0" sz="1400" spc="-10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lists: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77692" y="99441"/>
            <a:ext cx="3478529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TH</a:t>
            </a:r>
            <a:r>
              <a:rPr dirty="0" spc="-5"/>
              <a:t>E</a:t>
            </a:r>
            <a:r>
              <a:rPr dirty="0" spc="-5"/>
              <a:t> </a:t>
            </a:r>
            <a:r>
              <a:rPr dirty="0"/>
              <a:t>T</a:t>
            </a:r>
            <a:r>
              <a:rPr dirty="0" spc="-5"/>
              <a:t>HR</a:t>
            </a:r>
            <a:r>
              <a:rPr dirty="0" spc="-15"/>
              <a:t>E</a:t>
            </a:r>
            <a:r>
              <a:rPr dirty="0" spc="-5"/>
              <a:t>E</a:t>
            </a:r>
            <a:r>
              <a:rPr dirty="0" spc="30"/>
              <a:t> </a:t>
            </a:r>
            <a:r>
              <a:rPr dirty="0" spc="-5"/>
              <a:t>LISTS</a:t>
            </a:r>
            <a:r>
              <a:rPr dirty="0" spc="-45"/>
              <a:t> </a:t>
            </a:r>
            <a:r>
              <a:rPr dirty="0" spc="-5"/>
              <a:t>OF</a:t>
            </a:r>
            <a:r>
              <a:rPr dirty="0" spc="-165"/>
              <a:t> </a:t>
            </a:r>
            <a:r>
              <a:rPr dirty="0" spc="-5"/>
              <a:t>SUB</a:t>
            </a:r>
            <a:r>
              <a:rPr dirty="0"/>
              <a:t>J</a:t>
            </a:r>
            <a:r>
              <a:rPr dirty="0" spc="-5"/>
              <a:t>ECTS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63727" y="561867"/>
            <a:ext cx="8372475" cy="364617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1800">
                <a:latin typeface="Calibri"/>
                <a:cs typeface="Calibri"/>
              </a:rPr>
              <a:t>UNION</a:t>
            </a:r>
            <a:r>
              <a:rPr dirty="0" sz="1800" spc="-10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LIST</a:t>
            </a:r>
            <a:endParaRPr sz="1800">
              <a:latin typeface="Calibri"/>
              <a:cs typeface="Calibri"/>
            </a:endParaRPr>
          </a:p>
          <a:p>
            <a:pPr marL="299085" marR="1083945" indent="-287020">
              <a:lnSpc>
                <a:spcPct val="100000"/>
              </a:lnSpc>
              <a:spcBef>
                <a:spcPts val="125"/>
              </a:spcBef>
              <a:buFont typeface="Microsoft Sans Serif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Includes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subjects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national</a:t>
            </a:r>
            <a:r>
              <a:rPr dirty="0" sz="1400" spc="29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importance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such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</a:t>
            </a:r>
            <a:r>
              <a:rPr dirty="0" sz="1400" spc="-5">
                <a:latin typeface="Calibri"/>
                <a:cs typeface="Calibri"/>
              </a:rPr>
              <a:t> defense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30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country,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foreign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affairs,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banking,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communications</a:t>
            </a:r>
            <a:r>
              <a:rPr dirty="0" sz="1400" spc="-6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currency.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95"/>
              </a:spcBef>
              <a:buFont typeface="Microsoft Sans Serif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They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included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 </a:t>
            </a:r>
            <a:r>
              <a:rPr dirty="0" sz="1400" spc="-5">
                <a:latin typeface="Calibri"/>
                <a:cs typeface="Calibri"/>
              </a:rPr>
              <a:t>this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list</a:t>
            </a:r>
            <a:r>
              <a:rPr dirty="0" sz="1400" spc="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because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we</a:t>
            </a:r>
            <a:r>
              <a:rPr dirty="0" sz="1400" spc="-5">
                <a:latin typeface="Calibri"/>
                <a:cs typeface="Calibri"/>
              </a:rPr>
              <a:t> need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uniform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policy</a:t>
            </a:r>
            <a:r>
              <a:rPr dirty="0" sz="1400" spc="28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on </a:t>
            </a:r>
            <a:r>
              <a:rPr dirty="0" sz="1400" spc="-5">
                <a:latin typeface="Calibri"/>
                <a:cs typeface="Calibri"/>
              </a:rPr>
              <a:t>these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matters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throughout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30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country.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110"/>
              </a:spcBef>
              <a:buFont typeface="Microsoft Sans Serif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Union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alone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</a:t>
            </a:r>
            <a:r>
              <a:rPr dirty="0" sz="1400" spc="29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make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laws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relating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subjects</a:t>
            </a:r>
            <a:r>
              <a:rPr dirty="0" sz="1400" spc="29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mentioned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Union</a:t>
            </a:r>
            <a:r>
              <a:rPr dirty="0" sz="1400" spc="-1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List.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</a:pPr>
            <a:endParaRPr sz="1900">
              <a:latin typeface="Calibri"/>
              <a:cs typeface="Calibri"/>
            </a:endParaRPr>
          </a:p>
          <a:p>
            <a:pPr marL="22860">
              <a:lnSpc>
                <a:spcPct val="100000"/>
              </a:lnSpc>
            </a:pPr>
            <a:r>
              <a:rPr dirty="0" sz="1800" spc="-95">
                <a:latin typeface="Calibri"/>
                <a:cs typeface="Calibri"/>
              </a:rPr>
              <a:t>S</a:t>
            </a:r>
            <a:r>
              <a:rPr dirty="0" sz="1800" spc="-100">
                <a:latin typeface="Calibri"/>
                <a:cs typeface="Calibri"/>
              </a:rPr>
              <a:t>T</a:t>
            </a:r>
            <a:r>
              <a:rPr dirty="0" sz="1800" spc="-95">
                <a:latin typeface="Calibri"/>
                <a:cs typeface="Calibri"/>
              </a:rPr>
              <a:t>A</a:t>
            </a:r>
            <a:r>
              <a:rPr dirty="0" sz="1800" spc="-100">
                <a:latin typeface="Calibri"/>
                <a:cs typeface="Calibri"/>
              </a:rPr>
              <a:t>T</a:t>
            </a:r>
            <a:r>
              <a:rPr dirty="0" sz="1800">
                <a:latin typeface="Calibri"/>
                <a:cs typeface="Calibri"/>
              </a:rPr>
              <a:t>E</a:t>
            </a:r>
            <a:r>
              <a:rPr dirty="0" sz="1800" spc="-1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LIST</a:t>
            </a:r>
            <a:endParaRPr sz="1800">
              <a:latin typeface="Calibri"/>
              <a:cs typeface="Calibri"/>
            </a:endParaRPr>
          </a:p>
          <a:p>
            <a:pPr marL="309880" indent="-287020">
              <a:lnSpc>
                <a:spcPct val="100000"/>
              </a:lnSpc>
              <a:spcBef>
                <a:spcPts val="140"/>
              </a:spcBef>
              <a:buFont typeface="Microsoft Sans Serif"/>
              <a:buChar char="•"/>
              <a:tabLst>
                <a:tab pos="309245" algn="l"/>
                <a:tab pos="309880" algn="l"/>
              </a:tabLst>
            </a:pPr>
            <a:r>
              <a:rPr dirty="0" sz="1400" spc="-5">
                <a:latin typeface="Calibri"/>
                <a:cs typeface="Calibri"/>
              </a:rPr>
              <a:t>Contains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subjects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5">
                <a:latin typeface="Calibri"/>
                <a:cs typeface="Calibri"/>
              </a:rPr>
              <a:t> State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 </a:t>
            </a:r>
            <a:r>
              <a:rPr dirty="0" sz="1400">
                <a:latin typeface="Calibri"/>
                <a:cs typeface="Calibri"/>
              </a:rPr>
              <a:t>local</a:t>
            </a:r>
            <a:r>
              <a:rPr dirty="0" sz="1400" spc="29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importance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such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police,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trade,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commerce,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agriculture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  </a:t>
            </a:r>
            <a:r>
              <a:rPr dirty="0" sz="1400">
                <a:latin typeface="Calibri"/>
                <a:cs typeface="Calibri"/>
              </a:rPr>
              <a:t>irrigation.</a:t>
            </a:r>
            <a:endParaRPr sz="1400">
              <a:latin typeface="Calibri"/>
              <a:cs typeface="Calibri"/>
            </a:endParaRPr>
          </a:p>
          <a:p>
            <a:pPr marL="309880" indent="-287020">
              <a:lnSpc>
                <a:spcPct val="100000"/>
              </a:lnSpc>
              <a:spcBef>
                <a:spcPts val="95"/>
              </a:spcBef>
              <a:buFont typeface="Microsoft Sans Serif"/>
              <a:buChar char="•"/>
              <a:tabLst>
                <a:tab pos="309245" algn="l"/>
                <a:tab pos="309880" algn="l"/>
              </a:tabLst>
            </a:pP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alone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</a:t>
            </a:r>
            <a:r>
              <a:rPr dirty="0" sz="1400" spc="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make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laws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relating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-5">
                <a:latin typeface="Calibri"/>
                <a:cs typeface="Calibri"/>
              </a:rPr>
              <a:t> the subjects</a:t>
            </a:r>
            <a:r>
              <a:rPr dirty="0" sz="1400" spc="29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mentioned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State</a:t>
            </a:r>
            <a:r>
              <a:rPr dirty="0" sz="1400" spc="-7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List.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Microsoft Sans Serif"/>
              <a:buChar char="•"/>
            </a:pP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CONCU</a:t>
            </a:r>
            <a:r>
              <a:rPr dirty="0" sz="1800" spc="-15">
                <a:latin typeface="Calibri"/>
                <a:cs typeface="Calibri"/>
              </a:rPr>
              <a:t>R</a:t>
            </a:r>
            <a:r>
              <a:rPr dirty="0" sz="1800">
                <a:latin typeface="Calibri"/>
                <a:cs typeface="Calibri"/>
              </a:rPr>
              <a:t>R</a:t>
            </a:r>
            <a:r>
              <a:rPr dirty="0" sz="1800" spc="-10">
                <a:latin typeface="Calibri"/>
                <a:cs typeface="Calibri"/>
              </a:rPr>
              <a:t>E</a:t>
            </a:r>
            <a:r>
              <a:rPr dirty="0" sz="1800">
                <a:latin typeface="Calibri"/>
                <a:cs typeface="Calibri"/>
              </a:rPr>
              <a:t>NT</a:t>
            </a:r>
            <a:r>
              <a:rPr dirty="0" sz="1800" spc="-10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LIST</a:t>
            </a:r>
            <a:endParaRPr sz="18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125"/>
              </a:spcBef>
              <a:buFont typeface="Microsoft Sans Serif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It includes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subjects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common</a:t>
            </a:r>
            <a:r>
              <a:rPr dirty="0" sz="1400" spc="27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interest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both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Union</a:t>
            </a:r>
            <a:r>
              <a:rPr dirty="0" sz="1400" spc="29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well as</a:t>
            </a:r>
            <a:r>
              <a:rPr dirty="0" sz="1400" spc="-5">
                <a:latin typeface="Calibri"/>
                <a:cs typeface="Calibri"/>
              </a:rPr>
              <a:t> the State</a:t>
            </a:r>
            <a:r>
              <a:rPr dirty="0" sz="1400" spc="29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Governments,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such</a:t>
            </a:r>
            <a:endParaRPr sz="14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dirty="0" sz="1400">
                <a:latin typeface="Calibri"/>
                <a:cs typeface="Calibri"/>
              </a:rPr>
              <a:t>as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education,</a:t>
            </a:r>
            <a:r>
              <a:rPr dirty="0" sz="1400" spc="29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forest,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trade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unions,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marriage,</a:t>
            </a:r>
            <a:r>
              <a:rPr dirty="0" sz="1400" spc="27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adoption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succession.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Both the </a:t>
            </a:r>
            <a:r>
              <a:rPr dirty="0" sz="1400">
                <a:latin typeface="Calibri"/>
                <a:cs typeface="Calibri"/>
              </a:rPr>
              <a:t>Union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well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 spc="-10">
                <a:latin typeface="Calibri"/>
                <a:cs typeface="Calibri"/>
              </a:rPr>
              <a:t>State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Governments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make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laws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 the</a:t>
            </a:r>
            <a:r>
              <a:rPr dirty="0" sz="1400" spc="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subjects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mentioned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this</a:t>
            </a:r>
            <a:r>
              <a:rPr dirty="0" sz="1400" spc="2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list.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105"/>
              </a:spcBef>
              <a:buFont typeface="Microsoft Sans Serif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If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their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laws </a:t>
            </a:r>
            <a:r>
              <a:rPr dirty="0" sz="1400" spc="-5">
                <a:latin typeface="Calibri"/>
                <a:cs typeface="Calibri"/>
              </a:rPr>
              <a:t>conflict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with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each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other,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law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made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by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Union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will</a:t>
            </a:r>
            <a:r>
              <a:rPr dirty="0" sz="1400" spc="-6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prevail.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1674" y="1834972"/>
            <a:ext cx="715518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104765" algn="l"/>
              </a:tabLst>
            </a:pPr>
            <a:r>
              <a:rPr dirty="0" spc="-5"/>
              <a:t>What</a:t>
            </a:r>
            <a:r>
              <a:rPr dirty="0" spc="15"/>
              <a:t> </a:t>
            </a:r>
            <a:r>
              <a:rPr dirty="0" spc="-5"/>
              <a:t>about</a:t>
            </a:r>
            <a:r>
              <a:rPr dirty="0" spc="35"/>
              <a:t> </a:t>
            </a:r>
            <a:r>
              <a:rPr dirty="0" spc="-5"/>
              <a:t>subjects</a:t>
            </a:r>
            <a:r>
              <a:rPr dirty="0" spc="25"/>
              <a:t> </a:t>
            </a:r>
            <a:r>
              <a:rPr dirty="0" spc="-5"/>
              <a:t>that</a:t>
            </a:r>
            <a:r>
              <a:rPr dirty="0" spc="20"/>
              <a:t> </a:t>
            </a:r>
            <a:r>
              <a:rPr dirty="0" spc="-5"/>
              <a:t>do</a:t>
            </a:r>
            <a:r>
              <a:rPr dirty="0" spc="10"/>
              <a:t> </a:t>
            </a:r>
            <a:r>
              <a:rPr dirty="0" spc="-5"/>
              <a:t>not</a:t>
            </a:r>
            <a:r>
              <a:rPr dirty="0" spc="30"/>
              <a:t> </a:t>
            </a:r>
            <a:r>
              <a:rPr dirty="0" spc="-5"/>
              <a:t>fall</a:t>
            </a:r>
            <a:r>
              <a:rPr dirty="0" spc="10"/>
              <a:t> </a:t>
            </a:r>
            <a:r>
              <a:rPr dirty="0" spc="-5"/>
              <a:t>in</a:t>
            </a:r>
            <a:r>
              <a:rPr dirty="0" spc="10"/>
              <a:t> </a:t>
            </a:r>
            <a:r>
              <a:rPr dirty="0" spc="-5"/>
              <a:t>any	</a:t>
            </a:r>
            <a:r>
              <a:rPr dirty="0" spc="-10"/>
              <a:t>of</a:t>
            </a:r>
            <a:r>
              <a:rPr dirty="0" spc="5"/>
              <a:t> </a:t>
            </a:r>
            <a:r>
              <a:rPr dirty="0" spc="-5"/>
              <a:t>the</a:t>
            </a:r>
            <a:r>
              <a:rPr dirty="0"/>
              <a:t> </a:t>
            </a:r>
            <a:r>
              <a:rPr dirty="0" spc="-5"/>
              <a:t>three</a:t>
            </a:r>
            <a:r>
              <a:rPr dirty="0" spc="15"/>
              <a:t> </a:t>
            </a:r>
            <a:r>
              <a:rPr dirty="0" spc="-5"/>
              <a:t>lists?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2866" y="3030023"/>
            <a:ext cx="7992745" cy="51752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355"/>
              </a:spcBef>
            </a:pPr>
            <a:r>
              <a:rPr dirty="0" sz="1400" spc="-5">
                <a:latin typeface="Calibri"/>
                <a:cs typeface="Calibri"/>
              </a:rPr>
              <a:t>Subjects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like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computer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software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that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came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up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after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constitution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was</a:t>
            </a:r>
            <a:r>
              <a:rPr dirty="0" sz="1400" spc="-5">
                <a:latin typeface="Calibri"/>
                <a:cs typeface="Calibri"/>
              </a:rPr>
              <a:t> made?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According</a:t>
            </a:r>
            <a:r>
              <a:rPr dirty="0" sz="1400">
                <a:latin typeface="Calibri"/>
                <a:cs typeface="Calibri"/>
              </a:rPr>
              <a:t> 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our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constitution,</a:t>
            </a:r>
            <a:endParaRPr sz="1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54"/>
              </a:spcBef>
            </a:pP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Union </a:t>
            </a: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power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legislate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these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‘residuary’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subjects.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6892" y="143382"/>
            <a:ext cx="4918075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MORE</a:t>
            </a:r>
            <a:r>
              <a:rPr dirty="0" spc="-20"/>
              <a:t> </a:t>
            </a:r>
            <a:r>
              <a:rPr dirty="0" spc="-50"/>
              <a:t>FEATURES</a:t>
            </a:r>
            <a:r>
              <a:rPr dirty="0" spc="-40"/>
              <a:t> </a:t>
            </a:r>
            <a:r>
              <a:rPr dirty="0" spc="-5"/>
              <a:t>OF FEDERALISM</a:t>
            </a:r>
            <a:r>
              <a:rPr dirty="0" spc="30"/>
              <a:t> </a:t>
            </a:r>
            <a:r>
              <a:rPr dirty="0" spc="-5"/>
              <a:t>IN</a:t>
            </a:r>
            <a:r>
              <a:rPr dirty="0" spc="-55"/>
              <a:t> </a:t>
            </a:r>
            <a:r>
              <a:rPr dirty="0" spc="-5"/>
              <a:t>INDIA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2508" y="571330"/>
            <a:ext cx="8244840" cy="4462145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1800" spc="-5">
                <a:latin typeface="Calibri"/>
                <a:cs typeface="Calibri"/>
              </a:rPr>
              <a:t>SP</a:t>
            </a:r>
            <a:r>
              <a:rPr dirty="0" sz="1800" spc="-10">
                <a:latin typeface="Calibri"/>
                <a:cs typeface="Calibri"/>
              </a:rPr>
              <a:t>E</a:t>
            </a:r>
            <a:r>
              <a:rPr dirty="0" sz="1800" spc="-5">
                <a:latin typeface="Calibri"/>
                <a:cs typeface="Calibri"/>
              </a:rPr>
              <a:t>CIA</a:t>
            </a:r>
            <a:r>
              <a:rPr dirty="0" sz="1800">
                <a:latin typeface="Calibri"/>
                <a:cs typeface="Calibri"/>
              </a:rPr>
              <a:t>L </a:t>
            </a:r>
            <a:r>
              <a:rPr dirty="0" sz="1800" spc="-10">
                <a:latin typeface="Calibri"/>
                <a:cs typeface="Calibri"/>
              </a:rPr>
              <a:t>P</a:t>
            </a:r>
            <a:r>
              <a:rPr dirty="0" sz="1800" spc="-5">
                <a:latin typeface="Calibri"/>
                <a:cs typeface="Calibri"/>
              </a:rPr>
              <a:t>O</a:t>
            </a:r>
            <a:r>
              <a:rPr dirty="0" sz="1800" spc="-10">
                <a:latin typeface="Calibri"/>
                <a:cs typeface="Calibri"/>
              </a:rPr>
              <a:t>W</a:t>
            </a:r>
            <a:r>
              <a:rPr dirty="0" sz="1800" spc="-5">
                <a:latin typeface="Calibri"/>
                <a:cs typeface="Calibri"/>
              </a:rPr>
              <a:t>E</a:t>
            </a:r>
            <a:r>
              <a:rPr dirty="0" sz="1800" spc="-10">
                <a:latin typeface="Calibri"/>
                <a:cs typeface="Calibri"/>
              </a:rPr>
              <a:t>R</a:t>
            </a:r>
            <a:r>
              <a:rPr dirty="0" sz="1800">
                <a:latin typeface="Calibri"/>
                <a:cs typeface="Calibri"/>
              </a:rPr>
              <a:t>S</a:t>
            </a:r>
            <a:r>
              <a:rPr dirty="0" sz="1800" spc="-220">
                <a:latin typeface="Calibri"/>
                <a:cs typeface="Calibri"/>
              </a:rPr>
              <a:t> </a:t>
            </a:r>
            <a:r>
              <a:rPr dirty="0" sz="1800" spc="-75">
                <a:latin typeface="Calibri"/>
                <a:cs typeface="Calibri"/>
              </a:rPr>
              <a:t>T</a:t>
            </a:r>
            <a:r>
              <a:rPr dirty="0" sz="1800">
                <a:latin typeface="Calibri"/>
                <a:cs typeface="Calibri"/>
              </a:rPr>
              <a:t>O</a:t>
            </a:r>
            <a:r>
              <a:rPr dirty="0" sz="1800" spc="2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SOM</a:t>
            </a:r>
            <a:r>
              <a:rPr dirty="0" sz="1800">
                <a:latin typeface="Calibri"/>
                <a:cs typeface="Calibri"/>
              </a:rPr>
              <a:t>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85">
                <a:latin typeface="Calibri"/>
                <a:cs typeface="Calibri"/>
              </a:rPr>
              <a:t>S</a:t>
            </a:r>
            <a:r>
              <a:rPr dirty="0" sz="1800" spc="-90">
                <a:latin typeface="Calibri"/>
                <a:cs typeface="Calibri"/>
              </a:rPr>
              <a:t>T</a:t>
            </a:r>
            <a:r>
              <a:rPr dirty="0" sz="1800" spc="-85">
                <a:latin typeface="Calibri"/>
                <a:cs typeface="Calibri"/>
              </a:rPr>
              <a:t>A</a:t>
            </a:r>
            <a:r>
              <a:rPr dirty="0" sz="1800" spc="-90">
                <a:latin typeface="Calibri"/>
                <a:cs typeface="Calibri"/>
              </a:rPr>
              <a:t>TE</a:t>
            </a:r>
            <a:r>
              <a:rPr dirty="0" sz="180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299085" marR="52069" indent="-287020">
              <a:lnSpc>
                <a:spcPct val="100000"/>
              </a:lnSpc>
              <a:spcBef>
                <a:spcPts val="6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There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some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units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5">
                <a:latin typeface="Calibri"/>
                <a:cs typeface="Calibri"/>
              </a:rPr>
              <a:t>IndianUnion </a:t>
            </a:r>
            <a:r>
              <a:rPr dirty="0" sz="1400">
                <a:latin typeface="Calibri"/>
                <a:cs typeface="Calibri"/>
              </a:rPr>
              <a:t>which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enjoy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very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little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30">
                <a:latin typeface="Calibri"/>
                <a:cs typeface="Calibri"/>
              </a:rPr>
              <a:t>power.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These</a:t>
            </a:r>
            <a:r>
              <a:rPr dirty="0" sz="1400" spc="-16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areas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which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too</a:t>
            </a:r>
            <a:r>
              <a:rPr dirty="0" sz="1400" spc="-5">
                <a:latin typeface="Calibri"/>
                <a:cs typeface="Calibri"/>
              </a:rPr>
              <a:t> small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become</a:t>
            </a:r>
            <a:r>
              <a:rPr dirty="0" sz="1400" spc="-18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an</a:t>
            </a:r>
            <a:r>
              <a:rPr dirty="0" sz="1400" spc="-5">
                <a:latin typeface="Calibri"/>
                <a:cs typeface="Calibri"/>
              </a:rPr>
              <a:t> independent</a:t>
            </a:r>
            <a:r>
              <a:rPr dirty="0" sz="1400">
                <a:latin typeface="Calibri"/>
                <a:cs typeface="Calibri"/>
              </a:rPr>
              <a:t> State</a:t>
            </a:r>
            <a:r>
              <a:rPr dirty="0" sz="1400" spc="-6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but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which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could</a:t>
            </a:r>
            <a:r>
              <a:rPr dirty="0" sz="1400" spc="-16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not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merged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with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any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5">
                <a:latin typeface="Calibri"/>
                <a:cs typeface="Calibri"/>
              </a:rPr>
              <a:t> the</a:t>
            </a:r>
            <a:r>
              <a:rPr dirty="0" sz="1400" spc="-1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existing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States.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These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areas,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like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Chandigarh, or Lakshadweep or the capital city of Delhi, </a:t>
            </a:r>
            <a:r>
              <a:rPr dirty="0" sz="1400">
                <a:latin typeface="Calibri"/>
                <a:cs typeface="Calibri"/>
              </a:rPr>
              <a:t>are </a:t>
            </a:r>
            <a:r>
              <a:rPr dirty="0" sz="1400" spc="-5">
                <a:latin typeface="Calibri"/>
                <a:cs typeface="Calibri"/>
              </a:rPr>
              <a:t>called </a:t>
            </a:r>
            <a:r>
              <a:rPr dirty="0" sz="1400">
                <a:latin typeface="Calibri"/>
                <a:cs typeface="Calibri"/>
              </a:rPr>
              <a:t>Union </a:t>
            </a:r>
            <a:r>
              <a:rPr dirty="0" sz="1400" spc="-5">
                <a:latin typeface="Calibri"/>
                <a:cs typeface="Calibri"/>
              </a:rPr>
              <a:t>Territories.These territories do not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have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powers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50">
                <a:latin typeface="Calibri"/>
                <a:cs typeface="Calibri"/>
              </a:rPr>
              <a:t>ofa</a:t>
            </a:r>
            <a:r>
              <a:rPr dirty="0" sz="1400" spc="-5">
                <a:latin typeface="Calibri"/>
                <a:cs typeface="Calibri"/>
              </a:rPr>
              <a:t> State.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Central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Government</a:t>
            </a:r>
            <a:r>
              <a:rPr dirty="0" sz="1400" spc="-1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special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powers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5">
                <a:latin typeface="Calibri"/>
                <a:cs typeface="Calibri"/>
              </a:rPr>
              <a:t> running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these</a:t>
            </a:r>
            <a:r>
              <a:rPr dirty="0" sz="1400" spc="-1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areas.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35"/>
              </a:spcBef>
            </a:pPr>
            <a:r>
              <a:rPr dirty="0" sz="1800" spc="-5">
                <a:latin typeface="Calibri"/>
                <a:cs typeface="Calibri"/>
              </a:rPr>
              <a:t>CEN</a:t>
            </a:r>
            <a:r>
              <a:rPr dirty="0" sz="1800" spc="-10">
                <a:latin typeface="Calibri"/>
                <a:cs typeface="Calibri"/>
              </a:rPr>
              <a:t>TR</a:t>
            </a:r>
            <a:r>
              <a:rPr dirty="0" sz="1800">
                <a:latin typeface="Calibri"/>
                <a:cs typeface="Calibri"/>
              </a:rPr>
              <a:t>E</a:t>
            </a:r>
            <a:r>
              <a:rPr dirty="0" sz="1800" spc="-100">
                <a:latin typeface="Calibri"/>
                <a:cs typeface="Calibri"/>
              </a:rPr>
              <a:t> </a:t>
            </a:r>
            <a:r>
              <a:rPr dirty="0" sz="1800" spc="-85">
                <a:latin typeface="Calibri"/>
                <a:cs typeface="Calibri"/>
              </a:rPr>
              <a:t>–S</a:t>
            </a:r>
            <a:r>
              <a:rPr dirty="0" sz="1800" spc="-90">
                <a:latin typeface="Calibri"/>
                <a:cs typeface="Calibri"/>
              </a:rPr>
              <a:t>T</a:t>
            </a:r>
            <a:r>
              <a:rPr dirty="0" sz="1800" spc="-85">
                <a:latin typeface="Calibri"/>
                <a:cs typeface="Calibri"/>
              </a:rPr>
              <a:t>A</a:t>
            </a:r>
            <a:r>
              <a:rPr dirty="0" sz="1800" spc="-90">
                <a:latin typeface="Calibri"/>
                <a:cs typeface="Calibri"/>
              </a:rPr>
              <a:t>T</a:t>
            </a:r>
            <a:r>
              <a:rPr dirty="0" sz="1800">
                <a:latin typeface="Calibri"/>
                <a:cs typeface="Calibri"/>
              </a:rPr>
              <a:t>E</a:t>
            </a:r>
            <a:r>
              <a:rPr dirty="0" sz="1800" spc="180">
                <a:latin typeface="Calibri"/>
                <a:cs typeface="Calibri"/>
              </a:rPr>
              <a:t> </a:t>
            </a:r>
            <a:r>
              <a:rPr dirty="0" sz="1800" spc="-45">
                <a:latin typeface="Calibri"/>
                <a:cs typeface="Calibri"/>
              </a:rPr>
              <a:t>RE</a:t>
            </a:r>
            <a:r>
              <a:rPr dirty="0" sz="1800" spc="-40">
                <a:latin typeface="Calibri"/>
                <a:cs typeface="Calibri"/>
              </a:rPr>
              <a:t>LAT</a:t>
            </a:r>
            <a:r>
              <a:rPr dirty="0" sz="1800" spc="-35">
                <a:latin typeface="Calibri"/>
                <a:cs typeface="Calibri"/>
              </a:rPr>
              <a:t>I</a:t>
            </a:r>
            <a:r>
              <a:rPr dirty="0" sz="1800" spc="-45">
                <a:latin typeface="Calibri"/>
                <a:cs typeface="Calibri"/>
              </a:rPr>
              <a:t>O</a:t>
            </a:r>
            <a:r>
              <a:rPr dirty="0" sz="1800" spc="-40">
                <a:latin typeface="Calibri"/>
                <a:cs typeface="Calibri"/>
              </a:rPr>
              <a:t>N</a:t>
            </a:r>
            <a:r>
              <a:rPr dirty="0" sz="180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algn="just" marL="299085" marR="925194" indent="-287020">
              <a:lnSpc>
                <a:spcPct val="100000"/>
              </a:lnSpc>
              <a:spcBef>
                <a:spcPts val="6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This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sharing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power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between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30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Union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State</a:t>
            </a:r>
            <a:r>
              <a:rPr dirty="0" sz="1400">
                <a:latin typeface="Calibri"/>
                <a:cs typeface="Calibri"/>
              </a:rPr>
              <a:t> governments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-5">
                <a:latin typeface="Calibri"/>
                <a:cs typeface="Calibri"/>
              </a:rPr>
              <a:t> basic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structure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Constitution.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It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not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easy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-5">
                <a:latin typeface="Calibri"/>
                <a:cs typeface="Calibri"/>
              </a:rPr>
              <a:t> make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changes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this</a:t>
            </a:r>
            <a:r>
              <a:rPr dirty="0" sz="1400">
                <a:latin typeface="Calibri"/>
                <a:cs typeface="Calibri"/>
              </a:rPr>
              <a:t> power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sharing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arrangement.</a:t>
            </a:r>
            <a:endParaRPr sz="1400">
              <a:latin typeface="Calibri"/>
              <a:cs typeface="Calibri"/>
            </a:endParaRPr>
          </a:p>
          <a:p>
            <a:pPr algn="just" marL="299085" marR="796925" indent="-287020">
              <a:lnSpc>
                <a:spcPct val="100000"/>
              </a:lnSpc>
              <a:spcBef>
                <a:spcPts val="39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 spc="-15">
                <a:latin typeface="Calibri"/>
                <a:cs typeface="Calibri"/>
              </a:rPr>
              <a:t>Parliament </a:t>
            </a:r>
            <a:r>
              <a:rPr dirty="0" sz="1400" spc="-5">
                <a:latin typeface="Calibri"/>
                <a:cs typeface="Calibri"/>
              </a:rPr>
              <a:t>cannot on </a:t>
            </a:r>
            <a:r>
              <a:rPr dirty="0" sz="1400">
                <a:latin typeface="Calibri"/>
                <a:cs typeface="Calibri"/>
              </a:rPr>
              <a:t>its own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change this arrangement. </a:t>
            </a:r>
            <a:r>
              <a:rPr dirty="0" sz="1400">
                <a:latin typeface="Calibri"/>
                <a:cs typeface="Calibri"/>
              </a:rPr>
              <a:t>Any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change </a:t>
            </a:r>
            <a:r>
              <a:rPr dirty="0" sz="1400">
                <a:latin typeface="Calibri"/>
                <a:cs typeface="Calibri"/>
              </a:rPr>
              <a:t>to it </a:t>
            </a:r>
            <a:r>
              <a:rPr dirty="0" sz="1400" spc="-5">
                <a:latin typeface="Calibri"/>
                <a:cs typeface="Calibri"/>
              </a:rPr>
              <a:t>has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be </a:t>
            </a:r>
            <a:r>
              <a:rPr dirty="0" sz="1400">
                <a:latin typeface="Calibri"/>
                <a:cs typeface="Calibri"/>
              </a:rPr>
              <a:t>first passed </a:t>
            </a:r>
            <a:r>
              <a:rPr dirty="0" sz="1400" spc="-3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by both the Houses of </a:t>
            </a:r>
            <a:r>
              <a:rPr dirty="0" sz="1400" spc="-15">
                <a:latin typeface="Calibri"/>
                <a:cs typeface="Calibri"/>
              </a:rPr>
              <a:t>Parliament </a:t>
            </a:r>
            <a:r>
              <a:rPr dirty="0" sz="1400">
                <a:latin typeface="Calibri"/>
                <a:cs typeface="Calibri"/>
              </a:rPr>
              <a:t>with at least two-thirds </a:t>
            </a:r>
            <a:r>
              <a:rPr dirty="0" sz="1400" spc="-25">
                <a:latin typeface="Calibri"/>
                <a:cs typeface="Calibri"/>
              </a:rPr>
              <a:t>majority. </a:t>
            </a:r>
            <a:r>
              <a:rPr dirty="0" sz="1400" spc="-5">
                <a:latin typeface="Calibri"/>
                <a:cs typeface="Calibri"/>
              </a:rPr>
              <a:t>Then </a:t>
            </a:r>
            <a:r>
              <a:rPr dirty="0" sz="1400">
                <a:latin typeface="Calibri"/>
                <a:cs typeface="Calibri"/>
              </a:rPr>
              <a:t>it </a:t>
            </a:r>
            <a:r>
              <a:rPr dirty="0" sz="1400" spc="-5">
                <a:latin typeface="Calibri"/>
                <a:cs typeface="Calibri"/>
              </a:rPr>
              <a:t>has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be </a:t>
            </a:r>
            <a:r>
              <a:rPr dirty="0" sz="1400">
                <a:latin typeface="Calibri"/>
                <a:cs typeface="Calibri"/>
              </a:rPr>
              <a:t>ratified </a:t>
            </a:r>
            <a:r>
              <a:rPr dirty="0" sz="1400" spc="-5">
                <a:latin typeface="Calibri"/>
                <a:cs typeface="Calibri"/>
              </a:rPr>
              <a:t>by the </a:t>
            </a:r>
            <a:r>
              <a:rPr dirty="0" sz="1400">
                <a:latin typeface="Calibri"/>
                <a:cs typeface="Calibri"/>
              </a:rPr>
              <a:t> legislatures</a:t>
            </a:r>
            <a:r>
              <a:rPr dirty="0" sz="1400" spc="-6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at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least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half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29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total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States.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85858"/>
              </a:buClr>
              <a:buFont typeface="Microsoft Sans Serif"/>
              <a:buChar char="●"/>
            </a:pPr>
            <a:endParaRPr sz="1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spc="-5">
                <a:latin typeface="Calibri"/>
                <a:cs typeface="Calibri"/>
              </a:rPr>
              <a:t>ROLE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OF</a:t>
            </a:r>
            <a:r>
              <a:rPr dirty="0" sz="1800" spc="-55">
                <a:latin typeface="Calibri"/>
                <a:cs typeface="Calibri"/>
              </a:rPr>
              <a:t> </a:t>
            </a:r>
            <a:r>
              <a:rPr dirty="0" sz="1800" spc="-25">
                <a:latin typeface="Calibri"/>
                <a:cs typeface="Calibri"/>
              </a:rPr>
              <a:t>JUDICIARY</a:t>
            </a:r>
            <a:endParaRPr sz="18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12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judiciary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plays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an</a:t>
            </a:r>
            <a:r>
              <a:rPr dirty="0" sz="1400" spc="-5">
                <a:latin typeface="Calibri"/>
                <a:cs typeface="Calibri"/>
              </a:rPr>
              <a:t> important</a:t>
            </a:r>
            <a:r>
              <a:rPr dirty="0" sz="1400" spc="28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role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 </a:t>
            </a:r>
            <a:r>
              <a:rPr dirty="0" sz="1400" spc="-5">
                <a:latin typeface="Calibri"/>
                <a:cs typeface="Calibri"/>
              </a:rPr>
              <a:t>overseeing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implementation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constitutional</a:t>
            </a:r>
            <a:r>
              <a:rPr dirty="0" sz="1400" spc="28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provisions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endParaRPr sz="1400">
              <a:latin typeface="Calibri"/>
              <a:cs typeface="Calibri"/>
            </a:endParaRPr>
          </a:p>
          <a:p>
            <a:pPr marL="299085">
              <a:lnSpc>
                <a:spcPct val="100000"/>
              </a:lnSpc>
            </a:pPr>
            <a:r>
              <a:rPr dirty="0" sz="1400" spc="-5">
                <a:latin typeface="Calibri"/>
                <a:cs typeface="Calibri"/>
              </a:rPr>
              <a:t>procedures.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spcBef>
                <a:spcPts val="11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In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case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any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dispute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about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30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division</a:t>
            </a:r>
            <a:r>
              <a:rPr dirty="0" sz="1400" spc="-7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powers,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High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Courts</a:t>
            </a:r>
            <a:r>
              <a:rPr dirty="0" sz="1400" spc="29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Supreme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Court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make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3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decision.</a:t>
            </a:r>
            <a:endParaRPr sz="1400">
              <a:latin typeface="Calibri"/>
              <a:cs typeface="Calibri"/>
            </a:endParaRPr>
          </a:p>
          <a:p>
            <a:pPr marL="299085" marR="5080" indent="-287020">
              <a:lnSpc>
                <a:spcPct val="1000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>
                <a:latin typeface="Calibri"/>
                <a:cs typeface="Calibri"/>
              </a:rPr>
              <a:t>Union </a:t>
            </a:r>
            <a:r>
              <a:rPr dirty="0" sz="1400" spc="-5">
                <a:latin typeface="Calibri"/>
                <a:cs typeface="Calibri"/>
              </a:rPr>
              <a:t>and State </a:t>
            </a:r>
            <a:r>
              <a:rPr dirty="0" sz="1400">
                <a:latin typeface="Calibri"/>
                <a:cs typeface="Calibri"/>
              </a:rPr>
              <a:t>governments </a:t>
            </a:r>
            <a:r>
              <a:rPr dirty="0" sz="1400" spc="-5">
                <a:latin typeface="Calibri"/>
                <a:cs typeface="Calibri"/>
              </a:rPr>
              <a:t>have the </a:t>
            </a:r>
            <a:r>
              <a:rPr dirty="0" sz="1400">
                <a:latin typeface="Calibri"/>
                <a:cs typeface="Calibri"/>
              </a:rPr>
              <a:t>power to </a:t>
            </a:r>
            <a:r>
              <a:rPr dirty="0" sz="1400" spc="-10">
                <a:latin typeface="Calibri"/>
                <a:cs typeface="Calibri"/>
              </a:rPr>
              <a:t>raise </a:t>
            </a:r>
            <a:r>
              <a:rPr dirty="0" sz="1400" spc="-5">
                <a:latin typeface="Calibri"/>
                <a:cs typeface="Calibri"/>
              </a:rPr>
              <a:t>resources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by </a:t>
            </a:r>
            <a:r>
              <a:rPr dirty="0" sz="1400">
                <a:latin typeface="Calibri"/>
                <a:cs typeface="Calibri"/>
              </a:rPr>
              <a:t>levying taxes in </a:t>
            </a:r>
            <a:r>
              <a:rPr dirty="0" sz="1400" spc="-5">
                <a:latin typeface="Calibri"/>
                <a:cs typeface="Calibri"/>
              </a:rPr>
              <a:t>order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carry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 the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government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29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responsibilities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assigned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each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  them.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2541" y="426211"/>
            <a:ext cx="502158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HOW</a:t>
            </a:r>
            <a:r>
              <a:rPr dirty="0" spc="-10"/>
              <a:t> </a:t>
            </a:r>
            <a:r>
              <a:rPr dirty="0" spc="-5"/>
              <a:t>IS</a:t>
            </a:r>
            <a:r>
              <a:rPr dirty="0" spc="-35"/>
              <a:t> </a:t>
            </a:r>
            <a:r>
              <a:rPr dirty="0" spc="-5"/>
              <a:t>FEDERALISM</a:t>
            </a:r>
            <a:r>
              <a:rPr dirty="0" spc="15"/>
              <a:t> </a:t>
            </a:r>
            <a:r>
              <a:rPr dirty="0" spc="-5"/>
              <a:t>PRACTICED</a:t>
            </a:r>
            <a:r>
              <a:rPr dirty="0" spc="-30"/>
              <a:t> </a:t>
            </a:r>
            <a:r>
              <a:rPr dirty="0" spc="-5"/>
              <a:t>IN</a:t>
            </a:r>
            <a:r>
              <a:rPr dirty="0" spc="-20"/>
              <a:t> </a:t>
            </a:r>
            <a:r>
              <a:rPr dirty="0" spc="35"/>
              <a:t>INDIA?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4700" y="1173860"/>
            <a:ext cx="8324215" cy="34182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43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585858"/>
                </a:solidFill>
                <a:latin typeface="Calibri"/>
                <a:cs typeface="Calibri"/>
              </a:rPr>
              <a:t>L</a:t>
            </a:r>
            <a:r>
              <a:rPr dirty="0" sz="1800" b="1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dirty="0" sz="1800" spc="5" b="1">
                <a:solidFill>
                  <a:srgbClr val="585858"/>
                </a:solidFill>
                <a:latin typeface="Calibri"/>
                <a:cs typeface="Calibri"/>
              </a:rPr>
              <a:t>G</a:t>
            </a:r>
            <a:r>
              <a:rPr dirty="0" sz="1800" b="1">
                <a:solidFill>
                  <a:srgbClr val="585858"/>
                </a:solidFill>
                <a:latin typeface="Calibri"/>
                <a:cs typeface="Calibri"/>
              </a:rPr>
              <a:t>UI</a:t>
            </a:r>
            <a:r>
              <a:rPr dirty="0" sz="1800" spc="-15" b="1">
                <a:solidFill>
                  <a:srgbClr val="585858"/>
                </a:solidFill>
                <a:latin typeface="Calibri"/>
                <a:cs typeface="Calibri"/>
              </a:rPr>
              <a:t>S</a:t>
            </a:r>
            <a:r>
              <a:rPr dirty="0" sz="1800" spc="-5" b="1">
                <a:solidFill>
                  <a:srgbClr val="585858"/>
                </a:solidFill>
                <a:latin typeface="Calibri"/>
                <a:cs typeface="Calibri"/>
              </a:rPr>
              <a:t>T</a:t>
            </a:r>
            <a:r>
              <a:rPr dirty="0" sz="1800" spc="-20" b="1">
                <a:solidFill>
                  <a:srgbClr val="585858"/>
                </a:solidFill>
                <a:latin typeface="Calibri"/>
                <a:cs typeface="Calibri"/>
              </a:rPr>
              <a:t>I</a:t>
            </a:r>
            <a:r>
              <a:rPr dirty="0" sz="1800" b="1">
                <a:solidFill>
                  <a:srgbClr val="585858"/>
                </a:solidFill>
                <a:latin typeface="Calibri"/>
                <a:cs typeface="Calibri"/>
              </a:rPr>
              <a:t>C</a:t>
            </a:r>
            <a:r>
              <a:rPr dirty="0" sz="1800" spc="-100" b="1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20" b="1">
                <a:solidFill>
                  <a:srgbClr val="585858"/>
                </a:solidFill>
                <a:latin typeface="Calibri"/>
                <a:cs typeface="Calibri"/>
              </a:rPr>
              <a:t>S</a:t>
            </a:r>
            <a:r>
              <a:rPr dirty="0" sz="1800" spc="-125" b="1">
                <a:solidFill>
                  <a:srgbClr val="585858"/>
                </a:solidFill>
                <a:latin typeface="Calibri"/>
                <a:cs typeface="Calibri"/>
              </a:rPr>
              <a:t>T</a:t>
            </a:r>
            <a:r>
              <a:rPr dirty="0" sz="1800" spc="-120" b="1">
                <a:solidFill>
                  <a:srgbClr val="585858"/>
                </a:solidFill>
                <a:latin typeface="Calibri"/>
                <a:cs typeface="Calibri"/>
              </a:rPr>
              <a:t>A</a:t>
            </a:r>
            <a:r>
              <a:rPr dirty="0" sz="1800" spc="-125" b="1">
                <a:solidFill>
                  <a:srgbClr val="585858"/>
                </a:solidFill>
                <a:latin typeface="Calibri"/>
                <a:cs typeface="Calibri"/>
              </a:rPr>
              <a:t>TE</a:t>
            </a:r>
            <a:r>
              <a:rPr dirty="0" sz="1800" b="1">
                <a:solidFill>
                  <a:srgbClr val="585858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409"/>
              </a:spcBef>
              <a:buClr>
                <a:srgbClr val="585858"/>
              </a:buClr>
              <a:buSzPct val="128571"/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creation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linguistic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was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first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a major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test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democratic</a:t>
            </a:r>
            <a:r>
              <a:rPr dirty="0" sz="1400" spc="-6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politics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5">
                <a:latin typeface="Calibri"/>
                <a:cs typeface="Calibri"/>
              </a:rPr>
              <a:t> our </a:t>
            </a:r>
            <a:r>
              <a:rPr dirty="0" sz="1400" spc="-35">
                <a:latin typeface="Calibri"/>
                <a:cs typeface="Calibri"/>
              </a:rPr>
              <a:t>country.</a:t>
            </a:r>
            <a:endParaRPr sz="1400">
              <a:latin typeface="Calibri"/>
              <a:cs typeface="Calibri"/>
            </a:endParaRPr>
          </a:p>
          <a:p>
            <a:pPr algn="just" marL="240665" marR="579120" indent="-228600">
              <a:lnSpc>
                <a:spcPct val="114999"/>
              </a:lnSpc>
              <a:spcBef>
                <a:spcPts val="400"/>
              </a:spcBef>
              <a:buClr>
                <a:srgbClr val="585858"/>
              </a:buClr>
              <a:buSzPct val="128571"/>
              <a:buFont typeface="Microsoft Sans Serif"/>
              <a:buChar char="•"/>
              <a:tabLst>
                <a:tab pos="241300" algn="l"/>
              </a:tabLst>
            </a:pPr>
            <a:r>
              <a:rPr dirty="0" sz="1400" spc="-5">
                <a:latin typeface="Calibri"/>
                <a:cs typeface="Calibri"/>
              </a:rPr>
              <a:t>The political map of India </a:t>
            </a:r>
            <a:r>
              <a:rPr dirty="0" sz="1400">
                <a:latin typeface="Calibri"/>
                <a:cs typeface="Calibri"/>
              </a:rPr>
              <a:t>when it </a:t>
            </a:r>
            <a:r>
              <a:rPr dirty="0" sz="1400" spc="-5">
                <a:latin typeface="Calibri"/>
                <a:cs typeface="Calibri"/>
              </a:rPr>
              <a:t>began </a:t>
            </a:r>
            <a:r>
              <a:rPr dirty="0" sz="1400">
                <a:latin typeface="Calibri"/>
                <a:cs typeface="Calibri"/>
              </a:rPr>
              <a:t>its </a:t>
            </a:r>
            <a:r>
              <a:rPr dirty="0" sz="1400" spc="-5">
                <a:latin typeface="Calibri"/>
                <a:cs typeface="Calibri"/>
              </a:rPr>
              <a:t>journey </a:t>
            </a:r>
            <a:r>
              <a:rPr dirty="0" sz="1400">
                <a:latin typeface="Calibri"/>
                <a:cs typeface="Calibri"/>
              </a:rPr>
              <a:t>as a </a:t>
            </a:r>
            <a:r>
              <a:rPr dirty="0" sz="1400" spc="-5">
                <a:latin typeface="Calibri"/>
                <a:cs typeface="Calibri"/>
              </a:rPr>
              <a:t>democracy </a:t>
            </a:r>
            <a:r>
              <a:rPr dirty="0" sz="1400">
                <a:latin typeface="Calibri"/>
                <a:cs typeface="Calibri"/>
              </a:rPr>
              <a:t>in </a:t>
            </a:r>
            <a:r>
              <a:rPr dirty="0" sz="1400" spc="-5">
                <a:latin typeface="Calibri"/>
                <a:cs typeface="Calibri"/>
              </a:rPr>
              <a:t>1947 and that of 2019, </a:t>
            </a:r>
            <a:r>
              <a:rPr dirty="0" sz="1400">
                <a:latin typeface="Calibri"/>
                <a:cs typeface="Calibri"/>
              </a:rPr>
              <a:t>you will </a:t>
            </a:r>
            <a:r>
              <a:rPr dirty="0" sz="1400" spc="-5">
                <a:latin typeface="Calibri"/>
                <a:cs typeface="Calibri"/>
              </a:rPr>
              <a:t>be </a:t>
            </a:r>
            <a:r>
              <a:rPr dirty="0" sz="1400" spc="-3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surprised by the extent of the changes. </a:t>
            </a:r>
            <a:r>
              <a:rPr dirty="0" sz="1400">
                <a:latin typeface="Calibri"/>
                <a:cs typeface="Calibri"/>
              </a:rPr>
              <a:t>Many old </a:t>
            </a:r>
            <a:r>
              <a:rPr dirty="0" sz="1400" spc="-5">
                <a:latin typeface="Calibri"/>
                <a:cs typeface="Calibri"/>
              </a:rPr>
              <a:t>States have </a:t>
            </a:r>
            <a:r>
              <a:rPr dirty="0" sz="1400">
                <a:latin typeface="Calibri"/>
                <a:cs typeface="Calibri"/>
              </a:rPr>
              <a:t>vanished </a:t>
            </a:r>
            <a:r>
              <a:rPr dirty="0" sz="1400" spc="-5">
                <a:latin typeface="Calibri"/>
                <a:cs typeface="Calibri"/>
              </a:rPr>
              <a:t>and many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new States have been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created.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Areas,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boundaries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names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have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beenchanged.</a:t>
            </a:r>
            <a:endParaRPr sz="1400">
              <a:latin typeface="Calibri"/>
              <a:cs typeface="Calibri"/>
            </a:endParaRPr>
          </a:p>
          <a:p>
            <a:pPr marL="240665" marR="22860" indent="-228600">
              <a:lnSpc>
                <a:spcPct val="114999"/>
              </a:lnSpc>
              <a:spcBef>
                <a:spcPts val="409"/>
              </a:spcBef>
              <a:buClr>
                <a:srgbClr val="585858"/>
              </a:buClr>
              <a:buSzPct val="128571"/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dirty="0" sz="1400" spc="-5">
                <a:latin typeface="Calibri"/>
                <a:cs typeface="Calibri"/>
              </a:rPr>
              <a:t>In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1947,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boundaries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several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old States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India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were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changed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 </a:t>
            </a:r>
            <a:r>
              <a:rPr dirty="0" sz="1400" spc="-5">
                <a:latin typeface="Calibri"/>
                <a:cs typeface="Calibri"/>
              </a:rPr>
              <a:t>order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create</a:t>
            </a:r>
            <a:r>
              <a:rPr dirty="0" sz="1400" spc="-7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new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States.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This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was</a:t>
            </a:r>
            <a:r>
              <a:rPr dirty="0" sz="1400" spc="-5">
                <a:latin typeface="Calibri"/>
                <a:cs typeface="Calibri"/>
              </a:rPr>
              <a:t> done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ensure that </a:t>
            </a:r>
            <a:r>
              <a:rPr dirty="0" sz="1400">
                <a:latin typeface="Calibri"/>
                <a:cs typeface="Calibri"/>
              </a:rPr>
              <a:t>people who </a:t>
            </a:r>
            <a:r>
              <a:rPr dirty="0" sz="1400" spc="-5">
                <a:latin typeface="Calibri"/>
                <a:cs typeface="Calibri"/>
              </a:rPr>
              <a:t>spoke the same </a:t>
            </a:r>
            <a:r>
              <a:rPr dirty="0" sz="1400">
                <a:latin typeface="Calibri"/>
                <a:cs typeface="Calibri"/>
              </a:rPr>
              <a:t>language lived in </a:t>
            </a:r>
            <a:r>
              <a:rPr dirty="0" sz="1400" spc="-5">
                <a:latin typeface="Calibri"/>
                <a:cs typeface="Calibri"/>
              </a:rPr>
              <a:t>the same State. Some States </a:t>
            </a:r>
            <a:r>
              <a:rPr dirty="0" sz="1400">
                <a:latin typeface="Calibri"/>
                <a:cs typeface="Calibri"/>
              </a:rPr>
              <a:t>were </a:t>
            </a:r>
            <a:r>
              <a:rPr dirty="0" sz="1400" spc="-5">
                <a:latin typeface="Calibri"/>
                <a:cs typeface="Calibri"/>
              </a:rPr>
              <a:t>created not on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basis </a:t>
            </a:r>
            <a:r>
              <a:rPr dirty="0" sz="1400">
                <a:latin typeface="Calibri"/>
                <a:cs typeface="Calibri"/>
              </a:rPr>
              <a:t>of language </a:t>
            </a:r>
            <a:r>
              <a:rPr dirty="0" sz="1400" spc="-5">
                <a:latin typeface="Calibri"/>
                <a:cs typeface="Calibri"/>
              </a:rPr>
              <a:t>but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recognize differences based on culture, ethnicity or </a:t>
            </a:r>
            <a:r>
              <a:rPr dirty="0" sz="1400" spc="-25">
                <a:latin typeface="Calibri"/>
                <a:cs typeface="Calibri"/>
              </a:rPr>
              <a:t>geography. </a:t>
            </a:r>
            <a:r>
              <a:rPr dirty="0" sz="1400" spc="-5">
                <a:latin typeface="Calibri"/>
                <a:cs typeface="Calibri"/>
              </a:rPr>
              <a:t>These include States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like </a:t>
            </a:r>
            <a:r>
              <a:rPr dirty="0" sz="1400" spc="-5">
                <a:latin typeface="Calibri"/>
                <a:cs typeface="Calibri"/>
              </a:rPr>
              <a:t>Nagaland,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Uttarakhand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Jharkhand.</a:t>
            </a:r>
            <a:endParaRPr sz="1400">
              <a:latin typeface="Calibri"/>
              <a:cs typeface="Calibri"/>
            </a:endParaRPr>
          </a:p>
          <a:p>
            <a:pPr marL="240665" marR="5080" indent="-228600">
              <a:lnSpc>
                <a:spcPct val="114999"/>
              </a:lnSpc>
              <a:spcBef>
                <a:spcPts val="395"/>
              </a:spcBef>
              <a:buClr>
                <a:srgbClr val="585858"/>
              </a:buClr>
              <a:buSzPct val="128571"/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dirty="0" sz="1400">
                <a:latin typeface="Calibri"/>
                <a:cs typeface="Calibri"/>
              </a:rPr>
              <a:t>When </a:t>
            </a:r>
            <a:r>
              <a:rPr dirty="0" sz="1400" spc="-5">
                <a:latin typeface="Calibri"/>
                <a:cs typeface="Calibri"/>
              </a:rPr>
              <a:t>the demand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formation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5">
                <a:latin typeface="Calibri"/>
                <a:cs typeface="Calibri"/>
              </a:rPr>
              <a:t> States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on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basis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language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was raised,</a:t>
            </a:r>
            <a:r>
              <a:rPr dirty="0" sz="1400" spc="-1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some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national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leaders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feared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that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would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lead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disintegration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country.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16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Central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resisted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linguistic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States</a:t>
            </a:r>
            <a:r>
              <a:rPr dirty="0" sz="1400">
                <a:latin typeface="Calibri"/>
                <a:cs typeface="Calibri"/>
              </a:rPr>
              <a:t> for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some time. </a:t>
            </a:r>
            <a:r>
              <a:rPr dirty="0" sz="1400">
                <a:latin typeface="Calibri"/>
                <a:cs typeface="Calibri"/>
              </a:rPr>
              <a:t>But </a:t>
            </a:r>
            <a:r>
              <a:rPr dirty="0" sz="1400" spc="-5">
                <a:latin typeface="Calibri"/>
                <a:cs typeface="Calibri"/>
              </a:rPr>
              <a:t>the experience has </a:t>
            </a:r>
            <a:r>
              <a:rPr dirty="0" sz="1400">
                <a:latin typeface="Calibri"/>
                <a:cs typeface="Calibri"/>
              </a:rPr>
              <a:t>shown </a:t>
            </a:r>
            <a:r>
              <a:rPr dirty="0" sz="1400" spc="-5">
                <a:latin typeface="Calibri"/>
                <a:cs typeface="Calibri"/>
              </a:rPr>
              <a:t>that the formation </a:t>
            </a:r>
            <a:r>
              <a:rPr dirty="0" sz="1400">
                <a:latin typeface="Calibri"/>
                <a:cs typeface="Calibri"/>
              </a:rPr>
              <a:t>of </a:t>
            </a:r>
            <a:r>
              <a:rPr dirty="0" sz="1400" spc="-5">
                <a:latin typeface="Calibri"/>
                <a:cs typeface="Calibri"/>
              </a:rPr>
              <a:t>linguistic States has actually made the </a:t>
            </a:r>
            <a:r>
              <a:rPr dirty="0" sz="1400" spc="-35">
                <a:latin typeface="Calibri"/>
                <a:cs typeface="Calibri"/>
              </a:rPr>
              <a:t>country, 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more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united.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also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made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administration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easier.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61210" y="508761"/>
            <a:ext cx="5021580" cy="3606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HOW</a:t>
            </a:r>
            <a:r>
              <a:rPr dirty="0" spc="-10"/>
              <a:t> </a:t>
            </a:r>
            <a:r>
              <a:rPr dirty="0" spc="-5"/>
              <a:t>IS</a:t>
            </a:r>
            <a:r>
              <a:rPr dirty="0" spc="-35"/>
              <a:t> </a:t>
            </a:r>
            <a:r>
              <a:rPr dirty="0" spc="-5"/>
              <a:t>FEDERALISM</a:t>
            </a:r>
            <a:r>
              <a:rPr dirty="0" spc="20"/>
              <a:t> </a:t>
            </a:r>
            <a:r>
              <a:rPr dirty="0" spc="-5"/>
              <a:t>PRACTICED</a:t>
            </a:r>
            <a:r>
              <a:rPr dirty="0" spc="-35"/>
              <a:t> </a:t>
            </a:r>
            <a:r>
              <a:rPr dirty="0" spc="-5"/>
              <a:t>IN</a:t>
            </a:r>
            <a:r>
              <a:rPr dirty="0" spc="-20"/>
              <a:t> </a:t>
            </a:r>
            <a:r>
              <a:rPr dirty="0" spc="35"/>
              <a:t>INDIA?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742" y="1238834"/>
            <a:ext cx="8232775" cy="3537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43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585858"/>
                </a:solidFill>
                <a:latin typeface="Microsoft Sans Serif"/>
                <a:cs typeface="Microsoft Sans Serif"/>
              </a:rPr>
              <a:t>LANGUAGE</a:t>
            </a:r>
            <a:r>
              <a:rPr dirty="0" sz="1800" spc="-8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Microsoft Sans Serif"/>
                <a:cs typeface="Microsoft Sans Serif"/>
              </a:rPr>
              <a:t>POLICY</a:t>
            </a:r>
            <a:endParaRPr sz="1800">
              <a:latin typeface="Microsoft Sans Serif"/>
              <a:cs typeface="Microsoft Sans Serif"/>
            </a:endParaRPr>
          </a:p>
          <a:p>
            <a:pPr marL="306705" marR="86995" indent="-294640">
              <a:lnSpc>
                <a:spcPct val="114999"/>
              </a:lnSpc>
              <a:spcBef>
                <a:spcPts val="165"/>
              </a:spcBef>
              <a:buClr>
                <a:srgbClr val="585858"/>
              </a:buClr>
              <a:buSzPct val="128571"/>
              <a:buFont typeface="Microsoft Sans Serif"/>
              <a:buChar char="•"/>
              <a:tabLst>
                <a:tab pos="306705" algn="l"/>
                <a:tab pos="307340" algn="l"/>
              </a:tabLst>
            </a:pPr>
            <a:r>
              <a:rPr dirty="0" sz="1400" spc="-5">
                <a:latin typeface="Calibri"/>
                <a:cs typeface="Calibri"/>
              </a:rPr>
              <a:t>Our Constitution did not </a:t>
            </a:r>
            <a:r>
              <a:rPr dirty="0" sz="1400">
                <a:latin typeface="Calibri"/>
                <a:cs typeface="Calibri"/>
              </a:rPr>
              <a:t>give </a:t>
            </a:r>
            <a:r>
              <a:rPr dirty="0" sz="1400" spc="-5">
                <a:latin typeface="Calibri"/>
                <a:cs typeface="Calibri"/>
              </a:rPr>
              <a:t>the status of </a:t>
            </a:r>
            <a:r>
              <a:rPr dirty="0" sz="1400">
                <a:latin typeface="Calibri"/>
                <a:cs typeface="Calibri"/>
              </a:rPr>
              <a:t>national language to </a:t>
            </a:r>
            <a:r>
              <a:rPr dirty="0" sz="1400" spc="-5">
                <a:latin typeface="Calibri"/>
                <a:cs typeface="Calibri"/>
              </a:rPr>
              <a:t>any one </a:t>
            </a:r>
            <a:r>
              <a:rPr dirty="0" sz="1400">
                <a:latin typeface="Calibri"/>
                <a:cs typeface="Calibri"/>
              </a:rPr>
              <a:t>language. </a:t>
            </a:r>
            <a:r>
              <a:rPr dirty="0" sz="1400" spc="10">
                <a:latin typeface="Calibri"/>
                <a:cs typeface="Calibri"/>
              </a:rPr>
              <a:t>Hindiwas </a:t>
            </a:r>
            <a:r>
              <a:rPr dirty="0" sz="1400" spc="-5">
                <a:latin typeface="Calibri"/>
                <a:cs typeface="Calibri"/>
              </a:rPr>
              <a:t>identified </a:t>
            </a:r>
            <a:r>
              <a:rPr dirty="0" sz="1400">
                <a:latin typeface="Calibri"/>
                <a:cs typeface="Calibri"/>
              </a:rPr>
              <a:t>as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official language. But Hindi </a:t>
            </a:r>
            <a:r>
              <a:rPr dirty="0" sz="1400">
                <a:latin typeface="Calibri"/>
                <a:cs typeface="Calibri"/>
              </a:rPr>
              <a:t>is </a:t>
            </a:r>
            <a:r>
              <a:rPr dirty="0" sz="1400" spc="-5">
                <a:latin typeface="Calibri"/>
                <a:cs typeface="Calibri"/>
              </a:rPr>
              <a:t>the mother tongue of only about </a:t>
            </a:r>
            <a:r>
              <a:rPr dirty="0" sz="1400">
                <a:latin typeface="Calibri"/>
                <a:cs typeface="Calibri"/>
              </a:rPr>
              <a:t>40 </a:t>
            </a:r>
            <a:r>
              <a:rPr dirty="0" sz="1400" spc="-5">
                <a:latin typeface="Calibri"/>
                <a:cs typeface="Calibri"/>
              </a:rPr>
              <a:t>per cent </a:t>
            </a:r>
            <a:r>
              <a:rPr dirty="0" sz="1400">
                <a:latin typeface="Calibri"/>
                <a:cs typeface="Calibri"/>
              </a:rPr>
              <a:t>of </a:t>
            </a:r>
            <a:r>
              <a:rPr dirty="0" sz="1400" spc="-5">
                <a:latin typeface="Calibri"/>
                <a:cs typeface="Calibri"/>
              </a:rPr>
              <a:t>Indians. Therefore, there </a:t>
            </a:r>
            <a:r>
              <a:rPr dirty="0" sz="1400">
                <a:latin typeface="Calibri"/>
                <a:cs typeface="Calibri"/>
              </a:rPr>
              <a:t>were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many safeguards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protect other languages. </a:t>
            </a:r>
            <a:r>
              <a:rPr dirty="0" sz="1400">
                <a:latin typeface="Calibri"/>
                <a:cs typeface="Calibri"/>
              </a:rPr>
              <a:t>Besides </a:t>
            </a:r>
            <a:r>
              <a:rPr dirty="0" sz="1400" spc="-5">
                <a:latin typeface="Calibri"/>
                <a:cs typeface="Calibri"/>
              </a:rPr>
              <a:t>Hindi, there </a:t>
            </a:r>
            <a:r>
              <a:rPr dirty="0" sz="1400">
                <a:latin typeface="Calibri"/>
                <a:cs typeface="Calibri"/>
              </a:rPr>
              <a:t>are </a:t>
            </a:r>
            <a:r>
              <a:rPr dirty="0" sz="1400" spc="-5">
                <a:latin typeface="Calibri"/>
                <a:cs typeface="Calibri"/>
              </a:rPr>
              <a:t>21 other languages recognized </a:t>
            </a:r>
            <a:r>
              <a:rPr dirty="0" sz="1400">
                <a:latin typeface="Calibri"/>
                <a:cs typeface="Calibri"/>
              </a:rPr>
              <a:t>as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Scheduled Languages by the </a:t>
            </a:r>
            <a:r>
              <a:rPr dirty="0" sz="1400">
                <a:latin typeface="Calibri"/>
                <a:cs typeface="Calibri"/>
              </a:rPr>
              <a:t>Constitution.A candidate in an </a:t>
            </a:r>
            <a:r>
              <a:rPr dirty="0" sz="1400" spc="-5">
                <a:latin typeface="Calibri"/>
                <a:cs typeface="Calibri"/>
              </a:rPr>
              <a:t>examination conducted </a:t>
            </a:r>
            <a:r>
              <a:rPr dirty="0" sz="1400">
                <a:latin typeface="Calibri"/>
                <a:cs typeface="Calibri"/>
              </a:rPr>
              <a:t>for </a:t>
            </a:r>
            <a:r>
              <a:rPr dirty="0" sz="1400" spc="-5">
                <a:latin typeface="Calibri"/>
                <a:cs typeface="Calibri"/>
              </a:rPr>
              <a:t>the Central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 </a:t>
            </a:r>
            <a:r>
              <a:rPr dirty="0" sz="1400">
                <a:latin typeface="Calibri"/>
                <a:cs typeface="Calibri"/>
              </a:rPr>
              <a:t>positions </a:t>
            </a:r>
            <a:r>
              <a:rPr dirty="0" sz="1400" spc="-5">
                <a:latin typeface="Calibri"/>
                <a:cs typeface="Calibri"/>
              </a:rPr>
              <a:t>may opt to take the </a:t>
            </a:r>
            <a:r>
              <a:rPr dirty="0" sz="1400">
                <a:latin typeface="Calibri"/>
                <a:cs typeface="Calibri"/>
              </a:rPr>
              <a:t>examination in </a:t>
            </a:r>
            <a:r>
              <a:rPr dirty="0" sz="1400" spc="-5">
                <a:latin typeface="Calibri"/>
                <a:cs typeface="Calibri"/>
              </a:rPr>
              <a:t>any of these languages. States </a:t>
            </a:r>
            <a:r>
              <a:rPr dirty="0" sz="1400">
                <a:latin typeface="Calibri"/>
                <a:cs typeface="Calibri"/>
              </a:rPr>
              <a:t>too </a:t>
            </a:r>
            <a:r>
              <a:rPr dirty="0" sz="1400" spc="-5">
                <a:latin typeface="Calibri"/>
                <a:cs typeface="Calibri"/>
              </a:rPr>
              <a:t>have their </a:t>
            </a:r>
            <a:r>
              <a:rPr dirty="0" sz="1400">
                <a:latin typeface="Calibri"/>
                <a:cs typeface="Calibri"/>
              </a:rPr>
              <a:t>own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official languages. Much of the government </a:t>
            </a:r>
            <a:r>
              <a:rPr dirty="0" sz="1400">
                <a:latin typeface="Calibri"/>
                <a:cs typeface="Calibri"/>
              </a:rPr>
              <a:t>work </a:t>
            </a:r>
            <a:r>
              <a:rPr dirty="0" sz="1400" spc="-5">
                <a:latin typeface="Calibri"/>
                <a:cs typeface="Calibri"/>
              </a:rPr>
              <a:t>takes place </a:t>
            </a:r>
            <a:r>
              <a:rPr dirty="0" sz="1400">
                <a:latin typeface="Calibri"/>
                <a:cs typeface="Calibri"/>
              </a:rPr>
              <a:t>in </a:t>
            </a:r>
            <a:r>
              <a:rPr dirty="0" sz="1400" spc="-5">
                <a:latin typeface="Calibri"/>
                <a:cs typeface="Calibri"/>
              </a:rPr>
              <a:t>the official </a:t>
            </a:r>
            <a:r>
              <a:rPr dirty="0" sz="1400">
                <a:latin typeface="Calibri"/>
                <a:cs typeface="Calibri"/>
              </a:rPr>
              <a:t>language </a:t>
            </a:r>
            <a:r>
              <a:rPr dirty="0" sz="1400" spc="-5">
                <a:latin typeface="Calibri"/>
                <a:cs typeface="Calibri"/>
              </a:rPr>
              <a:t>of the concerned State. </a:t>
            </a:r>
            <a:r>
              <a:rPr dirty="0" sz="1400">
                <a:latin typeface="Calibri"/>
                <a:cs typeface="Calibri"/>
              </a:rPr>
              <a:t> Unlike </a:t>
            </a:r>
            <a:r>
              <a:rPr dirty="0" sz="1400" spc="-5">
                <a:latin typeface="Calibri"/>
                <a:cs typeface="Calibri"/>
              </a:rPr>
              <a:t>Sri Lanka, the </a:t>
            </a:r>
            <a:r>
              <a:rPr dirty="0" sz="1400">
                <a:latin typeface="Calibri"/>
                <a:cs typeface="Calibri"/>
              </a:rPr>
              <a:t>leaders </a:t>
            </a:r>
            <a:r>
              <a:rPr dirty="0" sz="1400" spc="-5">
                <a:latin typeface="Calibri"/>
                <a:cs typeface="Calibri"/>
              </a:rPr>
              <a:t>of our country adopted </a:t>
            </a:r>
            <a:r>
              <a:rPr dirty="0" sz="1400">
                <a:latin typeface="Calibri"/>
                <a:cs typeface="Calibri"/>
              </a:rPr>
              <a:t>a very </a:t>
            </a:r>
            <a:r>
              <a:rPr dirty="0" sz="1400" spc="-5">
                <a:latin typeface="Calibri"/>
                <a:cs typeface="Calibri"/>
              </a:rPr>
              <a:t>cautious attitude </a:t>
            </a:r>
            <a:r>
              <a:rPr dirty="0" sz="1400">
                <a:latin typeface="Calibri"/>
                <a:cs typeface="Calibri"/>
              </a:rPr>
              <a:t>in </a:t>
            </a:r>
            <a:r>
              <a:rPr dirty="0" sz="1400" spc="-5">
                <a:latin typeface="Calibri"/>
                <a:cs typeface="Calibri"/>
              </a:rPr>
              <a:t>spreading the use </a:t>
            </a:r>
            <a:r>
              <a:rPr dirty="0" sz="1400">
                <a:latin typeface="Calibri"/>
                <a:cs typeface="Calibri"/>
              </a:rPr>
              <a:t>of </a:t>
            </a:r>
            <a:r>
              <a:rPr dirty="0" sz="1400" spc="-5">
                <a:latin typeface="Calibri"/>
                <a:cs typeface="Calibri"/>
              </a:rPr>
              <a:t>Hindi.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According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-5">
                <a:latin typeface="Calibri"/>
                <a:cs typeface="Calibri"/>
              </a:rPr>
              <a:t> the Constitution,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use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English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official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purposes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was to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stop</a:t>
            </a:r>
            <a:r>
              <a:rPr dirty="0" sz="1400" spc="-15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1965.</a:t>
            </a:r>
            <a:endParaRPr sz="1400">
              <a:latin typeface="Calibri"/>
              <a:cs typeface="Calibri"/>
            </a:endParaRPr>
          </a:p>
          <a:p>
            <a:pPr marL="306705" marR="5080" indent="-294640">
              <a:lnSpc>
                <a:spcPct val="114999"/>
              </a:lnSpc>
              <a:spcBef>
                <a:spcPts val="95"/>
              </a:spcBef>
              <a:buClr>
                <a:srgbClr val="585858"/>
              </a:buClr>
              <a:buSzPct val="128571"/>
              <a:buFont typeface="Microsoft Sans Serif"/>
              <a:buChar char="•"/>
              <a:tabLst>
                <a:tab pos="306705" algn="l"/>
                <a:tab pos="307340" algn="l"/>
              </a:tabLst>
            </a:pPr>
            <a:r>
              <a:rPr dirty="0" sz="1400" spc="-35">
                <a:latin typeface="Calibri"/>
                <a:cs typeface="Calibri"/>
              </a:rPr>
              <a:t>However, </a:t>
            </a:r>
            <a:r>
              <a:rPr dirty="0" sz="1400" spc="-5">
                <a:latin typeface="Calibri"/>
                <a:cs typeface="Calibri"/>
              </a:rPr>
              <a:t>many non Hindi speaking States demanded that the use </a:t>
            </a:r>
            <a:r>
              <a:rPr dirty="0" sz="1400">
                <a:latin typeface="Calibri"/>
                <a:cs typeface="Calibri"/>
              </a:rPr>
              <a:t>of </a:t>
            </a:r>
            <a:r>
              <a:rPr dirty="0" sz="1400" spc="-5">
                <a:latin typeface="Calibri"/>
                <a:cs typeface="Calibri"/>
              </a:rPr>
              <a:t>English continue. In </a:t>
            </a:r>
            <a:r>
              <a:rPr dirty="0" sz="1400" spc="-40">
                <a:latin typeface="Calibri"/>
                <a:cs typeface="Calibri"/>
              </a:rPr>
              <a:t>Tamil </a:t>
            </a:r>
            <a:r>
              <a:rPr dirty="0" sz="1400" spc="-5">
                <a:latin typeface="Calibri"/>
                <a:cs typeface="Calibri"/>
              </a:rPr>
              <a:t>Nadu, this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movement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took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violent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form.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Central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responded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by </a:t>
            </a:r>
            <a:r>
              <a:rPr dirty="0" sz="1400">
                <a:latin typeface="Calibri"/>
                <a:cs typeface="Calibri"/>
              </a:rPr>
              <a:t>agreeing</a:t>
            </a:r>
            <a:r>
              <a:rPr dirty="0" sz="1400" spc="-1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to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continue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 use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English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along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with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Hindi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official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purposes.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Many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critics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think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that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this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solution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favoured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English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speaking</a:t>
            </a:r>
            <a:r>
              <a:rPr dirty="0" sz="1400" spc="-6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elite.</a:t>
            </a:r>
            <a:endParaRPr sz="1400">
              <a:latin typeface="Calibri"/>
              <a:cs typeface="Calibri"/>
            </a:endParaRPr>
          </a:p>
          <a:p>
            <a:pPr marL="306705" indent="-294640">
              <a:lnSpc>
                <a:spcPct val="100000"/>
              </a:lnSpc>
              <a:spcBef>
                <a:spcPts val="360"/>
              </a:spcBef>
              <a:buClr>
                <a:srgbClr val="585858"/>
              </a:buClr>
              <a:buSzPct val="128571"/>
              <a:buFont typeface="Microsoft Sans Serif"/>
              <a:buChar char="•"/>
              <a:tabLst>
                <a:tab pos="306705" algn="l"/>
                <a:tab pos="307340" algn="l"/>
              </a:tabLst>
            </a:pPr>
            <a:r>
              <a:rPr dirty="0" sz="1400" spc="-15">
                <a:latin typeface="Calibri"/>
                <a:cs typeface="Calibri"/>
              </a:rPr>
              <a:t>Promotion</a:t>
            </a:r>
            <a:r>
              <a:rPr dirty="0" sz="1400" spc="-6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5">
                <a:latin typeface="Calibri"/>
                <a:cs typeface="Calibri"/>
              </a:rPr>
              <a:t> Hindi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continues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-5">
                <a:latin typeface="Calibri"/>
                <a:cs typeface="Calibri"/>
              </a:rPr>
              <a:t> be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official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policy</a:t>
            </a:r>
            <a:r>
              <a:rPr dirty="0" sz="1400" spc="-7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5">
                <a:latin typeface="Calibri"/>
                <a:cs typeface="Calibri"/>
              </a:rPr>
              <a:t> the Government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India.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Promotion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does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not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mean</a:t>
            </a:r>
            <a:endParaRPr sz="1400">
              <a:latin typeface="Calibri"/>
              <a:cs typeface="Calibri"/>
            </a:endParaRPr>
          </a:p>
          <a:p>
            <a:pPr marL="306705">
              <a:lnSpc>
                <a:spcPct val="100000"/>
              </a:lnSpc>
              <a:spcBef>
                <a:spcPts val="254"/>
              </a:spcBef>
            </a:pPr>
            <a:r>
              <a:rPr dirty="0" sz="1400">
                <a:latin typeface="Calibri"/>
                <a:cs typeface="Calibri"/>
              </a:rPr>
              <a:t>that</a:t>
            </a:r>
            <a:r>
              <a:rPr dirty="0" sz="1400" spc="-5">
                <a:latin typeface="Calibri"/>
                <a:cs typeface="Calibri"/>
              </a:rPr>
              <a:t> 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Central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 impose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Hindi </a:t>
            </a:r>
            <a:r>
              <a:rPr dirty="0" sz="1400">
                <a:latin typeface="Calibri"/>
                <a:cs typeface="Calibri"/>
              </a:rPr>
              <a:t>on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States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where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people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speak</a:t>
            </a:r>
            <a:r>
              <a:rPr dirty="0" sz="1400" spc="-6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 different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language.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HOW IS</a:t>
            </a:r>
            <a:r>
              <a:rPr dirty="0" spc="-35"/>
              <a:t> </a:t>
            </a:r>
            <a:r>
              <a:rPr dirty="0" spc="-5"/>
              <a:t>FEDERALISM</a:t>
            </a:r>
            <a:r>
              <a:rPr dirty="0" spc="20"/>
              <a:t> </a:t>
            </a:r>
            <a:r>
              <a:rPr dirty="0" spc="-5"/>
              <a:t>PRACTICED</a:t>
            </a:r>
            <a:r>
              <a:rPr dirty="0" spc="-35"/>
              <a:t> </a:t>
            </a:r>
            <a:r>
              <a:rPr dirty="0" spc="-5"/>
              <a:t>IN</a:t>
            </a:r>
            <a:r>
              <a:rPr dirty="0" spc="-15"/>
              <a:t> </a:t>
            </a:r>
            <a:r>
              <a:rPr dirty="0" spc="-5"/>
              <a:t>INDIA?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742" y="1052576"/>
            <a:ext cx="8346440" cy="3891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43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585858"/>
                </a:solidFill>
                <a:latin typeface="Microsoft Sans Serif"/>
                <a:cs typeface="Microsoft Sans Serif"/>
              </a:rPr>
              <a:t>CE</a:t>
            </a:r>
            <a:r>
              <a:rPr dirty="0" sz="1800" spc="-15">
                <a:solidFill>
                  <a:srgbClr val="585858"/>
                </a:solidFill>
                <a:latin typeface="Microsoft Sans Serif"/>
                <a:cs typeface="Microsoft Sans Serif"/>
              </a:rPr>
              <a:t>N</a:t>
            </a:r>
            <a:r>
              <a:rPr dirty="0" sz="1800" spc="10">
                <a:solidFill>
                  <a:srgbClr val="585858"/>
                </a:solidFill>
                <a:latin typeface="Microsoft Sans Serif"/>
                <a:cs typeface="Microsoft Sans Serif"/>
              </a:rPr>
              <a:t>T</a:t>
            </a:r>
            <a:r>
              <a:rPr dirty="0" sz="1800" spc="-5">
                <a:solidFill>
                  <a:srgbClr val="585858"/>
                </a:solidFill>
                <a:latin typeface="Microsoft Sans Serif"/>
                <a:cs typeface="Microsoft Sans Serif"/>
              </a:rPr>
              <a:t>R</a:t>
            </a:r>
            <a:r>
              <a:rPr dirty="0" sz="1800" spc="-10">
                <a:solidFill>
                  <a:srgbClr val="585858"/>
                </a:solidFill>
                <a:latin typeface="Microsoft Sans Serif"/>
                <a:cs typeface="Microsoft Sans Serif"/>
              </a:rPr>
              <a:t>E</a:t>
            </a:r>
            <a:r>
              <a:rPr dirty="0" sz="1800" spc="-5">
                <a:solidFill>
                  <a:srgbClr val="585858"/>
                </a:solidFill>
                <a:latin typeface="Microsoft Sans Serif"/>
                <a:cs typeface="Microsoft Sans Serif"/>
              </a:rPr>
              <a:t>-</a:t>
            </a:r>
            <a:r>
              <a:rPr dirty="0" sz="1800" spc="-25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145">
                <a:solidFill>
                  <a:srgbClr val="585858"/>
                </a:solidFill>
                <a:latin typeface="Microsoft Sans Serif"/>
                <a:cs typeface="Microsoft Sans Serif"/>
              </a:rPr>
              <a:t>S</a:t>
            </a:r>
            <a:r>
              <a:rPr dirty="0" sz="1800" spc="-130">
                <a:solidFill>
                  <a:srgbClr val="585858"/>
                </a:solidFill>
                <a:latin typeface="Microsoft Sans Serif"/>
                <a:cs typeface="Microsoft Sans Serif"/>
              </a:rPr>
              <a:t>T</a:t>
            </a:r>
            <a:r>
              <a:rPr dirty="0" sz="1800" spc="-145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dirty="0" sz="1800" spc="-130">
                <a:solidFill>
                  <a:srgbClr val="585858"/>
                </a:solidFill>
                <a:latin typeface="Microsoft Sans Serif"/>
                <a:cs typeface="Microsoft Sans Serif"/>
              </a:rPr>
              <a:t>T</a:t>
            </a:r>
            <a:r>
              <a:rPr dirty="0" sz="1800">
                <a:solidFill>
                  <a:srgbClr val="585858"/>
                </a:solidFill>
                <a:latin typeface="Microsoft Sans Serif"/>
                <a:cs typeface="Microsoft Sans Serif"/>
              </a:rPr>
              <a:t>E</a:t>
            </a:r>
            <a:r>
              <a:rPr dirty="0" sz="1800" spc="-19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-60">
                <a:solidFill>
                  <a:srgbClr val="585858"/>
                </a:solidFill>
                <a:latin typeface="Microsoft Sans Serif"/>
                <a:cs typeface="Microsoft Sans Serif"/>
              </a:rPr>
              <a:t>R</a:t>
            </a:r>
            <a:r>
              <a:rPr dirty="0" sz="1800" spc="-50">
                <a:solidFill>
                  <a:srgbClr val="585858"/>
                </a:solidFill>
                <a:latin typeface="Microsoft Sans Serif"/>
                <a:cs typeface="Microsoft Sans Serif"/>
              </a:rPr>
              <a:t>E</a:t>
            </a:r>
            <a:r>
              <a:rPr dirty="0" sz="1800" spc="-60">
                <a:solidFill>
                  <a:srgbClr val="585858"/>
                </a:solidFill>
                <a:latin typeface="Microsoft Sans Serif"/>
                <a:cs typeface="Microsoft Sans Serif"/>
              </a:rPr>
              <a:t>L</a:t>
            </a:r>
            <a:r>
              <a:rPr dirty="0" sz="1800" spc="-50">
                <a:solidFill>
                  <a:srgbClr val="585858"/>
                </a:solidFill>
                <a:latin typeface="Microsoft Sans Serif"/>
                <a:cs typeface="Microsoft Sans Serif"/>
              </a:rPr>
              <a:t>A</a:t>
            </a:r>
            <a:r>
              <a:rPr dirty="0" sz="1800" spc="-35">
                <a:solidFill>
                  <a:srgbClr val="585858"/>
                </a:solidFill>
                <a:latin typeface="Microsoft Sans Serif"/>
                <a:cs typeface="Microsoft Sans Serif"/>
              </a:rPr>
              <a:t>T</a:t>
            </a:r>
            <a:r>
              <a:rPr dirty="0" sz="1800" spc="-45">
                <a:solidFill>
                  <a:srgbClr val="585858"/>
                </a:solidFill>
                <a:latin typeface="Microsoft Sans Serif"/>
                <a:cs typeface="Microsoft Sans Serif"/>
              </a:rPr>
              <a:t>I</a:t>
            </a:r>
            <a:r>
              <a:rPr dirty="0" sz="1800" spc="-45">
                <a:solidFill>
                  <a:srgbClr val="585858"/>
                </a:solidFill>
                <a:latin typeface="Microsoft Sans Serif"/>
                <a:cs typeface="Microsoft Sans Serif"/>
              </a:rPr>
              <a:t>O</a:t>
            </a:r>
            <a:r>
              <a:rPr dirty="0" sz="1800" spc="-60">
                <a:solidFill>
                  <a:srgbClr val="585858"/>
                </a:solidFill>
                <a:latin typeface="Microsoft Sans Serif"/>
                <a:cs typeface="Microsoft Sans Serif"/>
              </a:rPr>
              <a:t>N</a:t>
            </a:r>
            <a:r>
              <a:rPr dirty="0" sz="1800">
                <a:solidFill>
                  <a:srgbClr val="585858"/>
                </a:solidFill>
                <a:latin typeface="Microsoft Sans Serif"/>
                <a:cs typeface="Microsoft Sans Serif"/>
              </a:rPr>
              <a:t>S</a:t>
            </a:r>
            <a:endParaRPr sz="1800">
              <a:latin typeface="Microsoft Sans Serif"/>
              <a:cs typeface="Microsoft Sans Serif"/>
            </a:endParaRPr>
          </a:p>
          <a:p>
            <a:pPr marL="241300" marR="5080" indent="-228600">
              <a:lnSpc>
                <a:spcPct val="114999"/>
              </a:lnSpc>
              <a:spcBef>
                <a:spcPts val="160"/>
              </a:spcBef>
              <a:buClr>
                <a:srgbClr val="585858"/>
              </a:buClr>
              <a:buSzPct val="128571"/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dirty="0" sz="1400">
                <a:latin typeface="Calibri"/>
                <a:cs typeface="Calibri"/>
              </a:rPr>
              <a:t>For a </a:t>
            </a:r>
            <a:r>
              <a:rPr dirty="0" sz="1400" spc="-5">
                <a:latin typeface="Calibri"/>
                <a:cs typeface="Calibri"/>
              </a:rPr>
              <a:t>long time, the same party ruled both </a:t>
            </a:r>
            <a:r>
              <a:rPr dirty="0" sz="1400">
                <a:latin typeface="Calibri"/>
                <a:cs typeface="Calibri"/>
              </a:rPr>
              <a:t>at </a:t>
            </a:r>
            <a:r>
              <a:rPr dirty="0" sz="1400" spc="-5">
                <a:latin typeface="Calibri"/>
                <a:cs typeface="Calibri"/>
              </a:rPr>
              <a:t>the Centre and </a:t>
            </a:r>
            <a:r>
              <a:rPr dirty="0" sz="1400">
                <a:latin typeface="Calibri"/>
                <a:cs typeface="Calibri"/>
              </a:rPr>
              <a:t>in </a:t>
            </a:r>
            <a:r>
              <a:rPr dirty="0" sz="1400" spc="-5">
                <a:latin typeface="Calibri"/>
                <a:cs typeface="Calibri"/>
              </a:rPr>
              <a:t>most </a:t>
            </a:r>
            <a:r>
              <a:rPr dirty="0" sz="1400">
                <a:latin typeface="Calibri"/>
                <a:cs typeface="Calibri"/>
              </a:rPr>
              <a:t>of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>
                <a:latin typeface="Calibri"/>
                <a:cs typeface="Calibri"/>
              </a:rPr>
              <a:t>States. </a:t>
            </a:r>
            <a:r>
              <a:rPr dirty="0" sz="1400" spc="-5">
                <a:latin typeface="Calibri"/>
                <a:cs typeface="Calibri"/>
              </a:rPr>
              <a:t>This </a:t>
            </a:r>
            <a:r>
              <a:rPr dirty="0" sz="1400">
                <a:latin typeface="Calibri"/>
                <a:cs typeface="Calibri"/>
              </a:rPr>
              <a:t>meant </a:t>
            </a:r>
            <a:r>
              <a:rPr dirty="0" sz="1400" spc="-5">
                <a:latin typeface="Calibri"/>
                <a:cs typeface="Calibri"/>
              </a:rPr>
              <a:t>that the State </a:t>
            </a:r>
            <a:r>
              <a:rPr dirty="0" sz="1400">
                <a:latin typeface="Calibri"/>
                <a:cs typeface="Calibri"/>
              </a:rPr>
              <a:t> governments </a:t>
            </a:r>
            <a:r>
              <a:rPr dirty="0" sz="1400" spc="-5">
                <a:latin typeface="Calibri"/>
                <a:cs typeface="Calibri"/>
              </a:rPr>
              <a:t>did not </a:t>
            </a:r>
            <a:r>
              <a:rPr dirty="0" sz="1400">
                <a:latin typeface="Calibri"/>
                <a:cs typeface="Calibri"/>
              </a:rPr>
              <a:t>exercise </a:t>
            </a:r>
            <a:r>
              <a:rPr dirty="0" sz="1400" spc="-5">
                <a:latin typeface="Calibri"/>
                <a:cs typeface="Calibri"/>
              </a:rPr>
              <a:t>their rights </a:t>
            </a:r>
            <a:r>
              <a:rPr dirty="0" sz="1400">
                <a:latin typeface="Calibri"/>
                <a:cs typeface="Calibri"/>
              </a:rPr>
              <a:t>as </a:t>
            </a:r>
            <a:r>
              <a:rPr dirty="0" sz="1400" spc="-5">
                <a:latin typeface="Calibri"/>
                <a:cs typeface="Calibri"/>
              </a:rPr>
              <a:t>autonomous federal units. </a:t>
            </a:r>
            <a:r>
              <a:rPr dirty="0" sz="1400">
                <a:latin typeface="Calibri"/>
                <a:cs typeface="Calibri"/>
              </a:rPr>
              <a:t>As </a:t>
            </a:r>
            <a:r>
              <a:rPr dirty="0" sz="1400" spc="-5">
                <a:latin typeface="Calibri"/>
                <a:cs typeface="Calibri"/>
              </a:rPr>
              <a:t>and </a:t>
            </a:r>
            <a:r>
              <a:rPr dirty="0" sz="1400">
                <a:latin typeface="Calibri"/>
                <a:cs typeface="Calibri"/>
              </a:rPr>
              <a:t>when </a:t>
            </a:r>
            <a:r>
              <a:rPr dirty="0" sz="1400" spc="-5">
                <a:latin typeface="Calibri"/>
                <a:cs typeface="Calibri"/>
              </a:rPr>
              <a:t>the ruling party </a:t>
            </a:r>
            <a:r>
              <a:rPr dirty="0" sz="1400">
                <a:latin typeface="Calibri"/>
                <a:cs typeface="Calibri"/>
              </a:rPr>
              <a:t>at </a:t>
            </a:r>
            <a:r>
              <a:rPr dirty="0" sz="1400" spc="-5">
                <a:latin typeface="Calibri"/>
                <a:cs typeface="Calibri"/>
              </a:rPr>
              <a:t>the State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level was </a:t>
            </a:r>
            <a:r>
              <a:rPr dirty="0" sz="1400" spc="-5">
                <a:latin typeface="Calibri"/>
                <a:cs typeface="Calibri"/>
              </a:rPr>
              <a:t>different, the </a:t>
            </a:r>
            <a:r>
              <a:rPr dirty="0" sz="1400">
                <a:latin typeface="Calibri"/>
                <a:cs typeface="Calibri"/>
              </a:rPr>
              <a:t>parties </a:t>
            </a:r>
            <a:r>
              <a:rPr dirty="0" sz="1400" spc="-5">
                <a:latin typeface="Calibri"/>
                <a:cs typeface="Calibri"/>
              </a:rPr>
              <a:t>that ruled </a:t>
            </a:r>
            <a:r>
              <a:rPr dirty="0" sz="1400">
                <a:latin typeface="Calibri"/>
                <a:cs typeface="Calibri"/>
              </a:rPr>
              <a:t>at </a:t>
            </a:r>
            <a:r>
              <a:rPr dirty="0" sz="1400" spc="-5">
                <a:latin typeface="Calibri"/>
                <a:cs typeface="Calibri"/>
              </a:rPr>
              <a:t>the Centre </a:t>
            </a:r>
            <a:r>
              <a:rPr dirty="0" sz="1400">
                <a:latin typeface="Calibri"/>
                <a:cs typeface="Calibri"/>
              </a:rPr>
              <a:t>tried to </a:t>
            </a:r>
            <a:r>
              <a:rPr dirty="0" sz="1400" spc="-5">
                <a:latin typeface="Calibri"/>
                <a:cs typeface="Calibri"/>
              </a:rPr>
              <a:t>undermine the </a:t>
            </a:r>
            <a:r>
              <a:rPr dirty="0" sz="1400">
                <a:latin typeface="Calibri"/>
                <a:cs typeface="Calibri"/>
              </a:rPr>
              <a:t>power </a:t>
            </a:r>
            <a:r>
              <a:rPr dirty="0" sz="1400" spc="-5">
                <a:latin typeface="Calibri"/>
                <a:cs typeface="Calibri"/>
              </a:rPr>
              <a:t>of the States. In those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days,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Central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would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often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misuse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Constitution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dismiss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governments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that</a:t>
            </a:r>
            <a:r>
              <a:rPr dirty="0" sz="1400">
                <a:latin typeface="Calibri"/>
                <a:cs typeface="Calibri"/>
              </a:rPr>
              <a:t> were 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controlled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rival parties.</a:t>
            </a:r>
            <a:r>
              <a:rPr dirty="0" sz="1400" spc="-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This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undermined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spirit</a:t>
            </a:r>
            <a:r>
              <a:rPr dirty="0" sz="1400">
                <a:latin typeface="Calibri"/>
                <a:cs typeface="Calibri"/>
              </a:rPr>
              <a:t> of</a:t>
            </a:r>
            <a:r>
              <a:rPr dirty="0" sz="1400" spc="-1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federalism.</a:t>
            </a:r>
            <a:endParaRPr sz="1400">
              <a:latin typeface="Calibri"/>
              <a:cs typeface="Calibri"/>
            </a:endParaRPr>
          </a:p>
          <a:p>
            <a:pPr marL="241300" marR="906144" indent="-228600">
              <a:lnSpc>
                <a:spcPct val="114999"/>
              </a:lnSpc>
              <a:spcBef>
                <a:spcPts val="1000"/>
              </a:spcBef>
              <a:buClr>
                <a:srgbClr val="585858"/>
              </a:buClr>
              <a:buSzPct val="128571"/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dirty="0" sz="1400">
                <a:latin typeface="Calibri"/>
                <a:cs typeface="Calibri"/>
              </a:rPr>
              <a:t>All </a:t>
            </a:r>
            <a:r>
              <a:rPr dirty="0" sz="1400" spc="-5">
                <a:latin typeface="Calibri"/>
                <a:cs typeface="Calibri"/>
              </a:rPr>
              <a:t>this changed significantly </a:t>
            </a:r>
            <a:r>
              <a:rPr dirty="0" sz="1400">
                <a:latin typeface="Calibri"/>
                <a:cs typeface="Calibri"/>
              </a:rPr>
              <a:t>after </a:t>
            </a:r>
            <a:r>
              <a:rPr dirty="0" sz="1400" spc="-5">
                <a:latin typeface="Calibri"/>
                <a:cs typeface="Calibri"/>
              </a:rPr>
              <a:t>1990. This </a:t>
            </a:r>
            <a:r>
              <a:rPr dirty="0" sz="1400">
                <a:latin typeface="Calibri"/>
                <a:cs typeface="Calibri"/>
              </a:rPr>
              <a:t>period </a:t>
            </a:r>
            <a:r>
              <a:rPr dirty="0" sz="1400" spc="-5">
                <a:latin typeface="Calibri"/>
                <a:cs typeface="Calibri"/>
              </a:rPr>
              <a:t>saw the </a:t>
            </a:r>
            <a:r>
              <a:rPr dirty="0" sz="1400">
                <a:latin typeface="Calibri"/>
                <a:cs typeface="Calibri"/>
              </a:rPr>
              <a:t>rise </a:t>
            </a:r>
            <a:r>
              <a:rPr dirty="0" sz="1400" spc="-5">
                <a:latin typeface="Calibri"/>
                <a:cs typeface="Calibri"/>
              </a:rPr>
              <a:t>of </a:t>
            </a:r>
            <a:r>
              <a:rPr dirty="0" sz="1400">
                <a:latin typeface="Calibri"/>
                <a:cs typeface="Calibri"/>
              </a:rPr>
              <a:t>regional </a:t>
            </a:r>
            <a:r>
              <a:rPr dirty="0" sz="1400" spc="-5">
                <a:latin typeface="Calibri"/>
                <a:cs typeface="Calibri"/>
              </a:rPr>
              <a:t>political </a:t>
            </a:r>
            <a:r>
              <a:rPr dirty="0" sz="1400">
                <a:latin typeface="Calibri"/>
                <a:cs typeface="Calibri"/>
              </a:rPr>
              <a:t>parties in </a:t>
            </a:r>
            <a:r>
              <a:rPr dirty="0" sz="1400" spc="-5">
                <a:latin typeface="Calibri"/>
                <a:cs typeface="Calibri"/>
              </a:rPr>
              <a:t>many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States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25">
                <a:latin typeface="Calibri"/>
                <a:cs typeface="Calibri"/>
              </a:rPr>
              <a:t>country.</a:t>
            </a:r>
            <a:endParaRPr sz="1400">
              <a:latin typeface="Calibri"/>
              <a:cs typeface="Calibri"/>
            </a:endParaRPr>
          </a:p>
          <a:p>
            <a:pPr algn="just" marL="241300" marR="631825" indent="-228600">
              <a:lnSpc>
                <a:spcPct val="115100"/>
              </a:lnSpc>
              <a:spcBef>
                <a:spcPts val="1005"/>
              </a:spcBef>
              <a:buClr>
                <a:srgbClr val="585858"/>
              </a:buClr>
              <a:buSzPct val="128571"/>
              <a:buFont typeface="Microsoft Sans Serif"/>
              <a:buChar char="•"/>
              <a:tabLst>
                <a:tab pos="241300" algn="l"/>
              </a:tabLst>
            </a:pPr>
            <a:r>
              <a:rPr dirty="0" sz="1400" spc="-5">
                <a:latin typeface="Calibri"/>
                <a:cs typeface="Calibri"/>
              </a:rPr>
              <a:t>This </a:t>
            </a:r>
            <a:r>
              <a:rPr dirty="0" sz="1400">
                <a:latin typeface="Calibri"/>
                <a:cs typeface="Calibri"/>
              </a:rPr>
              <a:t>was also </a:t>
            </a:r>
            <a:r>
              <a:rPr dirty="0" sz="1400" spc="-5">
                <a:latin typeface="Calibri"/>
                <a:cs typeface="Calibri"/>
              </a:rPr>
              <a:t>the beginning </a:t>
            </a:r>
            <a:r>
              <a:rPr dirty="0" sz="1400">
                <a:latin typeface="Calibri"/>
                <a:cs typeface="Calibri"/>
              </a:rPr>
              <a:t>of </a:t>
            </a:r>
            <a:r>
              <a:rPr dirty="0" sz="1400" spc="-5">
                <a:latin typeface="Calibri"/>
                <a:cs typeface="Calibri"/>
              </a:rPr>
              <a:t>the </a:t>
            </a:r>
            <a:r>
              <a:rPr dirty="0" sz="1400">
                <a:latin typeface="Calibri"/>
                <a:cs typeface="Calibri"/>
              </a:rPr>
              <a:t>era of </a:t>
            </a:r>
            <a:r>
              <a:rPr dirty="0" sz="1400" spc="-5">
                <a:latin typeface="Calibri"/>
                <a:cs typeface="Calibri"/>
              </a:rPr>
              <a:t>COALITION GOVERNMENTS </a:t>
            </a:r>
            <a:r>
              <a:rPr dirty="0" sz="1400">
                <a:latin typeface="Calibri"/>
                <a:cs typeface="Calibri"/>
              </a:rPr>
              <a:t>at </a:t>
            </a:r>
            <a:r>
              <a:rPr dirty="0" sz="1400" spc="-5">
                <a:latin typeface="Calibri"/>
                <a:cs typeface="Calibri"/>
              </a:rPr>
              <a:t>the Centre. Since no single party </a:t>
            </a:r>
            <a:r>
              <a:rPr dirty="0" sz="1400" spc="-3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got a </a:t>
            </a:r>
            <a:r>
              <a:rPr dirty="0" sz="1400" spc="-5">
                <a:latin typeface="Calibri"/>
                <a:cs typeface="Calibri"/>
              </a:rPr>
              <a:t>clear </a:t>
            </a:r>
            <a:r>
              <a:rPr dirty="0" sz="1400">
                <a:latin typeface="Calibri"/>
                <a:cs typeface="Calibri"/>
              </a:rPr>
              <a:t>majority in </a:t>
            </a:r>
            <a:r>
              <a:rPr dirty="0" sz="1400" spc="-5">
                <a:latin typeface="Calibri"/>
                <a:cs typeface="Calibri"/>
              </a:rPr>
              <a:t>the Lok Sabha, the </a:t>
            </a:r>
            <a:r>
              <a:rPr dirty="0" sz="1400">
                <a:latin typeface="Calibri"/>
                <a:cs typeface="Calibri"/>
              </a:rPr>
              <a:t>major national </a:t>
            </a:r>
            <a:r>
              <a:rPr dirty="0" sz="1400" spc="-5">
                <a:latin typeface="Calibri"/>
                <a:cs typeface="Calibri"/>
              </a:rPr>
              <a:t>parties had </a:t>
            </a:r>
            <a:r>
              <a:rPr dirty="0" sz="140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enter </a:t>
            </a:r>
            <a:r>
              <a:rPr dirty="0" sz="1400">
                <a:latin typeface="Calibri"/>
                <a:cs typeface="Calibri"/>
              </a:rPr>
              <a:t>into an alliance with </a:t>
            </a:r>
            <a:r>
              <a:rPr dirty="0" sz="1400" spc="-5">
                <a:latin typeface="Calibri"/>
                <a:cs typeface="Calibri"/>
              </a:rPr>
              <a:t>many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parties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including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several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regional</a:t>
            </a:r>
            <a:r>
              <a:rPr dirty="0" sz="1400" spc="-5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parties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form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government at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9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Centre.</a:t>
            </a:r>
            <a:endParaRPr sz="1400">
              <a:latin typeface="Calibri"/>
              <a:cs typeface="Calibri"/>
            </a:endParaRPr>
          </a:p>
          <a:p>
            <a:pPr marL="241300" marR="529590" indent="-228600">
              <a:lnSpc>
                <a:spcPct val="114999"/>
              </a:lnSpc>
              <a:spcBef>
                <a:spcPts val="994"/>
              </a:spcBef>
              <a:buClr>
                <a:srgbClr val="585858"/>
              </a:buClr>
              <a:buSzPct val="128571"/>
              <a:buFont typeface="Microsoft Sans Serif"/>
              <a:buChar char="•"/>
              <a:tabLst>
                <a:tab pos="240665" algn="l"/>
                <a:tab pos="241300" algn="l"/>
              </a:tabLst>
            </a:pPr>
            <a:r>
              <a:rPr dirty="0" sz="1400" spc="-5">
                <a:latin typeface="Calibri"/>
                <a:cs typeface="Calibri"/>
              </a:rPr>
              <a:t>This trend </a:t>
            </a:r>
            <a:r>
              <a:rPr dirty="0" sz="1400">
                <a:latin typeface="Calibri"/>
                <a:cs typeface="Calibri"/>
              </a:rPr>
              <a:t>was </a:t>
            </a:r>
            <a:r>
              <a:rPr dirty="0" sz="1400" spc="-5">
                <a:latin typeface="Calibri"/>
                <a:cs typeface="Calibri"/>
              </a:rPr>
              <a:t>supported by </a:t>
            </a:r>
            <a:r>
              <a:rPr dirty="0" sz="1400">
                <a:latin typeface="Calibri"/>
                <a:cs typeface="Calibri"/>
              </a:rPr>
              <a:t>a </a:t>
            </a:r>
            <a:r>
              <a:rPr dirty="0" sz="1400" spc="-5">
                <a:latin typeface="Calibri"/>
                <a:cs typeface="Calibri"/>
              </a:rPr>
              <a:t>major judgment </a:t>
            </a:r>
            <a:r>
              <a:rPr dirty="0" sz="1400">
                <a:latin typeface="Calibri"/>
                <a:cs typeface="Calibri"/>
              </a:rPr>
              <a:t>of </a:t>
            </a:r>
            <a:r>
              <a:rPr dirty="0" sz="1400" spc="-5">
                <a:latin typeface="Calibri"/>
                <a:cs typeface="Calibri"/>
              </a:rPr>
              <a:t>the Supreme Court that made </a:t>
            </a:r>
            <a:r>
              <a:rPr dirty="0" sz="1400">
                <a:latin typeface="Calibri"/>
                <a:cs typeface="Calibri"/>
              </a:rPr>
              <a:t>it </a:t>
            </a:r>
            <a:r>
              <a:rPr dirty="0" sz="1400" spc="-5">
                <a:latin typeface="Calibri"/>
                <a:cs typeface="Calibri"/>
              </a:rPr>
              <a:t>difficult </a:t>
            </a:r>
            <a:r>
              <a:rPr dirty="0" sz="1400">
                <a:latin typeface="Calibri"/>
                <a:cs typeface="Calibri"/>
              </a:rPr>
              <a:t>for </a:t>
            </a:r>
            <a:r>
              <a:rPr dirty="0" sz="1400" spc="-5">
                <a:latin typeface="Calibri"/>
                <a:cs typeface="Calibri"/>
              </a:rPr>
              <a:t>the Central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Government </a:t>
            </a:r>
            <a:r>
              <a:rPr dirty="0" sz="1400">
                <a:latin typeface="Calibri"/>
                <a:cs typeface="Calibri"/>
              </a:rPr>
              <a:t>to dismiss </a:t>
            </a:r>
            <a:r>
              <a:rPr dirty="0" sz="1400" spc="-5">
                <a:latin typeface="Calibri"/>
                <a:cs typeface="Calibri"/>
              </a:rPr>
              <a:t>state </a:t>
            </a:r>
            <a:r>
              <a:rPr dirty="0" sz="1400">
                <a:latin typeface="Calibri"/>
                <a:cs typeface="Calibri"/>
              </a:rPr>
              <a:t>governments in an arbitrary </a:t>
            </a:r>
            <a:r>
              <a:rPr dirty="0" sz="1400" spc="-35">
                <a:latin typeface="Calibri"/>
                <a:cs typeface="Calibri"/>
              </a:rPr>
              <a:t>manner. </a:t>
            </a:r>
            <a:r>
              <a:rPr dirty="0" sz="1400" spc="-5">
                <a:latin typeface="Calibri"/>
                <a:cs typeface="Calibri"/>
              </a:rPr>
              <a:t>Thus, federal </a:t>
            </a:r>
            <a:r>
              <a:rPr dirty="0" sz="1400">
                <a:latin typeface="Calibri"/>
                <a:cs typeface="Calibri"/>
              </a:rPr>
              <a:t>power </a:t>
            </a:r>
            <a:r>
              <a:rPr dirty="0" sz="1400" spc="-5">
                <a:latin typeface="Calibri"/>
                <a:cs typeface="Calibri"/>
              </a:rPr>
              <a:t>sharing </a:t>
            </a:r>
            <a:r>
              <a:rPr dirty="0" sz="1400">
                <a:latin typeface="Calibri"/>
                <a:cs typeface="Calibri"/>
              </a:rPr>
              <a:t>is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more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effective</a:t>
            </a:r>
            <a:r>
              <a:rPr dirty="0" sz="1400" spc="-6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today than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it was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>
                <a:latin typeface="Calibri"/>
                <a:cs typeface="Calibri"/>
              </a:rPr>
              <a:t> early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years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after</a:t>
            </a:r>
            <a:r>
              <a:rPr dirty="0" sz="1400" spc="-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the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Constitution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came</a:t>
            </a:r>
            <a:r>
              <a:rPr dirty="0" sz="1400" spc="-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into</a:t>
            </a:r>
            <a:r>
              <a:rPr dirty="0" sz="1400" spc="-1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force.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8452"/>
            <a:ext cx="1232916" cy="61264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6007" y="1630832"/>
            <a:ext cx="7053580" cy="1428115"/>
          </a:xfrm>
          <a:prstGeom prst="rect"/>
        </p:spPr>
        <p:txBody>
          <a:bodyPr wrap="square" lIns="0" tIns="104139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19"/>
              </a:spcBef>
            </a:pPr>
            <a:r>
              <a:rPr dirty="0" sz="4000" spc="-1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-5">
                <a:solidFill>
                  <a:srgbClr val="000000"/>
                </a:solidFill>
                <a:latin typeface="Arial"/>
                <a:cs typeface="Arial"/>
              </a:rPr>
              <a:t> 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dirty="0" sz="4000" spc="-5">
                <a:latin typeface="Arial"/>
                <a:cs typeface="Arial"/>
              </a:rPr>
              <a:t>ODM</a:t>
            </a:r>
            <a:r>
              <a:rPr dirty="0" sz="4000" spc="-20">
                <a:latin typeface="Arial"/>
                <a:cs typeface="Arial"/>
              </a:rPr>
              <a:t> </a:t>
            </a:r>
            <a:r>
              <a:rPr dirty="0" sz="4000" spc="-5">
                <a:latin typeface="Arial"/>
                <a:cs typeface="Arial"/>
              </a:rPr>
              <a:t>EDUCATIONAL</a:t>
            </a:r>
            <a:r>
              <a:rPr dirty="0" sz="4000" spc="10">
                <a:latin typeface="Arial"/>
                <a:cs typeface="Arial"/>
              </a:rPr>
              <a:t> </a:t>
            </a:r>
            <a:r>
              <a:rPr dirty="0" sz="4000" spc="-5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2021-06-20T17:27:07Z</dcterms:created>
  <dcterms:modified xsi:type="dcterms:W3CDTF">2021-06-20T17:27:07Z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2021-06-20T00:00:00Z</vt:filetime>
  </property>
</Properties>
</file>