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x7P+ndgGZYsSX1yC7P26G40Pz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B6D043-B37D-4B2B-B6B6-37F6BFD8315B}">
  <a:tblStyle styleId="{4CB6D043-B37D-4B2B-B6B6-37F6BFD83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00e2aa76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c00e2aa76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e53a3912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ce53a3912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e5704ea2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e5704ea2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7ea22099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7ea22099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e5704ea2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e5704ea2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e5704ea2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e5704ea2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f900edd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8df900edd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50693e802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a50693e8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00e2aa762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c00e2aa762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e5704ea2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e5704ea2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e53a3912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ce53a3912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e5704ea2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e5704ea2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e283e9a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ce283e9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c1b7140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cc1b7140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c1b7140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cc1b7140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LH66zPfo408" TargetMode="External"/><Relationship Id="rId4" Type="http://schemas.openxmlformats.org/officeDocument/2006/relationships/hyperlink" Target="https://www.youtube.com/watch?v=LH66zPfo408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31675"/>
            <a:ext cx="9144000" cy="11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2400" y="9837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0" y="1057425"/>
            <a:ext cx="8950800" cy="29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IN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ECONOMICS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IN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0" y="2077975"/>
            <a:ext cx="91440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ECONOMICS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STD-X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CHAPTER: THE SECTORS OF INDIAN ECONOMY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PERIOD:</a:t>
            </a:r>
            <a:r>
              <a:rPr b="1" lang="en-IN" sz="2400"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SUB-TOPIC:</a:t>
            </a: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Unemployment , features of MGNREGA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00e2aa762_1_22"/>
          <p:cNvSpPr txBox="1"/>
          <p:nvPr>
            <p:ph idx="1" type="body"/>
          </p:nvPr>
        </p:nvSpPr>
        <p:spPr>
          <a:xfrm>
            <a:off x="311700" y="111550"/>
            <a:ext cx="8587200" cy="47964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c00e2aa762_1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075" y="408268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c00e2aa762_1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00" y="111550"/>
            <a:ext cx="4208000" cy="397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c00e2aa762_1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1550"/>
            <a:ext cx="4227600" cy="3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53a3912a_0_17"/>
          <p:cNvSpPr txBox="1"/>
          <p:nvPr>
            <p:ph idx="1" type="body"/>
          </p:nvPr>
        </p:nvSpPr>
        <p:spPr>
          <a:xfrm>
            <a:off x="311700" y="136325"/>
            <a:ext cx="8520600" cy="4846200"/>
          </a:xfrm>
          <a:prstGeom prst="rect">
            <a:avLst/>
          </a:prstGeom>
          <a:solidFill>
            <a:srgbClr val="D0E0E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51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51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51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5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ce53a3912a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925" y="20978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ce53a3912a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25" y="1022675"/>
            <a:ext cx="4042199" cy="35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ce53a3912a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375" y="1022675"/>
            <a:ext cx="4452924" cy="34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e5704ea2b_0_33"/>
          <p:cNvSpPr txBox="1"/>
          <p:nvPr>
            <p:ph idx="1" type="body"/>
          </p:nvPr>
        </p:nvSpPr>
        <p:spPr>
          <a:xfrm>
            <a:off x="311700" y="190500"/>
            <a:ext cx="8520600" cy="47370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gce5704ea2b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" y="190500"/>
            <a:ext cx="6972299" cy="46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ce5704ea2b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600" y="416608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ea220998_1_0"/>
          <p:cNvSpPr txBox="1"/>
          <p:nvPr>
            <p:ph idx="1" type="body"/>
          </p:nvPr>
        </p:nvSpPr>
        <p:spPr>
          <a:xfrm>
            <a:off x="311700" y="136325"/>
            <a:ext cx="8520600" cy="47220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100" u="sng">
                <a:solidFill>
                  <a:schemeClr val="hlink"/>
                </a:solidFill>
                <a:hlinkClick r:id="rId3"/>
              </a:rPr>
              <a:t>https://www.youtube.com/watch?v=LH66zPfo408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https://www.youtube.com/watch?v=LH66zPfo408</a:t>
            </a:r>
            <a:endParaRPr sz="11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gc7ea220998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2950" y="415368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c7ea220998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00" y="193300"/>
            <a:ext cx="7040700" cy="40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e5704ea2b_0_40"/>
          <p:cNvSpPr txBox="1"/>
          <p:nvPr>
            <p:ph idx="1" type="body"/>
          </p:nvPr>
        </p:nvSpPr>
        <p:spPr>
          <a:xfrm>
            <a:off x="311700" y="203200"/>
            <a:ext cx="8520600" cy="46737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ce5704ea2b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" y="203200"/>
            <a:ext cx="7165651" cy="4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ce5704ea2b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1800" y="268850"/>
            <a:ext cx="1156750" cy="5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e5704ea2b_0_47"/>
          <p:cNvSpPr txBox="1"/>
          <p:nvPr>
            <p:ph idx="1" type="body"/>
          </p:nvPr>
        </p:nvSpPr>
        <p:spPr>
          <a:xfrm>
            <a:off x="311700" y="203200"/>
            <a:ext cx="8520600" cy="4673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ASSIGNMENT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you understand by disguised unemployment? Explain with an example each from the urban and rural areas.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Differentiate between seasonal unemployment and </a:t>
            </a: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disguised</a:t>
            </a: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unemployment.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are most </a:t>
            </a: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underemployed</a:t>
            </a: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people are found?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 which act is Right to work implemented?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Enumerate</a:t>
            </a:r>
            <a:r>
              <a:rPr lang="en-I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status of employment in India.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ce5704ea2b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5550" y="297200"/>
            <a:ext cx="1156750" cy="5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8df900eddb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1475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8df900eddb_0_2"/>
          <p:cNvSpPr txBox="1"/>
          <p:nvPr/>
        </p:nvSpPr>
        <p:spPr>
          <a:xfrm>
            <a:off x="621425" y="326575"/>
            <a:ext cx="7046400" cy="4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a50693e802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370" y="4337900"/>
            <a:ext cx="1123455" cy="5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a50693e802_0_3"/>
          <p:cNvSpPr txBox="1"/>
          <p:nvPr/>
        </p:nvSpPr>
        <p:spPr>
          <a:xfrm>
            <a:off x="166325" y="210700"/>
            <a:ext cx="8831700" cy="457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WE EXPECT TO LEARN?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 the end of the class the student will come to know the different types of unemployment prevailing in Indian economy.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will also know the different schemes started by the Indian government to tackle the unemployment situation of the country.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Specially the student will realise the actual situation of our agriculture sector.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ga50693e802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7700" y="210698"/>
            <a:ext cx="1630325" cy="8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00e2aa762_1_4"/>
          <p:cNvSpPr txBox="1"/>
          <p:nvPr>
            <p:ph type="title"/>
          </p:nvPr>
        </p:nvSpPr>
        <p:spPr>
          <a:xfrm>
            <a:off x="311700" y="235475"/>
            <a:ext cx="8754000" cy="54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22504" rtl="0" algn="ctr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</a:pPr>
            <a:r>
              <a:rPr b="1" lang="en-IN" sz="2400">
                <a:latin typeface="Calibri"/>
                <a:ea typeface="Calibri"/>
                <a:cs typeface="Calibri"/>
                <a:sym typeface="Calibri"/>
              </a:rPr>
              <a:t>Recapitulation of  the previous  class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c00e2aa762_1_4"/>
          <p:cNvSpPr txBox="1"/>
          <p:nvPr>
            <p:ph idx="1" type="body"/>
          </p:nvPr>
        </p:nvSpPr>
        <p:spPr>
          <a:xfrm>
            <a:off x="311700" y="855175"/>
            <a:ext cx="8754000" cy="4015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3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table using the date given in graph 2 and 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3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create more jobs in rural India?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69899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gc00e2aa762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3175" y="235481"/>
            <a:ext cx="1232526" cy="61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" name="Google Shape;73;gc00e2aa762_1_4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{4CB6D043-B37D-4B2B-B6B6-37F6BFD8315B}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OF PRIMARY SECTOR IN GDP AND EMPLOYMENT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1971-72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1972-73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2011-12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in GDP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in employment</a:t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e5704ea2b_0_7"/>
          <p:cNvSpPr txBox="1"/>
          <p:nvPr>
            <p:ph idx="1" type="body"/>
          </p:nvPr>
        </p:nvSpPr>
        <p:spPr>
          <a:xfrm>
            <a:off x="311700" y="198300"/>
            <a:ext cx="8520600" cy="46725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gce5704ea2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1625" y="258456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ce5704ea2b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8450"/>
            <a:ext cx="7099402" cy="46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e53a3912a_0_4"/>
          <p:cNvSpPr txBox="1"/>
          <p:nvPr>
            <p:ph idx="1" type="body"/>
          </p:nvPr>
        </p:nvSpPr>
        <p:spPr>
          <a:xfrm>
            <a:off x="311700" y="198300"/>
            <a:ext cx="8520600" cy="47346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2400">
                <a:solidFill>
                  <a:srgbClr val="0000FF"/>
                </a:solidFill>
              </a:rPr>
              <a:t>UNEMPLOYMENT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gce53a3912a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925" y="198300"/>
            <a:ext cx="1381375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ce53a3912a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00" y="1233233"/>
            <a:ext cx="4203500" cy="338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ce53a3912a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825" y="1233225"/>
            <a:ext cx="3361990" cy="33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5704ea2b_0_27"/>
          <p:cNvSpPr txBox="1"/>
          <p:nvPr>
            <p:ph idx="1" type="body"/>
          </p:nvPr>
        </p:nvSpPr>
        <p:spPr>
          <a:xfrm>
            <a:off x="311700" y="254000"/>
            <a:ext cx="8520600" cy="45465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gce5704ea2b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9099"/>
            <a:ext cx="8520600" cy="4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ce5704ea2b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2350" y="37408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283e9a53_0_0"/>
          <p:cNvSpPr txBox="1"/>
          <p:nvPr>
            <p:ph idx="1" type="body"/>
          </p:nvPr>
        </p:nvSpPr>
        <p:spPr>
          <a:xfrm>
            <a:off x="311700" y="123900"/>
            <a:ext cx="8520600" cy="4895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3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TYPES OF UNEMPLOYMENT</a:t>
            </a:r>
            <a:r>
              <a:rPr lang="en-IN" sz="3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gce283e9a5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2625" y="19948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ce283e9a5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50" y="651925"/>
            <a:ext cx="6868525" cy="41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c1b714085_0_5"/>
          <p:cNvSpPr txBox="1"/>
          <p:nvPr>
            <p:ph idx="1" type="body"/>
          </p:nvPr>
        </p:nvSpPr>
        <p:spPr>
          <a:xfrm>
            <a:off x="311700" y="198300"/>
            <a:ext cx="8520600" cy="4746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/>
              <a:t>             </a:t>
            </a:r>
            <a:endParaRPr/>
          </a:p>
        </p:txBody>
      </p:sp>
      <p:pic>
        <p:nvPicPr>
          <p:cNvPr id="108" name="Google Shape;108;gcc1b714085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513" y="198299"/>
            <a:ext cx="1437787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cc1b71408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0" y="1141500"/>
            <a:ext cx="4902325" cy="35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cc1b714085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400" y="1010150"/>
            <a:ext cx="3056699" cy="18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cc1b714085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6400" y="2664625"/>
            <a:ext cx="3056699" cy="199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c1b714085_0_10"/>
          <p:cNvSpPr txBox="1"/>
          <p:nvPr>
            <p:ph idx="1" type="body"/>
          </p:nvPr>
        </p:nvSpPr>
        <p:spPr>
          <a:xfrm>
            <a:off x="311700" y="173525"/>
            <a:ext cx="8520600" cy="4833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1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5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cc1b714085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513" y="224049"/>
            <a:ext cx="1437787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cc1b71408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850" y="992726"/>
            <a:ext cx="4683074" cy="36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cc1b714085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075" y="937825"/>
            <a:ext cx="3763150" cy="368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