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185" autoAdjust="0"/>
  </p:normalViewPr>
  <p:slideViewPr>
    <p:cSldViewPr>
      <p:cViewPr varScale="1">
        <p:scale>
          <a:sx n="68" d="100"/>
          <a:sy n="68" d="100"/>
        </p:scale>
        <p:origin x="161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63803" y="2582670"/>
            <a:ext cx="2530792" cy="871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5660" y="2541469"/>
            <a:ext cx="8267079" cy="1710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youtube.com/watch?v=7Cx8U9YrgXo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53400" y="304800"/>
            <a:ext cx="1577339" cy="78333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</a:t>
            </a:r>
            <a:r>
              <a:rPr spc="5" dirty="0"/>
              <a:t>E</a:t>
            </a:r>
            <a:r>
              <a:rPr spc="10" dirty="0"/>
              <a:t>A</a:t>
            </a:r>
            <a:r>
              <a:rPr dirty="0"/>
              <a:t>L</a:t>
            </a:r>
            <a:r>
              <a:rPr spc="-150" dirty="0"/>
              <a:t> </a:t>
            </a:r>
            <a:r>
              <a:rPr dirty="0"/>
              <a:t>N</a:t>
            </a:r>
            <a:r>
              <a:rPr spc="-10" dirty="0"/>
              <a:t>U</a:t>
            </a:r>
            <a:r>
              <a:rPr spc="15" dirty="0"/>
              <a:t>M</a:t>
            </a:r>
            <a:r>
              <a:rPr spc="-5" dirty="0"/>
              <a:t>B</a:t>
            </a:r>
            <a:r>
              <a:rPr spc="5" dirty="0"/>
              <a:t>E</a:t>
            </a:r>
            <a:r>
              <a:rPr spc="-10" dirty="0"/>
              <a:t>R</a:t>
            </a:r>
            <a:r>
              <a:rPr dirty="0"/>
              <a:t>S</a:t>
            </a:r>
          </a:p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2500" b="0" spc="-20" dirty="0">
                <a:solidFill>
                  <a:srgbClr val="000000"/>
                </a:solidFill>
                <a:latin typeface="Calibri"/>
                <a:cs typeface="Calibri"/>
              </a:rPr>
              <a:t>PPT-6</a:t>
            </a:r>
            <a:endParaRPr sz="25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5381244"/>
            <a:ext cx="9144000" cy="10774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25916" y="3792719"/>
            <a:ext cx="3029585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6445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SUBJECT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40" dirty="0">
                <a:latin typeface="Arial"/>
                <a:cs typeface="Arial"/>
              </a:rPr>
              <a:t>MATHEMATICS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01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20" dirty="0">
                <a:latin typeface="Arial"/>
                <a:cs typeface="Arial"/>
              </a:rPr>
              <a:t>CHAPTER</a:t>
            </a:r>
            <a:r>
              <a:rPr sz="1400" b="1" spc="4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REAL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NUMBERS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08504"/>
            <a:ext cx="2564765" cy="979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180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469900" indent="-344170">
              <a:lnSpc>
                <a:spcPct val="100000"/>
              </a:lnSpc>
              <a:spcBef>
                <a:spcPts val="1395"/>
              </a:spcBef>
              <a:buSzPct val="128571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HW-</a:t>
            </a:r>
            <a:r>
              <a:rPr sz="14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HW-</a:t>
            </a:r>
            <a:r>
              <a:rPr sz="14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Ex.</a:t>
            </a:r>
            <a:r>
              <a:rPr sz="14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1.4</a:t>
            </a:r>
            <a:r>
              <a:rPr sz="14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Q.</a:t>
            </a:r>
            <a:r>
              <a:rPr sz="14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No</a:t>
            </a:r>
            <a:r>
              <a:rPr sz="1400" spc="-7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1</a:t>
            </a:r>
            <a:r>
              <a:rPr sz="1400" spc="-1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to</a:t>
            </a:r>
            <a:r>
              <a:rPr sz="14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141" y="2934030"/>
            <a:ext cx="7022465" cy="142176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795"/>
              </a:spcBef>
            </a:pPr>
            <a:r>
              <a:rPr sz="4000" spc="-2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spc="-1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4000" spc="-20" dirty="0">
                <a:latin typeface="Arial"/>
                <a:cs typeface="Arial"/>
              </a:rPr>
              <a:t>ODM</a:t>
            </a:r>
            <a:r>
              <a:rPr sz="4000" spc="-30" dirty="0">
                <a:latin typeface="Arial"/>
                <a:cs typeface="Arial"/>
              </a:rPr>
              <a:t> </a:t>
            </a:r>
            <a:r>
              <a:rPr sz="4000" spc="-20" dirty="0">
                <a:latin typeface="Arial"/>
                <a:cs typeface="Arial"/>
              </a:rPr>
              <a:t>EDUCATIONAL</a:t>
            </a:r>
            <a:r>
              <a:rPr sz="4000" spc="60" dirty="0">
                <a:latin typeface="Arial"/>
                <a:cs typeface="Arial"/>
              </a:rPr>
              <a:t> </a:t>
            </a:r>
            <a:r>
              <a:rPr sz="4000" spc="-25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2286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6780" y="1811519"/>
            <a:ext cx="2827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15" dirty="0">
                <a:latin typeface="Calibri"/>
                <a:cs typeface="Calibri"/>
              </a:rPr>
              <a:t>P</a:t>
            </a:r>
            <a:r>
              <a:rPr sz="1800" b="0" spc="-10" dirty="0">
                <a:latin typeface="Calibri"/>
                <a:cs typeface="Calibri"/>
              </a:rPr>
              <a:t>R</a:t>
            </a:r>
            <a:r>
              <a:rPr sz="1800" b="0" dirty="0">
                <a:latin typeface="Calibri"/>
                <a:cs typeface="Calibri"/>
              </a:rPr>
              <a:t>EV</a:t>
            </a:r>
            <a:r>
              <a:rPr sz="1800" b="0" spc="-5" dirty="0">
                <a:latin typeface="Calibri"/>
                <a:cs typeface="Calibri"/>
              </a:rPr>
              <a:t>IOU</a:t>
            </a:r>
            <a:r>
              <a:rPr sz="1800" b="0" dirty="0">
                <a:latin typeface="Calibri"/>
                <a:cs typeface="Calibri"/>
              </a:rPr>
              <a:t>S</a:t>
            </a:r>
            <a:r>
              <a:rPr sz="1800" b="0" spc="-8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K</a:t>
            </a:r>
            <a:r>
              <a:rPr sz="1800" b="0" spc="5" dirty="0">
                <a:latin typeface="Calibri"/>
                <a:cs typeface="Calibri"/>
              </a:rPr>
              <a:t>N</a:t>
            </a:r>
            <a:r>
              <a:rPr sz="1800" b="0" spc="-5" dirty="0">
                <a:latin typeface="Calibri"/>
                <a:cs typeface="Calibri"/>
              </a:rPr>
              <a:t>O</a:t>
            </a:r>
            <a:r>
              <a:rPr sz="1800" b="0" spc="-20" dirty="0">
                <a:latin typeface="Calibri"/>
                <a:cs typeface="Calibri"/>
              </a:rPr>
              <a:t>W</a:t>
            </a:r>
            <a:r>
              <a:rPr sz="1800" b="0" spc="-5" dirty="0">
                <a:latin typeface="Calibri"/>
                <a:cs typeface="Calibri"/>
              </a:rPr>
              <a:t>L</a:t>
            </a:r>
            <a:r>
              <a:rPr sz="1800" b="0" dirty="0">
                <a:latin typeface="Calibri"/>
                <a:cs typeface="Calibri"/>
              </a:rPr>
              <a:t>E</a:t>
            </a:r>
            <a:r>
              <a:rPr sz="1800" b="0" spc="-10" dirty="0">
                <a:latin typeface="Calibri"/>
                <a:cs typeface="Calibri"/>
              </a:rPr>
              <a:t>D</a:t>
            </a:r>
            <a:r>
              <a:rPr sz="1800" b="0" spc="15" dirty="0">
                <a:latin typeface="Calibri"/>
                <a:cs typeface="Calibri"/>
              </a:rPr>
              <a:t>G</a:t>
            </a:r>
            <a:r>
              <a:rPr sz="1800" b="0" dirty="0">
                <a:latin typeface="Calibri"/>
                <a:cs typeface="Calibri"/>
              </a:rPr>
              <a:t>E</a:t>
            </a:r>
            <a:r>
              <a:rPr sz="1800" b="0" spc="-30" dirty="0">
                <a:latin typeface="Calibri"/>
                <a:cs typeface="Calibri"/>
              </a:rPr>
              <a:t> </a:t>
            </a:r>
            <a:r>
              <a:rPr sz="1800" b="0" spc="-15" dirty="0">
                <a:latin typeface="Calibri"/>
                <a:cs typeface="Calibri"/>
              </a:rPr>
              <a:t>T</a:t>
            </a:r>
            <a:r>
              <a:rPr sz="1800" b="0" dirty="0">
                <a:latin typeface="Calibri"/>
                <a:cs typeface="Calibri"/>
              </a:rPr>
              <a:t>EST</a:t>
            </a:r>
            <a:r>
              <a:rPr sz="1800" b="0" spc="-4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95660" y="2541469"/>
            <a:ext cx="8267079" cy="229357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1005" indent="-343535">
              <a:lnSpc>
                <a:spcPct val="100000"/>
              </a:lnSpc>
              <a:spcBef>
                <a:spcPts val="10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21005" algn="l"/>
                <a:tab pos="421640" algn="l"/>
              </a:tabLst>
            </a:pPr>
            <a:r>
              <a:rPr sz="1600" dirty="0"/>
              <a:t>An</a:t>
            </a:r>
            <a:r>
              <a:rPr sz="1600" spc="-15" dirty="0"/>
              <a:t> </a:t>
            </a:r>
            <a:r>
              <a:rPr sz="1600" spc="-5" dirty="0"/>
              <a:t>algorithm</a:t>
            </a:r>
            <a:r>
              <a:rPr sz="1600" spc="-10" dirty="0"/>
              <a:t> </a:t>
            </a:r>
            <a:r>
              <a:rPr sz="1600" dirty="0"/>
              <a:t>is</a:t>
            </a:r>
            <a:r>
              <a:rPr sz="1600" spc="-20" dirty="0"/>
              <a:t> </a:t>
            </a:r>
            <a:r>
              <a:rPr sz="1600" dirty="0"/>
              <a:t>a series</a:t>
            </a:r>
            <a:r>
              <a:rPr sz="1600" spc="-30" dirty="0"/>
              <a:t> </a:t>
            </a:r>
            <a:r>
              <a:rPr sz="1600" dirty="0"/>
              <a:t>of</a:t>
            </a:r>
            <a:r>
              <a:rPr sz="1600" spc="-10" dirty="0"/>
              <a:t> </a:t>
            </a:r>
            <a:r>
              <a:rPr sz="1600" spc="-5" dirty="0"/>
              <a:t>well</a:t>
            </a:r>
            <a:r>
              <a:rPr sz="1600" dirty="0"/>
              <a:t> </a:t>
            </a:r>
            <a:r>
              <a:rPr sz="1600" spc="-5" dirty="0"/>
              <a:t>defined</a:t>
            </a:r>
            <a:r>
              <a:rPr sz="1600" spc="-25" dirty="0"/>
              <a:t> </a:t>
            </a:r>
            <a:r>
              <a:rPr sz="1600" spc="-5" dirty="0"/>
              <a:t>steps</a:t>
            </a:r>
            <a:r>
              <a:rPr sz="1600" spc="10" dirty="0"/>
              <a:t> </a:t>
            </a:r>
            <a:r>
              <a:rPr sz="1600" spc="-5" dirty="0"/>
              <a:t>which</a:t>
            </a:r>
            <a:r>
              <a:rPr sz="1600" spc="-35" dirty="0"/>
              <a:t> </a:t>
            </a:r>
            <a:r>
              <a:rPr sz="1600" spc="-5" dirty="0"/>
              <a:t>gives</a:t>
            </a:r>
            <a:r>
              <a:rPr sz="1600" spc="-20" dirty="0"/>
              <a:t> </a:t>
            </a:r>
            <a:r>
              <a:rPr sz="1600" dirty="0"/>
              <a:t>a</a:t>
            </a:r>
            <a:r>
              <a:rPr sz="1600" spc="30" dirty="0"/>
              <a:t> </a:t>
            </a:r>
            <a:r>
              <a:rPr sz="1600" spc="-5" dirty="0"/>
              <a:t>procedure</a:t>
            </a:r>
            <a:r>
              <a:rPr sz="1600" spc="-40" dirty="0"/>
              <a:t> </a:t>
            </a:r>
            <a:r>
              <a:rPr sz="1600" dirty="0"/>
              <a:t>for</a:t>
            </a:r>
            <a:r>
              <a:rPr sz="1600" spc="-30" dirty="0"/>
              <a:t> </a:t>
            </a:r>
            <a:r>
              <a:rPr sz="1600" dirty="0"/>
              <a:t>solving a</a:t>
            </a:r>
            <a:r>
              <a:rPr sz="1600" spc="15" dirty="0"/>
              <a:t> </a:t>
            </a:r>
            <a:r>
              <a:rPr sz="1600" spc="-5" dirty="0"/>
              <a:t>type</a:t>
            </a:r>
            <a:r>
              <a:rPr sz="1600" spc="-15" dirty="0"/>
              <a:t> </a:t>
            </a:r>
            <a:r>
              <a:rPr sz="1600" dirty="0"/>
              <a:t>of</a:t>
            </a:r>
            <a:r>
              <a:rPr sz="1600" spc="-5" dirty="0"/>
              <a:t> problem</a:t>
            </a:r>
          </a:p>
          <a:p>
            <a:pPr marL="421005" indent="-343535">
              <a:lnSpc>
                <a:spcPct val="100000"/>
              </a:lnSpc>
              <a:spcBef>
                <a:spcPts val="300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21005" algn="l"/>
                <a:tab pos="421640" algn="l"/>
              </a:tabLst>
            </a:pPr>
            <a:r>
              <a:rPr sz="1600" dirty="0"/>
              <a:t>A</a:t>
            </a:r>
            <a:r>
              <a:rPr sz="1600" spc="-20" dirty="0"/>
              <a:t> </a:t>
            </a:r>
            <a:r>
              <a:rPr sz="1600" spc="-5" dirty="0"/>
              <a:t>lemma</a:t>
            </a:r>
            <a:r>
              <a:rPr sz="1600" spc="-20" dirty="0"/>
              <a:t> </a:t>
            </a:r>
            <a:r>
              <a:rPr sz="1600" spc="5" dirty="0"/>
              <a:t>is</a:t>
            </a:r>
            <a:r>
              <a:rPr sz="1600" spc="-25" dirty="0"/>
              <a:t> </a:t>
            </a:r>
            <a:r>
              <a:rPr sz="1600" dirty="0"/>
              <a:t>a</a:t>
            </a:r>
            <a:r>
              <a:rPr sz="1600" spc="10" dirty="0"/>
              <a:t> </a:t>
            </a:r>
            <a:r>
              <a:rPr sz="1600" spc="-5" dirty="0"/>
              <a:t>proven</a:t>
            </a:r>
            <a:r>
              <a:rPr sz="1600" spc="-25" dirty="0"/>
              <a:t> </a:t>
            </a:r>
            <a:r>
              <a:rPr sz="1600" spc="-5" dirty="0"/>
              <a:t>statement</a:t>
            </a:r>
            <a:r>
              <a:rPr sz="1600" spc="10" dirty="0"/>
              <a:t> </a:t>
            </a:r>
            <a:r>
              <a:rPr sz="1600" spc="-5" dirty="0"/>
              <a:t>used</a:t>
            </a:r>
            <a:r>
              <a:rPr sz="1600" spc="-15" dirty="0"/>
              <a:t> </a:t>
            </a:r>
            <a:r>
              <a:rPr sz="1600" dirty="0"/>
              <a:t>for</a:t>
            </a:r>
            <a:r>
              <a:rPr sz="1600" spc="-30" dirty="0"/>
              <a:t> </a:t>
            </a:r>
            <a:r>
              <a:rPr sz="1600" spc="-5" dirty="0"/>
              <a:t>proving</a:t>
            </a:r>
            <a:r>
              <a:rPr sz="1600" spc="-40" dirty="0"/>
              <a:t> </a:t>
            </a:r>
            <a:r>
              <a:rPr sz="1600" spc="-5" dirty="0"/>
              <a:t>another statement.</a:t>
            </a:r>
          </a:p>
          <a:p>
            <a:pPr marL="421005" indent="-343535">
              <a:lnSpc>
                <a:spcPct val="100000"/>
              </a:lnSpc>
              <a:spcBef>
                <a:spcPts val="300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21005" algn="l"/>
                <a:tab pos="421640" algn="l"/>
              </a:tabLst>
            </a:pPr>
            <a:r>
              <a:rPr sz="1600" dirty="0"/>
              <a:t>A</a:t>
            </a:r>
            <a:r>
              <a:rPr sz="1600" spc="-20" dirty="0"/>
              <a:t> </a:t>
            </a:r>
            <a:r>
              <a:rPr sz="1600" spc="-5" dirty="0"/>
              <a:t>natural </a:t>
            </a:r>
            <a:r>
              <a:rPr sz="1600" spc="-15" dirty="0"/>
              <a:t>number</a:t>
            </a:r>
            <a:r>
              <a:rPr sz="1600" spc="45" dirty="0"/>
              <a:t> </a:t>
            </a:r>
            <a:r>
              <a:rPr sz="1600" spc="-5" dirty="0"/>
              <a:t>which</a:t>
            </a:r>
            <a:r>
              <a:rPr sz="1600" spc="-30" dirty="0"/>
              <a:t> </a:t>
            </a:r>
            <a:r>
              <a:rPr sz="1600" spc="-5" dirty="0"/>
              <a:t>has </a:t>
            </a:r>
            <a:r>
              <a:rPr sz="1600" dirty="0"/>
              <a:t>exactly</a:t>
            </a:r>
            <a:r>
              <a:rPr sz="1600" spc="-10" dirty="0"/>
              <a:t> </a:t>
            </a:r>
            <a:r>
              <a:rPr sz="1600" dirty="0"/>
              <a:t>two</a:t>
            </a:r>
            <a:r>
              <a:rPr sz="1600" spc="-15" dirty="0"/>
              <a:t> </a:t>
            </a:r>
            <a:r>
              <a:rPr sz="1600" spc="-5" dirty="0"/>
              <a:t>factors,</a:t>
            </a:r>
            <a:r>
              <a:rPr sz="1600" spc="-30" dirty="0"/>
              <a:t> </a:t>
            </a:r>
            <a:r>
              <a:rPr sz="1600" dirty="0"/>
              <a:t>i.e.</a:t>
            </a:r>
            <a:r>
              <a:rPr sz="1600" spc="20" dirty="0"/>
              <a:t> </a:t>
            </a:r>
            <a:r>
              <a:rPr sz="1600" dirty="0"/>
              <a:t>1</a:t>
            </a:r>
            <a:r>
              <a:rPr sz="1600" spc="-15" dirty="0"/>
              <a:t> </a:t>
            </a:r>
            <a:r>
              <a:rPr sz="1600" spc="-5" dirty="0"/>
              <a:t>and</a:t>
            </a:r>
            <a:r>
              <a:rPr sz="1600" dirty="0"/>
              <a:t> the</a:t>
            </a:r>
            <a:r>
              <a:rPr sz="1600" spc="10" dirty="0"/>
              <a:t> </a:t>
            </a:r>
            <a:r>
              <a:rPr sz="1600" spc="-15" dirty="0"/>
              <a:t>number</a:t>
            </a:r>
            <a:r>
              <a:rPr sz="1600" spc="25" dirty="0"/>
              <a:t> </a:t>
            </a:r>
            <a:r>
              <a:rPr sz="1600" spc="-5" dirty="0"/>
              <a:t>itself,</a:t>
            </a:r>
            <a:r>
              <a:rPr sz="1600" spc="-30" dirty="0"/>
              <a:t> </a:t>
            </a:r>
            <a:r>
              <a:rPr sz="1600" dirty="0"/>
              <a:t>is</a:t>
            </a:r>
            <a:r>
              <a:rPr sz="1600" spc="5" dirty="0"/>
              <a:t> </a:t>
            </a:r>
            <a:r>
              <a:rPr sz="1600" dirty="0"/>
              <a:t>a</a:t>
            </a:r>
            <a:r>
              <a:rPr sz="1600" spc="10" dirty="0"/>
              <a:t> </a:t>
            </a:r>
            <a:r>
              <a:rPr sz="1600" spc="-5" dirty="0"/>
              <a:t>prime</a:t>
            </a:r>
            <a:r>
              <a:rPr sz="1600" spc="-30" dirty="0"/>
              <a:t> </a:t>
            </a:r>
            <a:r>
              <a:rPr sz="1600" spc="-5" dirty="0"/>
              <a:t>number.</a:t>
            </a:r>
          </a:p>
          <a:p>
            <a:pPr marL="421005" marR="5080" indent="-343535">
              <a:lnSpc>
                <a:spcPts val="1930"/>
              </a:lnSpc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21005" algn="l"/>
                <a:tab pos="421640" algn="l"/>
              </a:tabLst>
            </a:pPr>
            <a:r>
              <a:rPr sz="1600" dirty="0"/>
              <a:t>Every </a:t>
            </a:r>
            <a:r>
              <a:rPr sz="1600" spc="-5" dirty="0"/>
              <a:t>non-prime </a:t>
            </a:r>
            <a:r>
              <a:rPr sz="1600" spc="-20" dirty="0"/>
              <a:t>number </a:t>
            </a:r>
            <a:r>
              <a:rPr sz="1600" dirty="0"/>
              <a:t>is a </a:t>
            </a:r>
            <a:r>
              <a:rPr sz="1600" spc="-5" dirty="0"/>
              <a:t>composite number. </a:t>
            </a:r>
            <a:r>
              <a:rPr sz="1600" dirty="0"/>
              <a:t>Composite </a:t>
            </a:r>
            <a:r>
              <a:rPr sz="1600" spc="-5" dirty="0"/>
              <a:t>numbers </a:t>
            </a:r>
            <a:r>
              <a:rPr sz="1600" dirty="0"/>
              <a:t>are </a:t>
            </a:r>
            <a:r>
              <a:rPr sz="1600" spc="-5" dirty="0"/>
              <a:t>those natural numbers which </a:t>
            </a:r>
            <a:r>
              <a:rPr sz="1600" dirty="0"/>
              <a:t>have </a:t>
            </a:r>
            <a:r>
              <a:rPr sz="1600" spc="-305" dirty="0"/>
              <a:t> </a:t>
            </a:r>
            <a:r>
              <a:rPr sz="1600" dirty="0"/>
              <a:t>more</a:t>
            </a:r>
            <a:r>
              <a:rPr sz="1600" spc="-75" dirty="0"/>
              <a:t> </a:t>
            </a:r>
            <a:r>
              <a:rPr sz="1600" spc="-5" dirty="0"/>
              <a:t>than</a:t>
            </a:r>
            <a:r>
              <a:rPr sz="1600" spc="10" dirty="0"/>
              <a:t> </a:t>
            </a:r>
            <a:r>
              <a:rPr sz="1600" dirty="0"/>
              <a:t>two</a:t>
            </a:r>
            <a:r>
              <a:rPr sz="1600" spc="-35" dirty="0"/>
              <a:t> </a:t>
            </a:r>
            <a:r>
              <a:rPr sz="1600" spc="-5" dirty="0"/>
              <a:t>factors.</a:t>
            </a:r>
            <a:r>
              <a:rPr sz="1600" spc="-70" dirty="0"/>
              <a:t> </a:t>
            </a:r>
            <a:r>
              <a:rPr sz="1600" spc="-5" dirty="0"/>
              <a:t>Such</a:t>
            </a:r>
            <a:r>
              <a:rPr sz="1600" spc="-40" dirty="0"/>
              <a:t> </a:t>
            </a:r>
            <a:r>
              <a:rPr sz="1600" spc="-5" dirty="0"/>
              <a:t>numbers</a:t>
            </a:r>
            <a:r>
              <a:rPr sz="1600" spc="-25" dirty="0"/>
              <a:t> </a:t>
            </a:r>
            <a:r>
              <a:rPr sz="1600" dirty="0"/>
              <a:t>are</a:t>
            </a:r>
            <a:r>
              <a:rPr sz="1600" spc="-5" dirty="0"/>
              <a:t> divisible</a:t>
            </a:r>
            <a:r>
              <a:rPr sz="1600" spc="-20" dirty="0"/>
              <a:t> </a:t>
            </a:r>
            <a:r>
              <a:rPr sz="1600" spc="-5" dirty="0"/>
              <a:t>by</a:t>
            </a:r>
            <a:r>
              <a:rPr sz="1600" spc="-10" dirty="0"/>
              <a:t> </a:t>
            </a:r>
            <a:r>
              <a:rPr sz="1600" spc="-5" dirty="0"/>
              <a:t>other</a:t>
            </a:r>
            <a:r>
              <a:rPr sz="1600" spc="-20" dirty="0"/>
              <a:t> </a:t>
            </a:r>
            <a:r>
              <a:rPr sz="1600" spc="-5" dirty="0"/>
              <a:t>numbers</a:t>
            </a:r>
            <a:r>
              <a:rPr sz="1600" spc="-25" dirty="0"/>
              <a:t> </a:t>
            </a:r>
            <a:r>
              <a:rPr sz="1600" dirty="0"/>
              <a:t>as</a:t>
            </a:r>
            <a:r>
              <a:rPr sz="1600" spc="-10" dirty="0"/>
              <a:t> </a:t>
            </a:r>
            <a:r>
              <a:rPr sz="1600" dirty="0"/>
              <a:t>well.</a:t>
            </a:r>
          </a:p>
          <a:p>
            <a:pPr marL="421005" marR="301625" indent="-343535">
              <a:lnSpc>
                <a:spcPts val="1930"/>
              </a:lnSpc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421005" algn="l"/>
                <a:tab pos="421640" algn="l"/>
              </a:tabLst>
            </a:pPr>
            <a:r>
              <a:rPr sz="1600" dirty="0"/>
              <a:t>A </a:t>
            </a:r>
            <a:r>
              <a:rPr sz="1600" spc="-15" dirty="0"/>
              <a:t>number </a:t>
            </a:r>
            <a:r>
              <a:rPr sz="1600" spc="-5" dirty="0"/>
              <a:t>that cannot be expressed </a:t>
            </a:r>
            <a:r>
              <a:rPr sz="1600" dirty="0"/>
              <a:t>in </a:t>
            </a:r>
            <a:r>
              <a:rPr sz="1600" spc="-5" dirty="0"/>
              <a:t>the </a:t>
            </a:r>
            <a:r>
              <a:rPr sz="1600" dirty="0"/>
              <a:t>form </a:t>
            </a:r>
            <a:r>
              <a:rPr sz="1600" spc="-5" dirty="0"/>
              <a:t>p/q, where </a:t>
            </a:r>
            <a:r>
              <a:rPr sz="1600" dirty="0"/>
              <a:t>p </a:t>
            </a:r>
            <a:r>
              <a:rPr sz="1600" spc="-5" dirty="0"/>
              <a:t>and </a:t>
            </a:r>
            <a:r>
              <a:rPr sz="1600" dirty="0"/>
              <a:t>q are </a:t>
            </a:r>
            <a:r>
              <a:rPr sz="1600" spc="-5" dirty="0"/>
              <a:t>integers and </a:t>
            </a:r>
            <a:r>
              <a:rPr sz="1600" dirty="0"/>
              <a:t>q is </a:t>
            </a:r>
            <a:r>
              <a:rPr sz="1600" spc="-5" dirty="0"/>
              <a:t>not equal </a:t>
            </a:r>
            <a:r>
              <a:rPr sz="1600" dirty="0"/>
              <a:t>to </a:t>
            </a:r>
            <a:r>
              <a:rPr sz="1600" spc="-5" dirty="0"/>
              <a:t>0,is </a:t>
            </a:r>
            <a:r>
              <a:rPr sz="1600" spc="-305" dirty="0"/>
              <a:t> </a:t>
            </a:r>
            <a:r>
              <a:rPr sz="1600" spc="-5" dirty="0"/>
              <a:t>called</a:t>
            </a:r>
            <a:r>
              <a:rPr sz="1600" spc="275" dirty="0"/>
              <a:t> </a:t>
            </a:r>
            <a:r>
              <a:rPr sz="1600" dirty="0"/>
              <a:t>irrational</a:t>
            </a:r>
            <a:r>
              <a:rPr sz="1600" spc="5" dirty="0"/>
              <a:t> </a:t>
            </a:r>
            <a:r>
              <a:rPr sz="1600" spc="-5" dirty="0"/>
              <a:t>number.</a:t>
            </a:r>
            <a:r>
              <a:rPr sz="1600" spc="-30" dirty="0"/>
              <a:t> </a:t>
            </a:r>
            <a:r>
              <a:rPr sz="1600" spc="-5" dirty="0"/>
              <a:t>(Example</a:t>
            </a:r>
            <a:r>
              <a:rPr sz="1600" spc="-20" dirty="0"/>
              <a:t> </a:t>
            </a:r>
            <a:r>
              <a:rPr sz="1600" dirty="0"/>
              <a:t>-</a:t>
            </a:r>
            <a:r>
              <a:rPr sz="1600" spc="-25" dirty="0"/>
              <a:t> </a:t>
            </a:r>
            <a:r>
              <a:rPr sz="1600" spc="-5" dirty="0"/>
              <a:t>√2)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0" y="457200"/>
            <a:ext cx="1232916" cy="6111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780" y="1808504"/>
            <a:ext cx="8365490" cy="194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Learning</a:t>
            </a:r>
            <a:r>
              <a:rPr sz="180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outcome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50" dirty="0">
              <a:latin typeface="Calibri"/>
              <a:cs typeface="Calibri"/>
            </a:endParaRPr>
          </a:p>
          <a:p>
            <a:pPr marL="354965" marR="5080" indent="-342900">
              <a:lnSpc>
                <a:spcPct val="114999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  <a:tab pos="7860030" algn="l"/>
              </a:tabLst>
            </a:pP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ud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nt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 </a:t>
            </a:r>
            <a:r>
              <a:rPr sz="1800" spc="-4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w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ill </a:t>
            </a:r>
            <a:r>
              <a:rPr sz="18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b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 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b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 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 </a:t>
            </a:r>
            <a:r>
              <a:rPr sz="18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595959"/>
                </a:solidFill>
                <a:latin typeface="Calibri"/>
                <a:cs typeface="Calibri"/>
              </a:rPr>
              <a:t>fi</a:t>
            </a:r>
            <a:r>
              <a:rPr sz="1800" b="1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595959"/>
                </a:solidFill>
                <a:latin typeface="Calibri"/>
                <a:cs typeface="Calibri"/>
              </a:rPr>
              <a:t>d </a:t>
            </a:r>
            <a:r>
              <a:rPr sz="1800" b="1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h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 </a:t>
            </a:r>
            <a:r>
              <a:rPr sz="18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imal </a:t>
            </a:r>
            <a:r>
              <a:rPr sz="1800" spc="-4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800" spc="25" dirty="0">
                <a:solidFill>
                  <a:srgbClr val="595959"/>
                </a:solidFill>
                <a:latin typeface="Calibri"/>
                <a:cs typeface="Calibri"/>
              </a:rPr>
              <a:t>p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spc="15" dirty="0">
                <a:solidFill>
                  <a:srgbClr val="595959"/>
                </a:solidFill>
                <a:latin typeface="Calibri"/>
                <a:cs typeface="Calibri"/>
              </a:rPr>
              <a:t>s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 </a:t>
            </a:r>
            <a:r>
              <a:rPr sz="18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of </a:t>
            </a:r>
            <a:r>
              <a:rPr sz="18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95959"/>
                </a:solidFill>
                <a:latin typeface="Calibri"/>
                <a:cs typeface="Calibri"/>
              </a:rPr>
              <a:t>R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al </a:t>
            </a:r>
            <a:r>
              <a:rPr sz="1800" spc="-6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m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b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35" dirty="0">
                <a:solidFill>
                  <a:srgbClr val="595959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	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u</a:t>
            </a:r>
            <a:r>
              <a:rPr sz="1800" spc="-5" dirty="0">
                <a:solidFill>
                  <a:srgbClr val="595959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g  </a:t>
            </a:r>
            <a:r>
              <a:rPr sz="1800" spc="-15" dirty="0">
                <a:solidFill>
                  <a:srgbClr val="595959"/>
                </a:solidFill>
                <a:latin typeface="Calibri"/>
                <a:cs typeface="Calibri"/>
              </a:rPr>
              <a:t>different</a:t>
            </a:r>
            <a:r>
              <a:rPr sz="1800" spc="-2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methods</a:t>
            </a:r>
            <a:endParaRPr sz="1800" dirty="0">
              <a:latin typeface="Calibri"/>
              <a:cs typeface="Calibri"/>
            </a:endParaRPr>
          </a:p>
          <a:p>
            <a:pPr marL="354965" marR="9525" indent="-342900">
              <a:lnSpc>
                <a:spcPct val="114999"/>
              </a:lnSpc>
              <a:buClr>
                <a:srgbClr val="595959"/>
              </a:buClr>
              <a:buFont typeface="Calibri"/>
              <a:buAutoNum type="arabicPeriod"/>
              <a:tabLst>
                <a:tab pos="407670" algn="l"/>
                <a:tab pos="408305" algn="l"/>
                <a:tab pos="1356360" algn="l"/>
                <a:tab pos="1804670" algn="l"/>
                <a:tab pos="2689225" algn="l"/>
                <a:tab pos="3009900" algn="l"/>
                <a:tab pos="3665220" algn="l"/>
                <a:tab pos="4956810" algn="l"/>
                <a:tab pos="6118225" algn="l"/>
                <a:tab pos="7585709" algn="l"/>
              </a:tabLst>
            </a:pPr>
            <a:r>
              <a:rPr dirty="0"/>
              <a:t>	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u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	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w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ill	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b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 </a:t>
            </a:r>
            <a:r>
              <a:rPr sz="1800" spc="18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b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l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	</a:t>
            </a:r>
            <a:r>
              <a:rPr sz="1800" spc="-3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	</a:t>
            </a:r>
            <a:r>
              <a:rPr sz="1800" b="1" dirty="0">
                <a:solidFill>
                  <a:srgbClr val="595959"/>
                </a:solidFill>
                <a:latin typeface="Calibri"/>
                <a:cs typeface="Calibri"/>
              </a:rPr>
              <a:t>k</a:t>
            </a:r>
            <a:r>
              <a:rPr sz="1800" b="1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595959"/>
                </a:solidFill>
                <a:latin typeface="Calibri"/>
                <a:cs typeface="Calibri"/>
              </a:rPr>
              <a:t>ow	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h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 </a:t>
            </a:r>
            <a:r>
              <a:rPr sz="1800" spc="18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d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25" dirty="0">
                <a:solidFill>
                  <a:srgbClr val="595959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imal	</a:t>
            </a:r>
            <a:r>
              <a:rPr sz="1800" spc="-15" dirty="0">
                <a:solidFill>
                  <a:srgbClr val="595959"/>
                </a:solidFill>
                <a:latin typeface="Calibri"/>
                <a:cs typeface="Calibri"/>
              </a:rPr>
              <a:t>e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x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p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spc="-5" dirty="0">
                <a:solidFill>
                  <a:srgbClr val="595959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</a:t>
            </a:r>
            <a:r>
              <a:rPr sz="1800" spc="-15" dirty="0">
                <a:solidFill>
                  <a:srgbClr val="595959"/>
                </a:solidFill>
                <a:latin typeface="Calibri"/>
                <a:cs typeface="Calibri"/>
              </a:rPr>
              <a:t>o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s	of </a:t>
            </a:r>
            <a:r>
              <a:rPr sz="1800" spc="18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p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r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spc="-20" dirty="0">
                <a:solidFill>
                  <a:srgbClr val="595959"/>
                </a:solidFill>
                <a:latin typeface="Calibri"/>
                <a:cs typeface="Calibri"/>
              </a:rPr>
              <a:t>i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c</a:t>
            </a:r>
            <a:r>
              <a:rPr sz="1800" spc="5" dirty="0">
                <a:solidFill>
                  <a:srgbClr val="595959"/>
                </a:solidFill>
                <a:latin typeface="Calibri"/>
                <a:cs typeface="Calibri"/>
              </a:rPr>
              <a:t>u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lar	</a:t>
            </a:r>
            <a:r>
              <a:rPr sz="1800" spc="-25" dirty="0">
                <a:solidFill>
                  <a:srgbClr val="595959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io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al  </a:t>
            </a:r>
            <a:r>
              <a:rPr sz="1800" spc="-5" dirty="0">
                <a:solidFill>
                  <a:srgbClr val="595959"/>
                </a:solidFill>
                <a:latin typeface="Calibri"/>
                <a:cs typeface="Calibri"/>
              </a:rPr>
              <a:t>Numbers</a:t>
            </a:r>
            <a:r>
              <a:rPr sz="1800" spc="-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is</a:t>
            </a:r>
            <a:r>
              <a:rPr sz="1800" spc="-1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terminating</a:t>
            </a:r>
            <a:r>
              <a:rPr sz="1800" spc="2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95959"/>
                </a:solidFill>
                <a:latin typeface="Calibri"/>
                <a:cs typeface="Calibri"/>
              </a:rPr>
              <a:t>or</a:t>
            </a:r>
            <a:r>
              <a:rPr sz="1800" spc="-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non-terminating.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3526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1079" y="2538504"/>
            <a:ext cx="4449121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Define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rational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numbers</a:t>
            </a:r>
            <a:r>
              <a:rPr sz="1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examples</a:t>
            </a:r>
            <a:r>
              <a:rPr sz="1800" spc="-10" dirty="0">
                <a:solidFill>
                  <a:srgbClr val="595959"/>
                </a:solidFill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25"/>
              </a:spcBef>
              <a:buClr>
                <a:srgbClr val="595959"/>
              </a:buClr>
              <a:buSzPct val="128571"/>
              <a:buFont typeface="Microsoft Sans Serif"/>
              <a:buChar char="●"/>
              <a:tabLst>
                <a:tab pos="355600" algn="l"/>
                <a:tab pos="356235" algn="l"/>
              </a:tabLst>
            </a:pPr>
            <a:r>
              <a:rPr sz="1600" u="sng" spc="-15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</a:rPr>
              <a:t>https://</a:t>
            </a:r>
            <a:r>
              <a:rPr sz="1600" u="sng" spc="-15" dirty="0">
                <a:solidFill>
                  <a:srgbClr val="0000FF"/>
                </a:solidFill>
                <a:uFill>
                  <a:solidFill>
                    <a:srgbClr val="0097A7"/>
                  </a:solidFill>
                </a:uFill>
                <a:latin typeface="Calibri"/>
                <a:cs typeface="Calibri"/>
                <a:hlinkClick r:id="rId2"/>
              </a:rPr>
              <a:t>www.youtube.com/watch?v=7Cx8U9YrgXo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10600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2811" y="1824256"/>
            <a:ext cx="8425180" cy="3026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0" marR="93980" indent="-343535" algn="just">
              <a:lnSpc>
                <a:spcPct val="114999"/>
              </a:lnSpc>
              <a:spcBef>
                <a:spcPts val="100"/>
              </a:spcBef>
              <a:buSzPct val="128571"/>
              <a:buChar char="●"/>
              <a:tabLst>
                <a:tab pos="432434" algn="l"/>
              </a:tabLst>
            </a:pP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Theorem 1.5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: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Let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 be a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rational number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whose decimal expansion terminates. Then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can be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expressed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in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the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form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, p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/q where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p and q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are coprime,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and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the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prime</a:t>
            </a:r>
            <a:r>
              <a:rPr sz="1400" spc="3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factorization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36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q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400" spc="3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3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the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form</a:t>
            </a:r>
            <a:r>
              <a:rPr sz="1400" spc="-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350" spc="-7" baseline="21604" dirty="0">
                <a:solidFill>
                  <a:srgbClr val="595959"/>
                </a:solidFill>
                <a:latin typeface="Calibri"/>
                <a:cs typeface="Calibri"/>
              </a:rPr>
              <a:t>m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r>
              <a:rPr sz="1350" spc="-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.</a:t>
            </a:r>
            <a:r>
              <a:rPr sz="1400" spc="35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,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 where</a:t>
            </a:r>
            <a:r>
              <a:rPr sz="14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n,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m are</a:t>
            </a:r>
            <a:r>
              <a:rPr sz="1400" spc="-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non-negative</a:t>
            </a:r>
            <a:r>
              <a:rPr sz="1400" spc="-6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integers.</a:t>
            </a:r>
            <a:endParaRPr sz="1400" dirty="0">
              <a:latin typeface="Microsoft Sans Serif"/>
              <a:cs typeface="Microsoft Sans Serif"/>
            </a:endParaRPr>
          </a:p>
          <a:p>
            <a:pPr marL="431800" indent="-343535" algn="just">
              <a:lnSpc>
                <a:spcPct val="100000"/>
              </a:lnSpc>
              <a:spcBef>
                <a:spcPts val="455"/>
              </a:spcBef>
              <a:buSzPct val="128571"/>
              <a:buChar char="●"/>
              <a:tabLst>
                <a:tab pos="432434" algn="l"/>
              </a:tabLst>
            </a:pP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Theorem</a:t>
            </a:r>
            <a:r>
              <a:rPr sz="1400" spc="1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1.6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:</a:t>
            </a:r>
            <a:r>
              <a:rPr sz="1400" spc="9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Let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</a:t>
            </a:r>
            <a:r>
              <a:rPr sz="1400" spc="8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=</a:t>
            </a:r>
            <a:r>
              <a:rPr sz="1400" spc="9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p/q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be</a:t>
            </a:r>
            <a:r>
              <a:rPr sz="1400" spc="8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400" spc="7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rational</a:t>
            </a:r>
            <a:r>
              <a:rPr sz="1400" spc="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number,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such</a:t>
            </a:r>
            <a:r>
              <a:rPr sz="1400" spc="4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that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prime</a:t>
            </a:r>
            <a:r>
              <a:rPr sz="1400" spc="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factorization</a:t>
            </a:r>
            <a:r>
              <a:rPr sz="1400" spc="4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9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q</a:t>
            </a:r>
            <a:r>
              <a:rPr sz="1400" spc="8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400" spc="9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7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400" spc="5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form</a:t>
            </a:r>
            <a:endParaRPr sz="1400" dirty="0">
              <a:latin typeface="Microsoft Sans Serif"/>
              <a:cs typeface="Microsoft Sans Serif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350" spc="-7" baseline="21604" dirty="0">
                <a:solidFill>
                  <a:srgbClr val="595959"/>
                </a:solidFill>
                <a:latin typeface="Calibri"/>
                <a:cs typeface="Calibri"/>
              </a:rPr>
              <a:t>m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r>
              <a:rPr sz="1350" spc="-7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400" spc="-5" dirty="0">
                <a:solidFill>
                  <a:srgbClr val="595959"/>
                </a:solidFill>
                <a:latin typeface="Calibri"/>
                <a:cs typeface="Calibri"/>
              </a:rPr>
              <a:t>.</a:t>
            </a:r>
            <a:r>
              <a:rPr sz="1400" spc="3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,</a:t>
            </a:r>
            <a:r>
              <a:rPr sz="1400" spc="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where</a:t>
            </a:r>
            <a:r>
              <a:rPr sz="14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n,</a:t>
            </a:r>
            <a:r>
              <a:rPr sz="1400" spc="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m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are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non-negative</a:t>
            </a:r>
            <a:r>
              <a:rPr sz="1400" spc="-6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integers.</a:t>
            </a:r>
            <a:r>
              <a:rPr sz="1400" spc="-10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Then</a:t>
            </a:r>
            <a:r>
              <a:rPr sz="1400" spc="-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</a:t>
            </a:r>
            <a:r>
              <a:rPr sz="1400" spc="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has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decimal</a:t>
            </a:r>
            <a:r>
              <a:rPr sz="14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expansion</a:t>
            </a:r>
            <a:r>
              <a:rPr sz="1400" spc="-3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which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terminates.</a:t>
            </a:r>
            <a:endParaRPr sz="1400" dirty="0">
              <a:latin typeface="Microsoft Sans Serif"/>
              <a:cs typeface="Microsoft Sans Serif"/>
            </a:endParaRPr>
          </a:p>
          <a:p>
            <a:pPr marL="431800" indent="-343535" algn="just">
              <a:lnSpc>
                <a:spcPct val="100000"/>
              </a:lnSpc>
              <a:spcBef>
                <a:spcPts val="130"/>
              </a:spcBef>
              <a:buSzPct val="128571"/>
              <a:buChar char="●"/>
              <a:tabLst>
                <a:tab pos="432434" algn="l"/>
              </a:tabLst>
            </a:pP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Let</a:t>
            </a:r>
            <a:r>
              <a:rPr sz="1400" spc="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</a:t>
            </a:r>
            <a:r>
              <a:rPr sz="1400" spc="2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=</a:t>
            </a:r>
            <a:r>
              <a:rPr sz="1400" spc="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p/q</a:t>
            </a:r>
            <a:r>
              <a:rPr sz="1400" spc="2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be</a:t>
            </a:r>
            <a:r>
              <a:rPr sz="1400" spc="3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400" spc="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rational</a:t>
            </a:r>
            <a:r>
              <a:rPr sz="1400" spc="3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number,</a:t>
            </a:r>
            <a:r>
              <a:rPr sz="1400" spc="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such</a:t>
            </a:r>
            <a:r>
              <a:rPr sz="1400" spc="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that</a:t>
            </a:r>
            <a:r>
              <a:rPr sz="1400" spc="2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400" spc="2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prime</a:t>
            </a:r>
            <a:r>
              <a:rPr sz="1400" spc="4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factorization</a:t>
            </a:r>
            <a:r>
              <a:rPr sz="1400" spc="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2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q</a:t>
            </a:r>
            <a:r>
              <a:rPr sz="1400" spc="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400" spc="4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not</a:t>
            </a:r>
            <a:r>
              <a:rPr sz="1400" spc="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of</a:t>
            </a:r>
            <a:r>
              <a:rPr sz="1400" spc="1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the</a:t>
            </a:r>
            <a:r>
              <a:rPr sz="1400" spc="4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form</a:t>
            </a:r>
            <a:r>
              <a:rPr sz="1400" spc="4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2</a:t>
            </a:r>
            <a:r>
              <a:rPr sz="1350" baseline="21604" dirty="0">
                <a:solidFill>
                  <a:srgbClr val="595959"/>
                </a:solidFill>
                <a:latin typeface="Calibri"/>
                <a:cs typeface="Calibri"/>
              </a:rPr>
              <a:t>m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5</a:t>
            </a:r>
            <a:r>
              <a:rPr sz="1350" baseline="21604" dirty="0">
                <a:solidFill>
                  <a:srgbClr val="595959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595959"/>
                </a:solidFill>
                <a:latin typeface="Calibri"/>
                <a:cs typeface="Calibri"/>
              </a:rPr>
              <a:t>.</a:t>
            </a:r>
            <a:r>
              <a:rPr sz="1400" spc="100" dirty="0">
                <a:solidFill>
                  <a:srgbClr val="595959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,</a:t>
            </a:r>
            <a:r>
              <a:rPr sz="1400" spc="5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where</a:t>
            </a:r>
            <a:endParaRPr sz="1400" dirty="0">
              <a:latin typeface="Microsoft Sans Serif"/>
              <a:cs typeface="Microsoft Sans Serif"/>
            </a:endParaRPr>
          </a:p>
          <a:p>
            <a:pPr marL="431800" marR="93980">
              <a:lnSpc>
                <a:spcPct val="114999"/>
              </a:lnSpc>
            </a:pP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n,</a:t>
            </a:r>
            <a:r>
              <a:rPr sz="1400" spc="7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m</a:t>
            </a:r>
            <a:r>
              <a:rPr sz="1400" spc="8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are</a:t>
            </a:r>
            <a:r>
              <a:rPr sz="1400" spc="7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595959"/>
                </a:solidFill>
                <a:latin typeface="Microsoft Sans Serif"/>
                <a:cs typeface="Microsoft Sans Serif"/>
              </a:rPr>
              <a:t>non-negative</a:t>
            </a:r>
            <a:r>
              <a:rPr sz="1400" spc="7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integers.</a:t>
            </a:r>
            <a:r>
              <a:rPr sz="1400" spc="8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Then,</a:t>
            </a:r>
            <a:r>
              <a:rPr sz="1400" spc="7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x</a:t>
            </a:r>
            <a:r>
              <a:rPr sz="1400" spc="7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has</a:t>
            </a:r>
            <a:r>
              <a:rPr sz="1400" spc="8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sz="1400" spc="9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decimal</a:t>
            </a:r>
            <a:r>
              <a:rPr sz="1400" spc="7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expansion</a:t>
            </a:r>
            <a:r>
              <a:rPr sz="1400" spc="9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which</a:t>
            </a:r>
            <a:r>
              <a:rPr sz="1400" spc="7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is</a:t>
            </a:r>
            <a:r>
              <a:rPr sz="1400" spc="6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non-terminating</a:t>
            </a:r>
            <a:r>
              <a:rPr sz="1400" spc="75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595959"/>
                </a:solidFill>
                <a:latin typeface="Microsoft Sans Serif"/>
                <a:cs typeface="Microsoft Sans Serif"/>
              </a:rPr>
              <a:t>repeating </a:t>
            </a:r>
            <a:r>
              <a:rPr sz="1400" spc="-360" dirty="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595959"/>
                </a:solidFill>
                <a:latin typeface="Microsoft Sans Serif"/>
                <a:cs typeface="Microsoft Sans Serif"/>
              </a:rPr>
              <a:t>(recurring).</a:t>
            </a:r>
            <a:endParaRPr sz="1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150" dirty="0">
              <a:latin typeface="Microsoft Sans Serif"/>
              <a:cs typeface="Microsoft Sans Serif"/>
            </a:endParaRPr>
          </a:p>
          <a:p>
            <a:pPr marL="88900">
              <a:lnSpc>
                <a:spcPct val="100000"/>
              </a:lnSpc>
            </a:pPr>
            <a:r>
              <a:rPr sz="1400" b="1" spc="-20" dirty="0">
                <a:solidFill>
                  <a:srgbClr val="595959"/>
                </a:solidFill>
                <a:latin typeface="Arial"/>
                <a:cs typeface="Arial"/>
              </a:rPr>
              <a:t>TERMINATING</a:t>
            </a:r>
            <a:r>
              <a:rPr sz="1400" b="1" spc="-9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400" b="1" spc="-3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1400" b="1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595959"/>
                </a:solidFill>
                <a:latin typeface="Arial"/>
                <a:cs typeface="Arial"/>
              </a:rPr>
              <a:t>NON-TERMINATING</a:t>
            </a:r>
            <a:r>
              <a:rPr sz="1400" b="1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595959"/>
                </a:solidFill>
                <a:latin typeface="Arial"/>
                <a:cs typeface="Arial"/>
              </a:rPr>
              <a:t>DECIMALS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50" dirty="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</a:pPr>
            <a:r>
              <a:rPr sz="1400" u="heavy" spc="-10" dirty="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Microsoft Sans Serif"/>
                <a:cs typeface="Microsoft Sans Serif"/>
              </a:rPr>
              <a:t>https://youtu.be/dHkXAIEQkA0</a:t>
            </a:r>
            <a:r>
              <a:rPr sz="1400" spc="-95" dirty="0">
                <a:solidFill>
                  <a:srgbClr val="0097A7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595959"/>
                </a:solidFill>
                <a:latin typeface="Microsoft Sans Serif"/>
                <a:cs typeface="Microsoft Sans Serif"/>
              </a:rPr>
              <a:t>(6.28)</a:t>
            </a:r>
            <a:endParaRPr sz="1400" dirty="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048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3358" y="1428960"/>
            <a:ext cx="6879590" cy="1150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100"/>
              </a:lnSpc>
              <a:spcBef>
                <a:spcPts val="100"/>
              </a:spcBef>
            </a:pPr>
            <a:r>
              <a:rPr sz="2100" b="0" spc="10" dirty="0">
                <a:latin typeface="Calibri"/>
                <a:cs typeface="Calibri"/>
              </a:rPr>
              <a:t>Without</a:t>
            </a:r>
            <a:r>
              <a:rPr sz="2100" b="0" spc="3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actually</a:t>
            </a:r>
            <a:r>
              <a:rPr sz="2100" b="0" spc="-40" dirty="0">
                <a:latin typeface="Calibri"/>
                <a:cs typeface="Calibri"/>
              </a:rPr>
              <a:t> </a:t>
            </a:r>
            <a:r>
              <a:rPr sz="2100" b="0" spc="5" dirty="0">
                <a:latin typeface="Calibri"/>
                <a:cs typeface="Calibri"/>
              </a:rPr>
              <a:t>performing</a:t>
            </a:r>
            <a:r>
              <a:rPr sz="2100" b="0" spc="25" dirty="0">
                <a:latin typeface="Calibri"/>
                <a:cs typeface="Calibri"/>
              </a:rPr>
              <a:t> the</a:t>
            </a:r>
            <a:r>
              <a:rPr sz="2100" b="0" spc="3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long</a:t>
            </a:r>
            <a:r>
              <a:rPr sz="2100" b="0" spc="4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division,</a:t>
            </a:r>
            <a:r>
              <a:rPr sz="2100" b="0" spc="50" dirty="0">
                <a:latin typeface="Calibri"/>
                <a:cs typeface="Calibri"/>
              </a:rPr>
              <a:t> </a:t>
            </a:r>
            <a:r>
              <a:rPr sz="2100" b="0" spc="-15" dirty="0">
                <a:latin typeface="Calibri"/>
                <a:cs typeface="Calibri"/>
              </a:rPr>
              <a:t>state</a:t>
            </a:r>
            <a:r>
              <a:rPr sz="2100" b="0" spc="-10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whether </a:t>
            </a:r>
            <a:r>
              <a:rPr sz="2100" b="0" dirty="0">
                <a:latin typeface="Calibri"/>
                <a:cs typeface="Calibri"/>
              </a:rPr>
              <a:t> </a:t>
            </a:r>
            <a:r>
              <a:rPr sz="2100" b="0" spc="-10" dirty="0">
                <a:latin typeface="Calibri"/>
                <a:cs typeface="Calibri"/>
              </a:rPr>
              <a:t>the</a:t>
            </a:r>
            <a:r>
              <a:rPr sz="2100" b="0" spc="10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following</a:t>
            </a:r>
            <a:r>
              <a:rPr sz="2100" b="0" spc="-45" dirty="0">
                <a:latin typeface="Calibri"/>
                <a:cs typeface="Calibri"/>
              </a:rPr>
              <a:t> </a:t>
            </a:r>
            <a:r>
              <a:rPr sz="2100" b="0" spc="10" dirty="0">
                <a:latin typeface="Calibri"/>
                <a:cs typeface="Calibri"/>
              </a:rPr>
              <a:t>rational</a:t>
            </a:r>
            <a:r>
              <a:rPr sz="2100" b="0" spc="-20" dirty="0">
                <a:latin typeface="Calibri"/>
                <a:cs typeface="Calibri"/>
              </a:rPr>
              <a:t> </a:t>
            </a:r>
            <a:r>
              <a:rPr sz="2100" b="0" spc="5" dirty="0">
                <a:latin typeface="Calibri"/>
                <a:cs typeface="Calibri"/>
              </a:rPr>
              <a:t>numbers</a:t>
            </a:r>
            <a:r>
              <a:rPr sz="2100" b="0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will</a:t>
            </a:r>
            <a:r>
              <a:rPr sz="2100" b="0" spc="12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have</a:t>
            </a:r>
            <a:r>
              <a:rPr sz="2100" b="0" spc="5" dirty="0">
                <a:latin typeface="Calibri"/>
                <a:cs typeface="Calibri"/>
              </a:rPr>
              <a:t> </a:t>
            </a:r>
            <a:r>
              <a:rPr sz="2100" b="0" dirty="0">
                <a:latin typeface="Calibri"/>
                <a:cs typeface="Calibri"/>
              </a:rPr>
              <a:t>a</a:t>
            </a:r>
            <a:r>
              <a:rPr sz="2100" b="0" spc="65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terminating</a:t>
            </a:r>
            <a:r>
              <a:rPr sz="2100" b="0" spc="40" dirty="0">
                <a:latin typeface="Calibri"/>
                <a:cs typeface="Calibri"/>
              </a:rPr>
              <a:t> </a:t>
            </a:r>
            <a:r>
              <a:rPr sz="2100" b="0" dirty="0">
                <a:latin typeface="Calibri"/>
                <a:cs typeface="Calibri"/>
              </a:rPr>
              <a:t>decimal </a:t>
            </a:r>
            <a:r>
              <a:rPr sz="2100" b="0" spc="-459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expansion</a:t>
            </a:r>
            <a:r>
              <a:rPr sz="2100" b="0" spc="125" dirty="0">
                <a:latin typeface="Calibri"/>
                <a:cs typeface="Calibri"/>
              </a:rPr>
              <a:t> </a:t>
            </a:r>
            <a:r>
              <a:rPr sz="2100" b="0" spc="-20" dirty="0">
                <a:latin typeface="Calibri"/>
                <a:cs typeface="Calibri"/>
              </a:rPr>
              <a:t>or</a:t>
            </a:r>
            <a:r>
              <a:rPr sz="2100" b="0" spc="-30" dirty="0">
                <a:latin typeface="Calibri"/>
                <a:cs typeface="Calibri"/>
              </a:rPr>
              <a:t> </a:t>
            </a:r>
            <a:r>
              <a:rPr sz="2100" b="0" dirty="0">
                <a:latin typeface="Calibri"/>
                <a:cs typeface="Calibri"/>
              </a:rPr>
              <a:t>a</a:t>
            </a:r>
            <a:r>
              <a:rPr sz="2100" b="0" spc="55" dirty="0">
                <a:latin typeface="Calibri"/>
                <a:cs typeface="Calibri"/>
              </a:rPr>
              <a:t> </a:t>
            </a:r>
            <a:r>
              <a:rPr sz="2100" b="0" spc="5" dirty="0">
                <a:latin typeface="Calibri"/>
                <a:cs typeface="Calibri"/>
              </a:rPr>
              <a:t>non-terminating</a:t>
            </a:r>
            <a:r>
              <a:rPr sz="2100" b="0" spc="-75" dirty="0">
                <a:latin typeface="Calibri"/>
                <a:cs typeface="Calibri"/>
              </a:rPr>
              <a:t> </a:t>
            </a:r>
            <a:r>
              <a:rPr sz="2100" b="0" spc="5" dirty="0">
                <a:latin typeface="Calibri"/>
                <a:cs typeface="Calibri"/>
              </a:rPr>
              <a:t>repeating</a:t>
            </a:r>
            <a:r>
              <a:rPr sz="2100" b="0" spc="70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decimal</a:t>
            </a:r>
            <a:r>
              <a:rPr sz="2100" b="0" spc="40" dirty="0">
                <a:latin typeface="Calibri"/>
                <a:cs typeface="Calibri"/>
              </a:rPr>
              <a:t> </a:t>
            </a:r>
            <a:r>
              <a:rPr sz="2100" b="0" spc="-5" dirty="0">
                <a:latin typeface="Calibri"/>
                <a:cs typeface="Calibri"/>
              </a:rPr>
              <a:t>expansion: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64623" y="2952788"/>
          <a:ext cx="4937758" cy="515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1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3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159">
                <a:tc>
                  <a:txBody>
                    <a:bodyPr/>
                    <a:lstStyle/>
                    <a:p>
                      <a:pPr marL="31750">
                        <a:lnSpc>
                          <a:spcPts val="1620"/>
                        </a:lnSpc>
                      </a:pPr>
                      <a:r>
                        <a:rPr sz="17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7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/31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5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3405">
                        <a:lnSpc>
                          <a:spcPts val="1620"/>
                        </a:lnSpc>
                      </a:pPr>
                      <a:r>
                        <a:rPr sz="17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700" spc="1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7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700" spc="-3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700" spc="55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8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620"/>
                        </a:lnSpc>
                      </a:pPr>
                      <a:r>
                        <a:rPr sz="17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i)</a:t>
                      </a:r>
                      <a:r>
                        <a:rPr sz="17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/45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5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marL="31750">
                        <a:lnSpc>
                          <a:spcPts val="2025"/>
                        </a:lnSpc>
                        <a:spcBef>
                          <a:spcPts val="30"/>
                        </a:spcBef>
                      </a:pPr>
                      <a:r>
                        <a:rPr sz="1700" spc="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700" spc="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7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160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0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573405">
                        <a:lnSpc>
                          <a:spcPts val="2025"/>
                        </a:lnSpc>
                        <a:spcBef>
                          <a:spcPts val="30"/>
                        </a:spcBef>
                      </a:pPr>
                      <a:r>
                        <a:rPr sz="1700" spc="10" dirty="0">
                          <a:latin typeface="Calibri"/>
                          <a:cs typeface="Calibri"/>
                        </a:rPr>
                        <a:t>(v)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29/343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25"/>
                        </a:lnSpc>
                        <a:spcBef>
                          <a:spcPts val="30"/>
                        </a:spcBef>
                      </a:pPr>
                      <a:r>
                        <a:rPr sz="1700" spc="10" dirty="0">
                          <a:latin typeface="Calibri"/>
                          <a:cs typeface="Calibri"/>
                        </a:rPr>
                        <a:t>(v</a:t>
                      </a:r>
                      <a:r>
                        <a:rPr sz="1700" spc="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7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23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700" spc="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50" baseline="35353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650" baseline="35353" dirty="0">
                          <a:latin typeface="Calibri"/>
                          <a:cs typeface="Calibri"/>
                        </a:rPr>
                        <a:t>2</a:t>
                      </a:r>
                      <a:endParaRPr sz="1650" baseline="35353">
                        <a:latin typeface="Calibri"/>
                        <a:cs typeface="Calibri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0" y="457200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2323" y="1738343"/>
            <a:ext cx="1708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(</a:t>
            </a:r>
            <a:r>
              <a:rPr sz="1400" spc="-3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5712" y="1625594"/>
            <a:ext cx="8197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4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 </a:t>
            </a:r>
            <a:r>
              <a:rPr sz="1400" u="sng" spc="1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2100" spc="-7" baseline="-29761" dirty="0">
                <a:latin typeface="Cambria"/>
                <a:cs typeface="Cambria"/>
              </a:rPr>
              <a:t>=</a:t>
            </a:r>
            <a:r>
              <a:rPr sz="2100" spc="-150" baseline="-29761" dirty="0">
                <a:latin typeface="Cambria"/>
                <a:cs typeface="Cambria"/>
              </a:rPr>
              <a:t> 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3465" y="1800855"/>
            <a:ext cx="2108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spc="-52" baseline="-19841" dirty="0">
                <a:latin typeface="Calibri"/>
                <a:cs typeface="Calibri"/>
              </a:rPr>
              <a:t>5</a:t>
            </a:r>
            <a:r>
              <a:rPr sz="800" spc="-35" dirty="0"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29562" y="1877037"/>
            <a:ext cx="381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3</a:t>
            </a:r>
            <a:r>
              <a:rPr sz="1400" spc="-25" dirty="0">
                <a:latin typeface="Calibri"/>
                <a:cs typeface="Calibri"/>
              </a:rPr>
              <a:t>1</a:t>
            </a:r>
            <a:r>
              <a:rPr sz="1400" spc="-10" dirty="0">
                <a:latin typeface="Calibri"/>
                <a:cs typeface="Calibri"/>
              </a:rPr>
              <a:t>2</a:t>
            </a:r>
            <a:r>
              <a:rPr sz="140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79784" y="2057574"/>
            <a:ext cx="6705600" cy="68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55000"/>
              </a:lnSpc>
              <a:spcBef>
                <a:spcPts val="95"/>
              </a:spcBef>
            </a:pPr>
            <a:r>
              <a:rPr sz="1400" spc="-10" dirty="0">
                <a:latin typeface="Calibri"/>
                <a:cs typeface="Calibri"/>
              </a:rPr>
              <a:t>Here </a:t>
            </a:r>
            <a:r>
              <a:rPr sz="1400" spc="-5" dirty="0">
                <a:latin typeface="Calibri"/>
                <a:cs typeface="Calibri"/>
              </a:rPr>
              <a:t>denominator </a:t>
            </a:r>
            <a:r>
              <a:rPr sz="1400" dirty="0">
                <a:latin typeface="Calibri"/>
                <a:cs typeface="Calibri"/>
              </a:rPr>
              <a:t>= </a:t>
            </a:r>
            <a:r>
              <a:rPr sz="1400" spc="-15" dirty="0">
                <a:latin typeface="Calibri"/>
                <a:cs typeface="Calibri"/>
              </a:rPr>
              <a:t>5</a:t>
            </a:r>
            <a:r>
              <a:rPr sz="1200" spc="-22" baseline="34722" dirty="0">
                <a:latin typeface="Calibri"/>
                <a:cs typeface="Calibri"/>
              </a:rPr>
              <a:t>5 </a:t>
            </a:r>
            <a:r>
              <a:rPr sz="1400" spc="-5" dirty="0">
                <a:latin typeface="Cambria"/>
                <a:cs typeface="Cambria"/>
              </a:rPr>
              <a:t>= </a:t>
            </a:r>
            <a:r>
              <a:rPr sz="1400" spc="-10" dirty="0">
                <a:latin typeface="Calibri"/>
                <a:cs typeface="Calibri"/>
              </a:rPr>
              <a:t>2</a:t>
            </a:r>
            <a:r>
              <a:rPr sz="1200" spc="-15" baseline="34722" dirty="0">
                <a:latin typeface="Calibri"/>
                <a:cs typeface="Calibri"/>
              </a:rPr>
              <a:t>0 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spc="-5" dirty="0">
                <a:latin typeface="Calibri"/>
                <a:cs typeface="Calibri"/>
              </a:rPr>
              <a:t>5</a:t>
            </a:r>
            <a:r>
              <a:rPr sz="1200" spc="-7" baseline="34722" dirty="0">
                <a:latin typeface="Calibri"/>
                <a:cs typeface="Calibri"/>
              </a:rPr>
              <a:t>5 </a:t>
            </a:r>
            <a:r>
              <a:rPr sz="1400" dirty="0">
                <a:latin typeface="Calibri"/>
                <a:cs typeface="Calibri"/>
              </a:rPr>
              <a:t>, </a:t>
            </a:r>
            <a:r>
              <a:rPr sz="1400" spc="-15" dirty="0">
                <a:latin typeface="Calibri"/>
                <a:cs typeface="Calibri"/>
              </a:rPr>
              <a:t>which </a:t>
            </a:r>
            <a:r>
              <a:rPr sz="1400" spc="-10" dirty="0">
                <a:latin typeface="Calibri"/>
                <a:cs typeface="Calibri"/>
              </a:rPr>
              <a:t>is of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15" dirty="0">
                <a:latin typeface="Calibri"/>
                <a:cs typeface="Calibri"/>
              </a:rPr>
              <a:t>form 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200" spc="-7" baseline="34722" dirty="0">
                <a:latin typeface="Calibri"/>
                <a:cs typeface="Calibri"/>
              </a:rPr>
              <a:t>m 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-10" dirty="0">
                <a:latin typeface="Calibri"/>
                <a:cs typeface="Calibri"/>
              </a:rPr>
              <a:t>5</a:t>
            </a:r>
            <a:r>
              <a:rPr sz="1200" spc="-15" baseline="34722" dirty="0">
                <a:latin typeface="Calibri"/>
                <a:cs typeface="Calibri"/>
              </a:rPr>
              <a:t>n</a:t>
            </a:r>
            <a:r>
              <a:rPr sz="1200" spc="-7" baseline="34722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where </a:t>
            </a:r>
            <a:r>
              <a:rPr sz="1400" dirty="0">
                <a:latin typeface="Calibri"/>
                <a:cs typeface="Calibri"/>
              </a:rPr>
              <a:t>m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n are </a:t>
            </a:r>
            <a:r>
              <a:rPr sz="1400" spc="-20" dirty="0">
                <a:latin typeface="Calibri"/>
                <a:cs typeface="Calibri"/>
              </a:rPr>
              <a:t>non </a:t>
            </a:r>
            <a:r>
              <a:rPr sz="1400" spc="-10" dirty="0">
                <a:latin typeface="Calibri"/>
                <a:cs typeface="Calibri"/>
              </a:rPr>
              <a:t>negative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integers.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79784" y="2801192"/>
            <a:ext cx="609600" cy="5499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sz="2100" spc="-284" baseline="-25793" dirty="0">
                <a:latin typeface="Cambria"/>
                <a:cs typeface="Cambria"/>
              </a:rPr>
              <a:t></a:t>
            </a:r>
            <a:r>
              <a:rPr sz="1400" u="sng" spc="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13</a:t>
            </a:r>
            <a:endParaRPr sz="1400">
              <a:latin typeface="Calibri"/>
              <a:cs typeface="Calibri"/>
            </a:endParaRPr>
          </a:p>
          <a:p>
            <a:pPr marL="214629">
              <a:lnSpc>
                <a:spcPct val="100000"/>
              </a:lnSpc>
              <a:spcBef>
                <a:spcPts val="385"/>
              </a:spcBef>
            </a:pPr>
            <a:r>
              <a:rPr sz="1400" spc="-10" dirty="0">
                <a:latin typeface="Calibri"/>
                <a:cs typeface="Calibri"/>
              </a:rPr>
              <a:t>1325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4959" y="2934697"/>
            <a:ext cx="30841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10" dirty="0">
                <a:latin typeface="Calibri"/>
                <a:cs typeface="Calibri"/>
              </a:rPr>
              <a:t>will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have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terminating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decimal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expansion.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62323" y="3542757"/>
            <a:ext cx="2203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(</a:t>
            </a:r>
            <a:r>
              <a:rPr sz="1400" spc="-30" dirty="0">
                <a:latin typeface="Calibri"/>
                <a:cs typeface="Calibri"/>
              </a:rPr>
              <a:t>i</a:t>
            </a:r>
            <a:r>
              <a:rPr sz="1400" spc="7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5729" y="3430008"/>
            <a:ext cx="12573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888365" algn="l"/>
                <a:tab pos="1218565" algn="l"/>
              </a:tabLst>
            </a:pP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17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2100" spc="-7" baseline="-29761" dirty="0">
                <a:latin typeface="Cambria"/>
                <a:cs typeface="Cambria"/>
              </a:rPr>
              <a:t>=</a:t>
            </a:r>
            <a:r>
              <a:rPr sz="2100" spc="-127" baseline="-29761" dirty="0">
                <a:latin typeface="Cambria"/>
                <a:cs typeface="Cambria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17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2100" spc="-15" baseline="-29761" dirty="0">
                <a:latin typeface="Cambria"/>
                <a:cs typeface="Cambria"/>
              </a:rPr>
              <a:t>=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17	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2967" y="3593095"/>
            <a:ext cx="2165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spc="-15" baseline="-23809" dirty="0">
                <a:latin typeface="Calibri"/>
                <a:cs typeface="Calibri"/>
              </a:rPr>
              <a:t>2</a:t>
            </a:r>
            <a:r>
              <a:rPr sz="800" spc="-10" dirty="0">
                <a:latin typeface="Calibri"/>
                <a:cs typeface="Calibri"/>
              </a:rPr>
              <a:t>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55965" y="3684498"/>
            <a:ext cx="11893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709930" algn="l"/>
              </a:tabLst>
            </a:pPr>
            <a:r>
              <a:rPr sz="1400" dirty="0">
                <a:latin typeface="Calibri"/>
                <a:cs typeface="Calibri"/>
              </a:rPr>
              <a:t>8	</a:t>
            </a:r>
            <a:r>
              <a:rPr sz="1400" spc="-20" dirty="0">
                <a:latin typeface="Calibri"/>
                <a:cs typeface="Calibri"/>
              </a:rPr>
              <a:t>2</a:t>
            </a:r>
            <a:r>
              <a:rPr sz="1200" baseline="41666" dirty="0">
                <a:latin typeface="Calibri"/>
                <a:cs typeface="Calibri"/>
              </a:rPr>
              <a:t>3</a:t>
            </a:r>
            <a:r>
              <a:rPr sz="1200" spc="-7" baseline="41666" dirty="0">
                <a:latin typeface="Calibri"/>
                <a:cs typeface="Calibri"/>
              </a:rPr>
              <a:t> 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-100" dirty="0">
                <a:latin typeface="Cambria"/>
                <a:cs typeface="Cambria"/>
              </a:rPr>
              <a:t> </a:t>
            </a:r>
            <a:r>
              <a:rPr sz="1400" spc="-20" dirty="0">
                <a:latin typeface="Calibri"/>
                <a:cs typeface="Calibri"/>
              </a:rPr>
              <a:t>5</a:t>
            </a:r>
            <a:r>
              <a:rPr sz="1200" baseline="41666" dirty="0">
                <a:latin typeface="Calibri"/>
                <a:cs typeface="Calibri"/>
              </a:rPr>
              <a:t>0</a:t>
            </a:r>
            <a:endParaRPr sz="1200" baseline="41666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67084" y="3861988"/>
            <a:ext cx="6791325" cy="1293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3180">
              <a:lnSpc>
                <a:spcPct val="155000"/>
              </a:lnSpc>
              <a:spcBef>
                <a:spcPts val="95"/>
              </a:spcBef>
            </a:pPr>
            <a:r>
              <a:rPr sz="1400" spc="-10" dirty="0">
                <a:latin typeface="Calibri"/>
                <a:cs typeface="Calibri"/>
              </a:rPr>
              <a:t>Here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denominator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=</a:t>
            </a:r>
            <a:r>
              <a:rPr sz="1400" spc="29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2</a:t>
            </a:r>
            <a:r>
              <a:rPr sz="1200" spc="-15" baseline="34722" dirty="0">
                <a:latin typeface="Calibri"/>
                <a:cs typeface="Calibri"/>
              </a:rPr>
              <a:t>3</a:t>
            </a:r>
            <a:r>
              <a:rPr sz="1200" spc="135" baseline="34722" dirty="0">
                <a:latin typeface="Calibri"/>
                <a:cs typeface="Calibri"/>
              </a:rPr>
              <a:t> </a:t>
            </a:r>
            <a:r>
              <a:rPr sz="1400" spc="-180" dirty="0">
                <a:latin typeface="Cambria"/>
                <a:cs typeface="Cambria"/>
              </a:rPr>
              <a:t></a:t>
            </a:r>
            <a:r>
              <a:rPr sz="1400" spc="-180" dirty="0">
                <a:latin typeface="Calibri"/>
                <a:cs typeface="Calibri"/>
              </a:rPr>
              <a:t>5</a:t>
            </a:r>
            <a:r>
              <a:rPr sz="1200" spc="-270" baseline="34722" dirty="0">
                <a:latin typeface="Calibri"/>
                <a:cs typeface="Calibri"/>
              </a:rPr>
              <a:t>0     </a:t>
            </a:r>
            <a:r>
              <a:rPr sz="1200" spc="-262" baseline="34722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2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which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is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19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form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200" spc="-7" baseline="34722" dirty="0">
                <a:latin typeface="Calibri"/>
                <a:cs typeface="Calibri"/>
              </a:rPr>
              <a:t>m</a:t>
            </a:r>
            <a:r>
              <a:rPr sz="1200" spc="97" baseline="34722" dirty="0">
                <a:latin typeface="Calibri"/>
                <a:cs typeface="Calibri"/>
              </a:rPr>
              <a:t> 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-85" dirty="0">
                <a:latin typeface="Cambria"/>
                <a:cs typeface="Cambria"/>
              </a:rPr>
              <a:t> </a:t>
            </a:r>
            <a:r>
              <a:rPr sz="1400" spc="-35" dirty="0">
                <a:latin typeface="Calibri"/>
                <a:cs typeface="Calibri"/>
              </a:rPr>
              <a:t>5</a:t>
            </a:r>
            <a:r>
              <a:rPr sz="1200" spc="-52" baseline="34722" dirty="0">
                <a:latin typeface="Calibri"/>
                <a:cs typeface="Calibri"/>
              </a:rPr>
              <a:t>n</a:t>
            </a:r>
            <a:r>
              <a:rPr sz="1200" spc="-97" baseline="34722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where</a:t>
            </a:r>
            <a:r>
              <a:rPr sz="1400" spc="20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2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1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1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non</a:t>
            </a:r>
            <a:r>
              <a:rPr sz="1400" spc="1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negative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integers.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Calibri"/>
              <a:cs typeface="Calibri"/>
            </a:endParaRPr>
          </a:p>
          <a:p>
            <a:pPr marL="165100">
              <a:lnSpc>
                <a:spcPts val="1535"/>
              </a:lnSpc>
              <a:spcBef>
                <a:spcPts val="5"/>
              </a:spcBef>
            </a:pPr>
            <a:r>
              <a:rPr sz="1400" spc="-204" dirty="0">
                <a:latin typeface="Cambria"/>
                <a:cs typeface="Cambria"/>
              </a:rPr>
              <a:t></a:t>
            </a:r>
            <a:r>
              <a:rPr sz="2100" u="sng" spc="-15" baseline="2976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100" u="sng" baseline="2976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7</a:t>
            </a:r>
            <a:r>
              <a:rPr sz="2100" baseline="29761" dirty="0">
                <a:latin typeface="Calibri"/>
                <a:cs typeface="Calibri"/>
              </a:rPr>
              <a:t> </a:t>
            </a:r>
            <a:r>
              <a:rPr sz="2100" spc="-232" baseline="29761" dirty="0">
                <a:latin typeface="Calibri"/>
                <a:cs typeface="Calibri"/>
              </a:rPr>
              <a:t> </a:t>
            </a:r>
            <a:r>
              <a:rPr sz="1400" spc="20" dirty="0">
                <a:latin typeface="Calibri"/>
                <a:cs typeface="Calibri"/>
              </a:rPr>
              <a:t>w</a:t>
            </a:r>
            <a:r>
              <a:rPr sz="1400" spc="10" dirty="0">
                <a:latin typeface="Calibri"/>
                <a:cs typeface="Calibri"/>
              </a:rPr>
              <a:t>il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45" dirty="0">
                <a:latin typeface="Calibri"/>
                <a:cs typeface="Calibri"/>
              </a:rPr>
              <a:t>a</a:t>
            </a:r>
            <a:r>
              <a:rPr sz="1400" spc="-3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-1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imal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x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355600">
              <a:lnSpc>
                <a:spcPts val="1535"/>
              </a:lnSpc>
            </a:pPr>
            <a:r>
              <a:rPr sz="1400" dirty="0">
                <a:latin typeface="Calibri"/>
                <a:cs typeface="Calibri"/>
              </a:rPr>
              <a:t>8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7" name="object 8">
            <a:extLst>
              <a:ext uri="{FF2B5EF4-FFF2-40B4-BE49-F238E27FC236}">
                <a16:creationId xmlns:a16="http://schemas.microsoft.com/office/drawing/2014/main" id="{FFCF0620-8922-4157-B8FB-9B2DC323B88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321566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8640" y="1989872"/>
            <a:ext cx="7158990" cy="335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1220"/>
              </a:lnSpc>
              <a:spcBef>
                <a:spcPts val="105"/>
              </a:spcBef>
              <a:tabLst>
                <a:tab pos="1014730" algn="l"/>
                <a:tab pos="1423035" algn="l"/>
              </a:tabLst>
            </a:pPr>
            <a:r>
              <a:rPr sz="2100" baseline="-29761" dirty="0">
                <a:latin typeface="Calibri"/>
                <a:cs typeface="Calibri"/>
              </a:rPr>
              <a:t>(iii)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64</a:t>
            </a:r>
            <a:r>
              <a:rPr sz="1400" spc="370" dirty="0">
                <a:latin typeface="Calibri"/>
                <a:cs typeface="Calibri"/>
              </a:rPr>
              <a:t> </a:t>
            </a:r>
            <a:r>
              <a:rPr sz="2100" spc="-15" baseline="-29761" dirty="0">
                <a:latin typeface="Cambria"/>
                <a:cs typeface="Cambria"/>
              </a:rPr>
              <a:t>=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64	</a:t>
            </a:r>
            <a:endParaRPr sz="1400">
              <a:latin typeface="Calibri"/>
              <a:cs typeface="Calibri"/>
            </a:endParaRPr>
          </a:p>
          <a:p>
            <a:pPr marL="1423035">
              <a:lnSpc>
                <a:spcPts val="1220"/>
              </a:lnSpc>
            </a:pPr>
            <a:r>
              <a:rPr sz="1400" dirty="0">
                <a:latin typeface="Calibri"/>
                <a:cs typeface="Calibri"/>
              </a:rPr>
              <a:t>.</a:t>
            </a:r>
            <a:r>
              <a:rPr sz="1400" spc="114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Here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denominator</a:t>
            </a:r>
            <a:r>
              <a:rPr sz="1400" spc="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 </a:t>
            </a:r>
            <a:r>
              <a:rPr sz="1400" spc="-5" dirty="0">
                <a:latin typeface="Calibri"/>
                <a:cs typeface="Calibri"/>
              </a:rPr>
              <a:t>not</a:t>
            </a:r>
            <a:r>
              <a:rPr sz="1400" spc="114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form</a:t>
            </a:r>
            <a:r>
              <a:rPr sz="1400" spc="1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200" baseline="34722" dirty="0">
                <a:latin typeface="Calibri"/>
                <a:cs typeface="Calibri"/>
              </a:rPr>
              <a:t>m</a:t>
            </a:r>
            <a:r>
              <a:rPr sz="1200" spc="104" baseline="34722" dirty="0">
                <a:latin typeface="Calibri"/>
                <a:cs typeface="Calibri"/>
              </a:rPr>
              <a:t> </a:t>
            </a:r>
            <a:r>
              <a:rPr sz="1400" spc="-185" dirty="0">
                <a:latin typeface="Cambria"/>
                <a:cs typeface="Cambria"/>
              </a:rPr>
              <a:t></a:t>
            </a:r>
            <a:r>
              <a:rPr sz="1400" spc="-185" dirty="0">
                <a:latin typeface="Calibri"/>
                <a:cs typeface="Calibri"/>
              </a:rPr>
              <a:t>5</a:t>
            </a:r>
            <a:r>
              <a:rPr sz="1200" spc="-277" baseline="34722" dirty="0">
                <a:latin typeface="Calibri"/>
                <a:cs typeface="Calibri"/>
              </a:rPr>
              <a:t>n</a:t>
            </a:r>
            <a:r>
              <a:rPr sz="1200" spc="97" baseline="34722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where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1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are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non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negative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5642" y="2126094"/>
            <a:ext cx="4686300" cy="122491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90"/>
              </a:spcBef>
              <a:tabLst>
                <a:tab pos="481965" algn="l"/>
              </a:tabLst>
            </a:pPr>
            <a:r>
              <a:rPr sz="1400" spc="-10" dirty="0">
                <a:latin typeface="Calibri"/>
                <a:cs typeface="Calibri"/>
              </a:rPr>
              <a:t>4</a:t>
            </a:r>
            <a:r>
              <a:rPr sz="1400" spc="-25" dirty="0">
                <a:latin typeface="Calibri"/>
                <a:cs typeface="Calibri"/>
              </a:rPr>
              <a:t>5</a:t>
            </a:r>
            <a:r>
              <a:rPr sz="1400" dirty="0">
                <a:latin typeface="Calibri"/>
                <a:cs typeface="Calibri"/>
              </a:rPr>
              <a:t>5	</a:t>
            </a:r>
            <a:r>
              <a:rPr sz="1400" spc="85" dirty="0">
                <a:latin typeface="Calibri"/>
                <a:cs typeface="Calibri"/>
              </a:rPr>
              <a:t>5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-95" dirty="0">
                <a:latin typeface="Cambria"/>
                <a:cs typeface="Cambria"/>
              </a:rPr>
              <a:t> </a:t>
            </a:r>
            <a:r>
              <a:rPr sz="1400" spc="90" dirty="0">
                <a:latin typeface="Calibri"/>
                <a:cs typeface="Calibri"/>
              </a:rPr>
              <a:t>7</a:t>
            </a:r>
            <a:r>
              <a:rPr sz="1400" spc="-610" dirty="0">
                <a:latin typeface="Cambria"/>
                <a:cs typeface="Cambria"/>
              </a:rPr>
              <a:t></a:t>
            </a:r>
            <a:r>
              <a:rPr sz="1400" spc="-10" dirty="0">
                <a:latin typeface="Calibri"/>
                <a:cs typeface="Calibri"/>
              </a:rPr>
              <a:t>1</a:t>
            </a:r>
            <a:r>
              <a:rPr sz="1400" dirty="0"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  <a:p>
            <a:pPr marR="3913504" algn="ctr">
              <a:lnSpc>
                <a:spcPct val="100000"/>
              </a:lnSpc>
              <a:spcBef>
                <a:spcPts val="790"/>
              </a:spcBef>
            </a:pPr>
            <a:r>
              <a:rPr sz="1400" spc="-20" dirty="0">
                <a:latin typeface="Calibri"/>
                <a:cs typeface="Calibri"/>
              </a:rPr>
              <a:t>integers.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>
              <a:latin typeface="Calibri"/>
              <a:cs typeface="Calibri"/>
            </a:endParaRPr>
          </a:p>
          <a:p>
            <a:pPr marL="63500">
              <a:lnSpc>
                <a:spcPts val="1540"/>
              </a:lnSpc>
            </a:pPr>
            <a:r>
              <a:rPr sz="1400" spc="-180" dirty="0">
                <a:latin typeface="Cambria"/>
                <a:cs typeface="Cambria"/>
              </a:rPr>
              <a:t></a:t>
            </a:r>
            <a:r>
              <a:rPr sz="2100" u="sng" spc="-135" baseline="29761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2100" u="sng" spc="-7" baseline="2976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64</a:t>
            </a:r>
            <a:r>
              <a:rPr sz="2100" spc="517" baseline="29761" dirty="0">
                <a:latin typeface="Calibri"/>
                <a:cs typeface="Calibri"/>
              </a:rPr>
              <a:t> </a:t>
            </a:r>
            <a:r>
              <a:rPr sz="1400" spc="10" dirty="0">
                <a:latin typeface="Calibri"/>
                <a:cs typeface="Calibri"/>
              </a:rPr>
              <a:t>will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have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non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terminating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repeating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decimal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expansion.</a:t>
            </a:r>
            <a:endParaRPr sz="1400">
              <a:latin typeface="Calibri"/>
              <a:cs typeface="Calibri"/>
            </a:endParaRPr>
          </a:p>
          <a:p>
            <a:pPr marR="3917315" algn="ctr">
              <a:lnSpc>
                <a:spcPts val="1540"/>
              </a:lnSpc>
            </a:pPr>
            <a:r>
              <a:rPr sz="1400" spc="-10" dirty="0">
                <a:latin typeface="Calibri"/>
                <a:cs typeface="Calibri"/>
              </a:rPr>
              <a:t>455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11264" y="3675356"/>
            <a:ext cx="10414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583565" algn="l"/>
              </a:tabLst>
            </a:pPr>
            <a:r>
              <a:rPr sz="1400" spc="-10" dirty="0">
                <a:latin typeface="Calibri"/>
                <a:cs typeface="Calibri"/>
              </a:rPr>
              <a:t>1600	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200" spc="-7" baseline="34722" dirty="0">
                <a:latin typeface="Calibri"/>
                <a:cs typeface="Calibri"/>
              </a:rPr>
              <a:t>6</a:t>
            </a:r>
            <a:r>
              <a:rPr sz="1200" spc="7" baseline="34722" dirty="0">
                <a:latin typeface="Calibri"/>
                <a:cs typeface="Calibri"/>
              </a:rPr>
              <a:t> </a:t>
            </a:r>
            <a:r>
              <a:rPr sz="1400" spc="-190" dirty="0">
                <a:latin typeface="Cambria"/>
                <a:cs typeface="Cambria"/>
              </a:rPr>
              <a:t></a:t>
            </a:r>
            <a:r>
              <a:rPr sz="1400" spc="-190" dirty="0">
                <a:latin typeface="Calibri"/>
                <a:cs typeface="Calibri"/>
              </a:rPr>
              <a:t>5</a:t>
            </a:r>
            <a:r>
              <a:rPr sz="1200" spc="-284" baseline="34722" dirty="0">
                <a:latin typeface="Calibri"/>
                <a:cs typeface="Calibri"/>
              </a:rPr>
              <a:t>2</a:t>
            </a:r>
            <a:endParaRPr sz="1200" baseline="34722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8640" y="3536662"/>
            <a:ext cx="717295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332865" algn="l"/>
              </a:tabLst>
            </a:pPr>
            <a:r>
              <a:rPr sz="1400" spc="-5" dirty="0">
                <a:latin typeface="Calibri"/>
                <a:cs typeface="Calibri"/>
              </a:rPr>
              <a:t>(iv)</a:t>
            </a:r>
            <a:r>
              <a:rPr sz="2100" u="sng" spc="690" baseline="2579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sz="2100" u="sng" spc="-7" baseline="2579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15</a:t>
            </a:r>
            <a:r>
              <a:rPr sz="2100" spc="1012" baseline="25793" dirty="0">
                <a:latin typeface="Calibri"/>
                <a:cs typeface="Calibri"/>
              </a:rPr>
              <a:t> </a:t>
            </a:r>
            <a:r>
              <a:rPr sz="1400" spc="-10" dirty="0">
                <a:latin typeface="Cambria"/>
                <a:cs typeface="Cambria"/>
              </a:rPr>
              <a:t>=</a:t>
            </a:r>
            <a:r>
              <a:rPr sz="2100" u="sng" spc="1282" baseline="25793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2100" u="sng" spc="-7" baseline="2579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15	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Here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denominator </a:t>
            </a:r>
            <a:r>
              <a:rPr sz="1400" dirty="0">
                <a:latin typeface="Calibri"/>
                <a:cs typeface="Calibri"/>
              </a:rPr>
              <a:t>=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200" spc="-7" baseline="34722" dirty="0">
                <a:latin typeface="Calibri"/>
                <a:cs typeface="Calibri"/>
              </a:rPr>
              <a:t>6</a:t>
            </a:r>
            <a:r>
              <a:rPr sz="1200" spc="142" baseline="34722" dirty="0">
                <a:latin typeface="Calibri"/>
                <a:cs typeface="Calibri"/>
              </a:rPr>
              <a:t> </a:t>
            </a:r>
            <a:r>
              <a:rPr sz="1400" spc="-630" dirty="0">
                <a:latin typeface="Cambria"/>
                <a:cs typeface="Cambria"/>
              </a:rPr>
              <a:t></a:t>
            </a:r>
            <a:r>
              <a:rPr sz="1400" spc="-100" dirty="0">
                <a:latin typeface="Cambria"/>
                <a:cs typeface="Cambria"/>
              </a:rPr>
              <a:t> </a:t>
            </a:r>
            <a:r>
              <a:rPr sz="1400" spc="-35" dirty="0">
                <a:latin typeface="Calibri"/>
                <a:cs typeface="Calibri"/>
              </a:rPr>
              <a:t>5</a:t>
            </a:r>
            <a:r>
              <a:rPr sz="1200" spc="-52" baseline="34722" dirty="0">
                <a:latin typeface="Calibri"/>
                <a:cs typeface="Calibri"/>
              </a:rPr>
              <a:t>2</a:t>
            </a:r>
            <a:r>
              <a:rPr sz="1200" spc="-89" baseline="34722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which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is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of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9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form</a:t>
            </a:r>
            <a:r>
              <a:rPr sz="1400" spc="1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200" spc="-7" baseline="34722" dirty="0">
                <a:latin typeface="Calibri"/>
                <a:cs typeface="Calibri"/>
              </a:rPr>
              <a:t>m</a:t>
            </a:r>
            <a:r>
              <a:rPr sz="1200" spc="104" baseline="34722" dirty="0">
                <a:latin typeface="Calibri"/>
                <a:cs typeface="Calibri"/>
              </a:rPr>
              <a:t> </a:t>
            </a:r>
            <a:r>
              <a:rPr sz="1400" spc="-195" dirty="0">
                <a:latin typeface="Cambria"/>
                <a:cs typeface="Cambria"/>
              </a:rPr>
              <a:t></a:t>
            </a:r>
            <a:r>
              <a:rPr sz="1400" spc="-195" dirty="0">
                <a:latin typeface="Calibri"/>
                <a:cs typeface="Calibri"/>
              </a:rPr>
              <a:t>5</a:t>
            </a:r>
            <a:r>
              <a:rPr sz="1200" spc="-292" baseline="34722" dirty="0">
                <a:latin typeface="Calibri"/>
                <a:cs typeface="Calibri"/>
              </a:rPr>
              <a:t>n</a:t>
            </a:r>
            <a:r>
              <a:rPr sz="1200" spc="135" baseline="34722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where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 non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6900" y="3916177"/>
            <a:ext cx="12833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40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te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spc="-25" dirty="0">
                <a:latin typeface="Calibri"/>
                <a:cs typeface="Calibri"/>
              </a:rPr>
              <a:t>e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2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54124" y="4437888"/>
            <a:ext cx="368935" cy="0"/>
          </a:xfrm>
          <a:custGeom>
            <a:avLst/>
            <a:gdLst/>
            <a:ahLst/>
            <a:cxnLst/>
            <a:rect l="l" t="t" r="r" b="b"/>
            <a:pathLst>
              <a:path w="368935">
                <a:moveTo>
                  <a:pt x="0" y="0"/>
                </a:moveTo>
                <a:lnTo>
                  <a:pt x="368808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75816" y="4172234"/>
            <a:ext cx="4876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100" spc="-284" baseline="-25793" dirty="0">
                <a:latin typeface="Cambria"/>
                <a:cs typeface="Cambria"/>
              </a:rPr>
              <a:t></a:t>
            </a:r>
            <a:r>
              <a:rPr sz="2100" spc="187" baseline="-25793" dirty="0">
                <a:latin typeface="Cambria"/>
                <a:cs typeface="Cambria"/>
              </a:rPr>
              <a:t> </a:t>
            </a:r>
            <a:r>
              <a:rPr sz="1400" spc="-5" dirty="0">
                <a:latin typeface="Calibri"/>
                <a:cs typeface="Calibri"/>
              </a:rPr>
              <a:t>15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39910" y="4412967"/>
            <a:ext cx="381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1</a:t>
            </a:r>
            <a:r>
              <a:rPr sz="1400" spc="-25" dirty="0">
                <a:latin typeface="Calibri"/>
                <a:cs typeface="Calibri"/>
              </a:rPr>
              <a:t>6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84897" y="4272793"/>
            <a:ext cx="30784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w</a:t>
            </a:r>
            <a:r>
              <a:rPr sz="1400" spc="-30" dirty="0">
                <a:latin typeface="Calibri"/>
                <a:cs typeface="Calibri"/>
              </a:rPr>
              <a:t>i</a:t>
            </a:r>
            <a:r>
              <a:rPr sz="1400" spc="85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2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0" dirty="0">
                <a:latin typeface="Calibri"/>
                <a:cs typeface="Calibri"/>
              </a:rPr>
              <a:t>mi</a:t>
            </a:r>
            <a:r>
              <a:rPr sz="1400" spc="60" dirty="0">
                <a:latin typeface="Calibri"/>
                <a:cs typeface="Calibri"/>
              </a:rPr>
              <a:t>n</a:t>
            </a:r>
            <a:r>
              <a:rPr sz="1400" spc="-85" dirty="0">
                <a:latin typeface="Calibri"/>
                <a:cs typeface="Calibri"/>
              </a:rPr>
              <a:t>a</a:t>
            </a:r>
            <a:r>
              <a:rPr sz="1400" spc="20" dirty="0">
                <a:latin typeface="Calibri"/>
                <a:cs typeface="Calibri"/>
              </a:rPr>
              <a:t>t</a:t>
            </a:r>
            <a:r>
              <a:rPr sz="1400" spc="-30" dirty="0">
                <a:latin typeface="Calibri"/>
                <a:cs typeface="Calibri"/>
              </a:rPr>
              <a:t>i</a:t>
            </a:r>
            <a:r>
              <a:rPr sz="1400" spc="6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spc="4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0" dirty="0">
                <a:latin typeface="Calibri"/>
                <a:cs typeface="Calibri"/>
              </a:rPr>
              <a:t>m</a:t>
            </a:r>
            <a:r>
              <a:rPr sz="1400" spc="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x</a:t>
            </a:r>
            <a:r>
              <a:rPr sz="1400" spc="45" dirty="0">
                <a:latin typeface="Calibri"/>
                <a:cs typeface="Calibri"/>
              </a:rPr>
              <a:t>p</a:t>
            </a:r>
            <a:r>
              <a:rPr sz="1400" spc="-70" dirty="0">
                <a:latin typeface="Calibri"/>
                <a:cs typeface="Calibri"/>
              </a:rPr>
              <a:t>a</a:t>
            </a:r>
            <a:r>
              <a:rPr sz="1400" spc="45" dirty="0">
                <a:latin typeface="Calibri"/>
                <a:cs typeface="Calibri"/>
              </a:rPr>
              <a:t>n</a:t>
            </a:r>
            <a:r>
              <a:rPr sz="1400" spc="-45" dirty="0">
                <a:latin typeface="Calibri"/>
                <a:cs typeface="Calibri"/>
              </a:rPr>
              <a:t>s</a:t>
            </a:r>
            <a:r>
              <a:rPr sz="1400" spc="-30" dirty="0">
                <a:latin typeface="Calibri"/>
                <a:cs typeface="Calibri"/>
              </a:rPr>
              <a:t>i</a:t>
            </a:r>
            <a:r>
              <a:rPr sz="1400" spc="70" dirty="0">
                <a:latin typeface="Calibri"/>
                <a:cs typeface="Calibri"/>
              </a:rPr>
              <a:t>o</a:t>
            </a:r>
            <a:r>
              <a:rPr sz="1400" spc="-5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4" name="object 8">
            <a:extLst>
              <a:ext uri="{FF2B5EF4-FFF2-40B4-BE49-F238E27FC236}">
                <a16:creationId xmlns:a16="http://schemas.microsoft.com/office/drawing/2014/main" id="{1B6131AB-D86A-4070-A7E7-3A2B8B4C2C6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321566"/>
            <a:ext cx="1237487" cy="6156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3990" y="2143720"/>
            <a:ext cx="3149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5" dirty="0">
                <a:latin typeface="Calibri"/>
                <a:cs typeface="Calibri"/>
              </a:rPr>
              <a:t>3</a:t>
            </a:r>
            <a:r>
              <a:rPr sz="1500" dirty="0">
                <a:latin typeface="Calibri"/>
                <a:cs typeface="Calibri"/>
              </a:rPr>
              <a:t>43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40651" y="2059946"/>
            <a:ext cx="2286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250" baseline="-20370" dirty="0">
                <a:latin typeface="Calibri"/>
                <a:cs typeface="Calibri"/>
              </a:rPr>
              <a:t>7</a:t>
            </a:r>
            <a:r>
              <a:rPr sz="850" dirty="0">
                <a:latin typeface="Calibri"/>
                <a:cs typeface="Calibri"/>
              </a:rPr>
              <a:t>3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7779" y="1991358"/>
            <a:ext cx="77768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38784" algn="l"/>
              </a:tabLst>
            </a:pPr>
            <a:r>
              <a:rPr sz="1500" spc="20" dirty="0">
                <a:latin typeface="Calibri"/>
                <a:cs typeface="Calibri"/>
              </a:rPr>
              <a:t>(v)	</a:t>
            </a:r>
            <a:r>
              <a:rPr sz="2250" u="heavy" spc="-15" baseline="3148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29</a:t>
            </a:r>
            <a:r>
              <a:rPr sz="2250" spc="637" baseline="31481" dirty="0">
                <a:latin typeface="Calibri"/>
                <a:cs typeface="Calibri"/>
              </a:rPr>
              <a:t> </a:t>
            </a:r>
            <a:r>
              <a:rPr sz="1500" spc="-10" dirty="0">
                <a:latin typeface="Cambria"/>
                <a:cs typeface="Cambria"/>
              </a:rPr>
              <a:t>=</a:t>
            </a:r>
            <a:r>
              <a:rPr sz="2250" spc="44" baseline="31481" dirty="0">
                <a:latin typeface="Cambria"/>
                <a:cs typeface="Cambria"/>
              </a:rPr>
              <a:t> </a:t>
            </a:r>
            <a:r>
              <a:rPr sz="2250" u="heavy" spc="-15" baseline="3148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29</a:t>
            </a:r>
            <a:r>
              <a:rPr sz="2250" baseline="31481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25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Here</a:t>
            </a:r>
            <a:r>
              <a:rPr sz="1500" spc="34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denominator</a:t>
            </a:r>
            <a:r>
              <a:rPr sz="1500" spc="29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is</a:t>
            </a:r>
            <a:r>
              <a:rPr sz="1500" spc="365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not</a:t>
            </a:r>
            <a:r>
              <a:rPr sz="1500" spc="235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of</a:t>
            </a:r>
            <a:r>
              <a:rPr sz="1500" spc="31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the</a:t>
            </a:r>
            <a:r>
              <a:rPr sz="1500" spc="3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form</a:t>
            </a:r>
            <a:r>
              <a:rPr sz="1500" spc="409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</a:t>
            </a:r>
            <a:r>
              <a:rPr sz="1275" baseline="35947" dirty="0">
                <a:latin typeface="Calibri"/>
                <a:cs typeface="Calibri"/>
              </a:rPr>
              <a:t>m</a:t>
            </a:r>
            <a:r>
              <a:rPr sz="1275" spc="127" baseline="35947" dirty="0">
                <a:latin typeface="Calibri"/>
                <a:cs typeface="Calibri"/>
              </a:rPr>
              <a:t> </a:t>
            </a:r>
            <a:r>
              <a:rPr sz="1500" spc="-680" dirty="0">
                <a:latin typeface="Cambria"/>
                <a:cs typeface="Cambria"/>
              </a:rPr>
              <a:t></a:t>
            </a:r>
            <a:r>
              <a:rPr sz="1500" spc="-65" dirty="0">
                <a:latin typeface="Cambria"/>
                <a:cs typeface="Cambria"/>
              </a:rPr>
              <a:t> </a:t>
            </a:r>
            <a:r>
              <a:rPr sz="1500" spc="-30" dirty="0">
                <a:latin typeface="Calibri"/>
                <a:cs typeface="Calibri"/>
              </a:rPr>
              <a:t>5</a:t>
            </a:r>
            <a:r>
              <a:rPr sz="1275" spc="-44" baseline="35947" dirty="0">
                <a:latin typeface="Calibri"/>
                <a:cs typeface="Calibri"/>
              </a:rPr>
              <a:t>n</a:t>
            </a:r>
            <a:r>
              <a:rPr sz="1275" spc="254" baseline="35947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where</a:t>
            </a:r>
            <a:r>
              <a:rPr sz="1500" spc="3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m</a:t>
            </a:r>
            <a:r>
              <a:rPr sz="1500" spc="32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and </a:t>
            </a:r>
            <a:r>
              <a:rPr sz="1500" spc="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265" dirty="0">
                <a:latin typeface="Calibri"/>
                <a:cs typeface="Calibri"/>
              </a:rPr>
              <a:t> </a:t>
            </a:r>
            <a:r>
              <a:rPr sz="1500" spc="-15" dirty="0">
                <a:latin typeface="Calibri"/>
                <a:cs typeface="Calibri"/>
              </a:rPr>
              <a:t>are</a:t>
            </a:r>
            <a:r>
              <a:rPr sz="1500" spc="295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non</a:t>
            </a:r>
            <a:r>
              <a:rPr sz="1500" spc="2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negative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1150" y="2277908"/>
            <a:ext cx="5061585" cy="93218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R="4286885" algn="ctr">
              <a:lnSpc>
                <a:spcPct val="100000"/>
              </a:lnSpc>
              <a:spcBef>
                <a:spcPts val="1120"/>
              </a:spcBef>
            </a:pPr>
            <a:r>
              <a:rPr sz="1500" spc="-10" dirty="0">
                <a:latin typeface="Calibri"/>
                <a:cs typeface="Calibri"/>
              </a:rPr>
              <a:t>integers.</a:t>
            </a:r>
            <a:endParaRPr sz="1500">
              <a:latin typeface="Calibri"/>
              <a:cs typeface="Calibri"/>
            </a:endParaRPr>
          </a:p>
          <a:p>
            <a:pPr marL="38100">
              <a:lnSpc>
                <a:spcPts val="1650"/>
              </a:lnSpc>
              <a:spcBef>
                <a:spcPts val="1020"/>
              </a:spcBef>
            </a:pPr>
            <a:r>
              <a:rPr sz="1500" spc="-175" dirty="0">
                <a:latin typeface="Cambria"/>
                <a:cs typeface="Cambria"/>
              </a:rPr>
              <a:t></a:t>
            </a:r>
            <a:r>
              <a:rPr sz="2250" u="heavy" spc="-179" baseline="31481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2250" u="heavy" spc="-15" baseline="3148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29</a:t>
            </a:r>
            <a:r>
              <a:rPr sz="2250" spc="607" baseline="31481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will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15" dirty="0">
                <a:latin typeface="Calibri"/>
                <a:cs typeface="Calibri"/>
              </a:rPr>
              <a:t>have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a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non</a:t>
            </a:r>
            <a:r>
              <a:rPr sz="1500" spc="4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terminating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repeating</a:t>
            </a:r>
            <a:r>
              <a:rPr sz="1500" spc="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decimal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expansion.</a:t>
            </a:r>
            <a:endParaRPr sz="1500">
              <a:latin typeface="Calibri"/>
              <a:cs typeface="Calibri"/>
            </a:endParaRPr>
          </a:p>
          <a:p>
            <a:pPr marR="4288790" algn="ctr">
              <a:lnSpc>
                <a:spcPts val="1650"/>
              </a:lnSpc>
            </a:pPr>
            <a:r>
              <a:rPr sz="1500" spc="-5" dirty="0">
                <a:latin typeface="Calibri"/>
                <a:cs typeface="Calibri"/>
              </a:rPr>
              <a:t>343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7779" y="3324855"/>
            <a:ext cx="78162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38784" algn="l"/>
                <a:tab pos="938530" algn="l"/>
              </a:tabLst>
            </a:pPr>
            <a:r>
              <a:rPr sz="1500" spc="5" dirty="0">
                <a:latin typeface="Calibri"/>
                <a:cs typeface="Calibri"/>
              </a:rPr>
              <a:t>(vi)	</a:t>
            </a:r>
            <a:r>
              <a:rPr sz="2250" u="heavy" spc="-15" baseline="259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23	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254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Here</a:t>
            </a:r>
            <a:r>
              <a:rPr sz="1500" spc="22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denominator</a:t>
            </a:r>
            <a:r>
              <a:rPr sz="1500" spc="2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=</a:t>
            </a:r>
            <a:r>
              <a:rPr sz="1500" spc="36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2</a:t>
            </a:r>
            <a:r>
              <a:rPr sz="1275" spc="-7" baseline="35947" dirty="0">
                <a:latin typeface="Calibri"/>
                <a:cs typeface="Calibri"/>
              </a:rPr>
              <a:t>3</a:t>
            </a:r>
            <a:r>
              <a:rPr sz="1275" spc="179" baseline="35947" dirty="0">
                <a:latin typeface="Calibri"/>
                <a:cs typeface="Calibri"/>
              </a:rPr>
              <a:t> </a:t>
            </a:r>
            <a:r>
              <a:rPr sz="1500" spc="-680" dirty="0">
                <a:latin typeface="Cambria"/>
                <a:cs typeface="Cambria"/>
              </a:rPr>
              <a:t></a:t>
            </a:r>
            <a:r>
              <a:rPr sz="1500" spc="-170" dirty="0">
                <a:latin typeface="Cambria"/>
                <a:cs typeface="Cambria"/>
              </a:rPr>
              <a:t> </a:t>
            </a:r>
            <a:r>
              <a:rPr sz="1500" spc="-5" dirty="0">
                <a:latin typeface="Calibri"/>
                <a:cs typeface="Calibri"/>
              </a:rPr>
              <a:t>5</a:t>
            </a:r>
            <a:r>
              <a:rPr sz="1275" spc="-7" baseline="35947" dirty="0">
                <a:latin typeface="Calibri"/>
                <a:cs typeface="Calibri"/>
              </a:rPr>
              <a:t>5</a:t>
            </a:r>
            <a:r>
              <a:rPr sz="1275" spc="15" baseline="35947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260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which</a:t>
            </a:r>
            <a:r>
              <a:rPr sz="1500" spc="2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is</a:t>
            </a:r>
            <a:r>
              <a:rPr sz="1500" spc="245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of</a:t>
            </a:r>
            <a:r>
              <a:rPr sz="1500" spc="220" dirty="0">
                <a:latin typeface="Calibri"/>
                <a:cs typeface="Calibri"/>
              </a:rPr>
              <a:t> </a:t>
            </a:r>
            <a:r>
              <a:rPr sz="1500" spc="30" dirty="0">
                <a:latin typeface="Calibri"/>
                <a:cs typeface="Calibri"/>
              </a:rPr>
              <a:t>the</a:t>
            </a:r>
            <a:r>
              <a:rPr sz="1500" spc="2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form </a:t>
            </a:r>
            <a:r>
              <a:rPr sz="1500" spc="6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</a:t>
            </a:r>
            <a:r>
              <a:rPr sz="1275" baseline="35947" dirty="0">
                <a:latin typeface="Calibri"/>
                <a:cs typeface="Calibri"/>
              </a:rPr>
              <a:t>m</a:t>
            </a:r>
            <a:r>
              <a:rPr sz="1275" spc="-30" baseline="35947" dirty="0">
                <a:latin typeface="Calibri"/>
                <a:cs typeface="Calibri"/>
              </a:rPr>
              <a:t> </a:t>
            </a:r>
            <a:r>
              <a:rPr sz="1500" spc="-680" dirty="0">
                <a:latin typeface="Cambria"/>
                <a:cs typeface="Cambria"/>
              </a:rPr>
              <a:t></a:t>
            </a:r>
            <a:r>
              <a:rPr sz="1500" spc="-65" dirty="0">
                <a:latin typeface="Cambria"/>
                <a:cs typeface="Cambria"/>
              </a:rPr>
              <a:t> </a:t>
            </a:r>
            <a:r>
              <a:rPr sz="1500" spc="-30" dirty="0">
                <a:latin typeface="Calibri"/>
                <a:cs typeface="Calibri"/>
              </a:rPr>
              <a:t>5</a:t>
            </a:r>
            <a:r>
              <a:rPr sz="1275" spc="-44" baseline="35947" dirty="0">
                <a:latin typeface="Calibri"/>
                <a:cs typeface="Calibri"/>
              </a:rPr>
              <a:t>n</a:t>
            </a:r>
            <a:r>
              <a:rPr sz="1275" spc="262" baseline="35947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where</a:t>
            </a:r>
            <a:r>
              <a:rPr sz="1500" spc="3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m</a:t>
            </a:r>
            <a:r>
              <a:rPr sz="1500" spc="30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and</a:t>
            </a:r>
            <a:r>
              <a:rPr sz="1500" spc="26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28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are</a:t>
            </a:r>
            <a:r>
              <a:rPr sz="1500" spc="204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non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01150" y="3440624"/>
            <a:ext cx="1446530" cy="5562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385"/>
              </a:spcBef>
            </a:pPr>
            <a:r>
              <a:rPr sz="1500" spc="-5" dirty="0">
                <a:latin typeface="Calibri"/>
                <a:cs typeface="Calibri"/>
              </a:rPr>
              <a:t>2</a:t>
            </a:r>
            <a:r>
              <a:rPr sz="1275" baseline="35947" dirty="0">
                <a:latin typeface="Calibri"/>
                <a:cs typeface="Calibri"/>
              </a:rPr>
              <a:t>3 </a:t>
            </a:r>
            <a:r>
              <a:rPr sz="1275" spc="-112" baseline="35947" dirty="0">
                <a:latin typeface="Calibri"/>
                <a:cs typeface="Calibri"/>
              </a:rPr>
              <a:t> </a:t>
            </a:r>
            <a:r>
              <a:rPr sz="1500" spc="-680" dirty="0">
                <a:latin typeface="Cambria"/>
                <a:cs typeface="Cambria"/>
              </a:rPr>
              <a:t></a:t>
            </a:r>
            <a:r>
              <a:rPr sz="1500" spc="-185" dirty="0">
                <a:latin typeface="Cambria"/>
                <a:cs typeface="Cambria"/>
              </a:rPr>
              <a:t> </a:t>
            </a:r>
            <a:r>
              <a:rPr sz="1500" spc="-5" dirty="0">
                <a:latin typeface="Calibri"/>
                <a:cs typeface="Calibri"/>
              </a:rPr>
              <a:t>5</a:t>
            </a:r>
            <a:r>
              <a:rPr sz="1275" baseline="35947" dirty="0">
                <a:latin typeface="Calibri"/>
                <a:cs typeface="Calibri"/>
              </a:rPr>
              <a:t>2</a:t>
            </a:r>
            <a:endParaRPr sz="1275" baseline="35947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90"/>
              </a:spcBef>
            </a:pPr>
            <a:r>
              <a:rPr sz="1500" spc="2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20" dirty="0">
                <a:latin typeface="Calibri"/>
                <a:cs typeface="Calibri"/>
              </a:rPr>
              <a:t>g</a:t>
            </a:r>
            <a:r>
              <a:rPr sz="1500" dirty="0">
                <a:latin typeface="Calibri"/>
                <a:cs typeface="Calibri"/>
              </a:rPr>
              <a:t>a</a:t>
            </a:r>
            <a:r>
              <a:rPr sz="1500" spc="20" dirty="0">
                <a:latin typeface="Calibri"/>
                <a:cs typeface="Calibri"/>
              </a:rPr>
              <a:t>t</a:t>
            </a:r>
            <a:r>
              <a:rPr sz="1500" spc="15" dirty="0">
                <a:latin typeface="Calibri"/>
                <a:cs typeface="Calibri"/>
              </a:rPr>
              <a:t>i</a:t>
            </a:r>
            <a:r>
              <a:rPr sz="1500" spc="-5" dirty="0">
                <a:latin typeface="Calibri"/>
                <a:cs typeface="Calibri"/>
              </a:rPr>
              <a:t>v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i</a:t>
            </a:r>
            <a:r>
              <a:rPr sz="1500" spc="-10" dirty="0">
                <a:latin typeface="Calibri"/>
                <a:cs typeface="Calibri"/>
              </a:rPr>
              <a:t>nt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20" dirty="0">
                <a:latin typeface="Calibri"/>
                <a:cs typeface="Calibri"/>
              </a:rPr>
              <a:t>g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-5" dirty="0">
                <a:latin typeface="Calibri"/>
                <a:cs typeface="Calibri"/>
              </a:rPr>
              <a:t>s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321566"/>
            <a:ext cx="1237487" cy="615695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816607" y="4302252"/>
            <a:ext cx="498475" cy="0"/>
          </a:xfrm>
          <a:custGeom>
            <a:avLst/>
            <a:gdLst/>
            <a:ahLst/>
            <a:cxnLst/>
            <a:rect l="l" t="t" r="r" b="b"/>
            <a:pathLst>
              <a:path w="498475">
                <a:moveTo>
                  <a:pt x="0" y="0"/>
                </a:moveTo>
                <a:lnTo>
                  <a:pt x="498347" y="0"/>
                </a:lnTo>
              </a:path>
            </a:pathLst>
          </a:custGeom>
          <a:ln w="13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51473" y="4137175"/>
            <a:ext cx="1898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10" dirty="0">
                <a:latin typeface="Cambria"/>
                <a:cs typeface="Cambria"/>
              </a:rPr>
              <a:t>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2202" y="3980125"/>
            <a:ext cx="528955" cy="5562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385"/>
              </a:spcBef>
            </a:pPr>
            <a:r>
              <a:rPr sz="1500" spc="-10" dirty="0">
                <a:latin typeface="Calibri"/>
                <a:cs typeface="Calibri"/>
              </a:rPr>
              <a:t>23</a:t>
            </a:r>
            <a:endParaRPr sz="1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500" spc="-5" dirty="0">
                <a:latin typeface="Calibri"/>
                <a:cs typeface="Calibri"/>
              </a:rPr>
              <a:t>2</a:t>
            </a:r>
            <a:r>
              <a:rPr sz="1275" baseline="35947" dirty="0">
                <a:latin typeface="Calibri"/>
                <a:cs typeface="Calibri"/>
              </a:rPr>
              <a:t>3</a:t>
            </a:r>
            <a:r>
              <a:rPr sz="1275" spc="30" baseline="35947" dirty="0">
                <a:latin typeface="Calibri"/>
                <a:cs typeface="Calibri"/>
              </a:rPr>
              <a:t> </a:t>
            </a:r>
            <a:r>
              <a:rPr sz="1500" spc="-680" dirty="0">
                <a:latin typeface="Cambria"/>
                <a:cs typeface="Cambria"/>
              </a:rPr>
              <a:t></a:t>
            </a:r>
            <a:r>
              <a:rPr sz="1500" spc="-75" dirty="0">
                <a:latin typeface="Cambria"/>
                <a:cs typeface="Cambria"/>
              </a:rPr>
              <a:t> </a:t>
            </a:r>
            <a:r>
              <a:rPr sz="1500" spc="-114" dirty="0">
                <a:latin typeface="Calibri"/>
                <a:cs typeface="Calibri"/>
              </a:rPr>
              <a:t>5</a:t>
            </a:r>
            <a:r>
              <a:rPr sz="1275" baseline="35947" dirty="0">
                <a:latin typeface="Calibri"/>
                <a:cs typeface="Calibri"/>
              </a:rPr>
              <a:t>2</a:t>
            </a:r>
            <a:endParaRPr sz="1275" baseline="35947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84542" y="4127967"/>
            <a:ext cx="33502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5" dirty="0">
                <a:latin typeface="Calibri"/>
                <a:cs typeface="Calibri"/>
              </a:rPr>
              <a:t>w</a:t>
            </a:r>
            <a:r>
              <a:rPr sz="1500" spc="-15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l</a:t>
            </a:r>
            <a:r>
              <a:rPr sz="1500" dirty="0">
                <a:latin typeface="Calibri"/>
                <a:cs typeface="Calibri"/>
              </a:rPr>
              <a:t>l</a:t>
            </a:r>
            <a:r>
              <a:rPr sz="1500" spc="-25" dirty="0">
                <a:latin typeface="Calibri"/>
                <a:cs typeface="Calibri"/>
              </a:rPr>
              <a:t> h</a:t>
            </a:r>
            <a:r>
              <a:rPr sz="1500" spc="15" dirty="0">
                <a:latin typeface="Calibri"/>
                <a:cs typeface="Calibri"/>
              </a:rPr>
              <a:t>a</a:t>
            </a:r>
            <a:r>
              <a:rPr sz="1500" spc="-50" dirty="0">
                <a:latin typeface="Calibri"/>
                <a:cs typeface="Calibri"/>
              </a:rPr>
              <a:t>v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9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a</a:t>
            </a:r>
            <a:r>
              <a:rPr sz="1500" spc="-85" dirty="0">
                <a:latin typeface="Calibri"/>
                <a:cs typeface="Calibri"/>
              </a:rPr>
              <a:t> </a:t>
            </a:r>
            <a:r>
              <a:rPr sz="1500" spc="20" dirty="0">
                <a:latin typeface="Calibri"/>
                <a:cs typeface="Calibri"/>
              </a:rPr>
              <a:t>t</a:t>
            </a:r>
            <a:r>
              <a:rPr sz="1500" spc="15" dirty="0">
                <a:latin typeface="Calibri"/>
                <a:cs typeface="Calibri"/>
              </a:rPr>
              <a:t>er</a:t>
            </a:r>
            <a:r>
              <a:rPr sz="1500" spc="-15" dirty="0">
                <a:latin typeface="Calibri"/>
                <a:cs typeface="Calibri"/>
              </a:rPr>
              <a:t>mi</a:t>
            </a:r>
            <a:r>
              <a:rPr sz="1500" spc="95" dirty="0">
                <a:latin typeface="Calibri"/>
                <a:cs typeface="Calibri"/>
              </a:rPr>
              <a:t>n</a:t>
            </a:r>
            <a:r>
              <a:rPr sz="1500" spc="-75" dirty="0">
                <a:latin typeface="Calibri"/>
                <a:cs typeface="Calibri"/>
              </a:rPr>
              <a:t>a</a:t>
            </a:r>
            <a:r>
              <a:rPr sz="1500" spc="35" dirty="0">
                <a:latin typeface="Calibri"/>
                <a:cs typeface="Calibri"/>
              </a:rPr>
              <a:t>t</a:t>
            </a:r>
            <a:r>
              <a:rPr sz="1500" spc="-30" dirty="0">
                <a:latin typeface="Calibri"/>
                <a:cs typeface="Calibri"/>
              </a:rPr>
              <a:t>i</a:t>
            </a:r>
            <a:r>
              <a:rPr sz="1500" spc="8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g</a:t>
            </a:r>
            <a:r>
              <a:rPr sz="1500" spc="-120" dirty="0">
                <a:latin typeface="Calibri"/>
                <a:cs typeface="Calibri"/>
              </a:rPr>
              <a:t> </a:t>
            </a:r>
            <a:r>
              <a:rPr sz="1500" spc="95" dirty="0">
                <a:latin typeface="Calibri"/>
                <a:cs typeface="Calibri"/>
              </a:rPr>
              <a:t>d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10" dirty="0">
                <a:latin typeface="Calibri"/>
                <a:cs typeface="Calibri"/>
              </a:rPr>
              <a:t>c</a:t>
            </a:r>
            <a:r>
              <a:rPr sz="1500" dirty="0">
                <a:latin typeface="Calibri"/>
                <a:cs typeface="Calibri"/>
              </a:rPr>
              <a:t>i</a:t>
            </a:r>
            <a:r>
              <a:rPr sz="1500" spc="-15" dirty="0">
                <a:latin typeface="Calibri"/>
                <a:cs typeface="Calibri"/>
              </a:rPr>
              <a:t>m</a:t>
            </a:r>
            <a:r>
              <a:rPr sz="1500" spc="30" dirty="0">
                <a:latin typeface="Calibri"/>
                <a:cs typeface="Calibri"/>
              </a:rPr>
              <a:t>a</a:t>
            </a:r>
            <a:r>
              <a:rPr sz="1500" dirty="0">
                <a:latin typeface="Calibri"/>
                <a:cs typeface="Calibri"/>
              </a:rPr>
              <a:t>l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30" dirty="0">
                <a:latin typeface="Calibri"/>
                <a:cs typeface="Calibri"/>
              </a:rPr>
              <a:t>e</a:t>
            </a:r>
            <a:r>
              <a:rPr sz="1500" spc="10" dirty="0">
                <a:latin typeface="Calibri"/>
                <a:cs typeface="Calibri"/>
              </a:rPr>
              <a:t>x</a:t>
            </a:r>
            <a:r>
              <a:rPr sz="1500" spc="80" dirty="0">
                <a:latin typeface="Calibri"/>
                <a:cs typeface="Calibri"/>
              </a:rPr>
              <a:t>p</a:t>
            </a:r>
            <a:r>
              <a:rPr sz="1500" spc="-60" dirty="0">
                <a:latin typeface="Calibri"/>
                <a:cs typeface="Calibri"/>
              </a:rPr>
              <a:t>a</a:t>
            </a:r>
            <a:r>
              <a:rPr sz="1500" spc="80" dirty="0">
                <a:latin typeface="Calibri"/>
                <a:cs typeface="Calibri"/>
              </a:rPr>
              <a:t>n</a:t>
            </a:r>
            <a:r>
              <a:rPr sz="1500" spc="-50" dirty="0">
                <a:latin typeface="Calibri"/>
                <a:cs typeface="Calibri"/>
              </a:rPr>
              <a:t>s</a:t>
            </a:r>
            <a:r>
              <a:rPr sz="1500" spc="-15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o</a:t>
            </a:r>
            <a:r>
              <a:rPr sz="1500" spc="-40" dirty="0">
                <a:latin typeface="Calibri"/>
                <a:cs typeface="Calibri"/>
              </a:rPr>
              <a:t>n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712</Words>
  <Application>Microsoft Office PowerPoint</Application>
  <PresentationFormat>Custom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Microsoft Sans Serif</vt:lpstr>
      <vt:lpstr>Times New Roman</vt:lpstr>
      <vt:lpstr>Office Theme</vt:lpstr>
      <vt:lpstr>REAL NUMBERS PPT-6</vt:lpstr>
      <vt:lpstr>PREVIOUS KNOWLEDGE TEST :</vt:lpstr>
      <vt:lpstr>PowerPoint Presentation</vt:lpstr>
      <vt:lpstr>PowerPoint Presentation</vt:lpstr>
      <vt:lpstr>PowerPoint Presentation</vt:lpstr>
      <vt:lpstr>Without actually performing the long division, state whether  the following rational numbers will have a terminating decimal  expansion or a non-terminating repeating decimal expansion: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X_Maths_CH-1_Real Numbers_Ppt6</dc:title>
  <dc:creator>hp</dc:creator>
  <cp:lastModifiedBy>SOMNATH BATABYAL</cp:lastModifiedBy>
  <cp:revision>1</cp:revision>
  <dcterms:created xsi:type="dcterms:W3CDTF">2021-12-11T10:04:27Z</dcterms:created>
  <dcterms:modified xsi:type="dcterms:W3CDTF">2021-12-12T03:01:20Z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LastSaved">
    <vt:filetime>2021-12-11T00:00:00Z</vt:filetime>
  </property>
</Properties>
</file>