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613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3859" y="2217893"/>
            <a:ext cx="1186180" cy="688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8462" y="2905746"/>
            <a:ext cx="7538720" cy="1769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05800" y="304800"/>
            <a:ext cx="1577339" cy="78333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63803" y="2582670"/>
            <a:ext cx="2514600" cy="8712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spc="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spc="1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spc="-1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3000" b="1" spc="1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3000" b="1" spc="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  <a:p>
            <a:pPr marL="6985" algn="ctr">
              <a:lnSpc>
                <a:spcPct val="100000"/>
              </a:lnSpc>
              <a:spcBef>
                <a:spcPts val="55"/>
              </a:spcBef>
            </a:pPr>
            <a:r>
              <a:rPr sz="2500" spc="-20" dirty="0"/>
              <a:t>PPT-4</a:t>
            </a:r>
            <a:endParaRPr sz="25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5381244"/>
            <a:ext cx="9144000" cy="107746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725916" y="3792719"/>
            <a:ext cx="3029585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766445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SUBJECT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40" dirty="0">
                <a:latin typeface="Arial"/>
                <a:cs typeface="Arial"/>
              </a:rPr>
              <a:t>MATHEMATICS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CHAPTER</a:t>
            </a:r>
            <a:r>
              <a:rPr sz="1400" b="1" spc="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01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20" dirty="0">
                <a:latin typeface="Arial"/>
                <a:cs typeface="Arial"/>
              </a:rPr>
              <a:t>CHAPTER</a:t>
            </a:r>
            <a:r>
              <a:rPr sz="1400" b="1" spc="4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REAL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NUMBERS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4842" y="1808504"/>
            <a:ext cx="3801745" cy="2585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FF0000"/>
                </a:solidFill>
                <a:latin typeface="Calibri"/>
                <a:cs typeface="Calibri"/>
              </a:rPr>
              <a:t>Given</a:t>
            </a:r>
            <a:r>
              <a:rPr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0000"/>
                </a:solidFill>
                <a:latin typeface="Calibri"/>
                <a:cs typeface="Calibri"/>
              </a:rPr>
              <a:t>that</a:t>
            </a:r>
            <a:r>
              <a:rPr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0000"/>
                </a:solidFill>
                <a:latin typeface="Calibri"/>
                <a:cs typeface="Calibri"/>
              </a:rPr>
              <a:t>HCF</a:t>
            </a:r>
            <a:r>
              <a:rPr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FF0000"/>
                </a:solidFill>
                <a:latin typeface="Calibri"/>
                <a:cs typeface="Calibri"/>
              </a:rPr>
              <a:t>(306,</a:t>
            </a:r>
            <a:r>
              <a:rPr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FF0000"/>
                </a:solidFill>
                <a:latin typeface="Calibri"/>
                <a:cs typeface="Calibri"/>
              </a:rPr>
              <a:t>657)</a:t>
            </a:r>
            <a:r>
              <a:rPr dirty="0">
                <a:solidFill>
                  <a:srgbClr val="FF0000"/>
                </a:solidFill>
                <a:latin typeface="Calibri"/>
                <a:cs typeface="Calibri"/>
              </a:rPr>
              <a:t> =</a:t>
            </a:r>
            <a:r>
              <a:rPr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0000"/>
                </a:solidFill>
                <a:latin typeface="Calibri"/>
                <a:cs typeface="Calibri"/>
              </a:rPr>
              <a:t>9.</a:t>
            </a:r>
            <a:r>
              <a:rPr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0000"/>
                </a:solidFill>
                <a:latin typeface="Calibri"/>
                <a:cs typeface="Calibri"/>
              </a:rPr>
              <a:t>Find</a:t>
            </a:r>
            <a:r>
              <a:rPr spc="-10" dirty="0">
                <a:solidFill>
                  <a:srgbClr val="FF0000"/>
                </a:solidFill>
                <a:latin typeface="Calibri"/>
                <a:cs typeface="Calibri"/>
              </a:rPr>
              <a:t> LCM</a:t>
            </a:r>
            <a:endParaRPr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dirty="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baseline="-49382" dirty="0">
                <a:solidFill>
                  <a:srgbClr val="595959"/>
                </a:solidFill>
                <a:latin typeface="Microsoft Sans Serif"/>
                <a:cs typeface="Microsoft Sans Serif"/>
              </a:rPr>
              <a:t>.</a:t>
            </a:r>
            <a:r>
              <a:rPr spc="690" baseline="-49382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pc="-7" baseline="-29320" dirty="0">
                <a:latin typeface="Calibri"/>
                <a:cs typeface="Calibri"/>
              </a:rPr>
              <a:t>LCM</a:t>
            </a:r>
            <a:r>
              <a:rPr spc="44" baseline="-29320" dirty="0">
                <a:latin typeface="Calibri"/>
                <a:cs typeface="Calibri"/>
              </a:rPr>
              <a:t> </a:t>
            </a:r>
            <a:r>
              <a:rPr spc="-15" baseline="-29320" dirty="0">
                <a:latin typeface="Cambria"/>
                <a:cs typeface="Cambria"/>
              </a:rPr>
              <a:t>=</a:t>
            </a:r>
            <a:r>
              <a:rPr spc="195" baseline="-29320" dirty="0">
                <a:latin typeface="Cambria"/>
                <a:cs typeface="Cambria"/>
              </a:rPr>
              <a:t> </a:t>
            </a:r>
            <a:r>
              <a:rPr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Productof</a:t>
            </a:r>
            <a:r>
              <a:rPr u="heavy" spc="-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twonumbers</a:t>
            </a:r>
            <a:endParaRPr dirty="0">
              <a:latin typeface="Calibri"/>
              <a:cs typeface="Calibri"/>
            </a:endParaRPr>
          </a:p>
          <a:p>
            <a:pPr marL="270510" algn="ctr">
              <a:lnSpc>
                <a:spcPct val="100000"/>
              </a:lnSpc>
              <a:spcBef>
                <a:spcPts val="385"/>
              </a:spcBef>
            </a:pPr>
            <a:r>
              <a:rPr spc="5" dirty="0">
                <a:latin typeface="Calibri"/>
                <a:cs typeface="Calibri"/>
              </a:rPr>
              <a:t>HCF</a:t>
            </a:r>
            <a:endParaRPr dirty="0">
              <a:latin typeface="Calibri"/>
              <a:cs typeface="Calibri"/>
            </a:endParaRPr>
          </a:p>
          <a:p>
            <a:pPr marL="275590">
              <a:lnSpc>
                <a:spcPct val="100000"/>
              </a:lnSpc>
              <a:spcBef>
                <a:spcPts val="1115"/>
              </a:spcBef>
            </a:pPr>
            <a:r>
              <a:rPr spc="-15" baseline="-29320" dirty="0">
                <a:latin typeface="Cambria"/>
                <a:cs typeface="Cambria"/>
              </a:rPr>
              <a:t>=</a:t>
            </a:r>
            <a:r>
              <a:rPr spc="82" baseline="-29320" dirty="0">
                <a:latin typeface="Cambria"/>
                <a:cs typeface="Cambria"/>
              </a:rPr>
              <a:t> </a:t>
            </a:r>
            <a:r>
              <a:rPr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</a:t>
            </a:r>
            <a:r>
              <a:rPr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0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6</a:t>
            </a:r>
            <a:r>
              <a:rPr u="heavy" spc="-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heavy" spc="-81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</a:t>
            </a:r>
            <a:r>
              <a:rPr u="heavy" spc="-20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6</a:t>
            </a:r>
            <a:r>
              <a:rPr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5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7</a:t>
            </a:r>
            <a:endParaRPr dirty="0">
              <a:latin typeface="Calibri"/>
              <a:cs typeface="Calibri"/>
            </a:endParaRPr>
          </a:p>
          <a:p>
            <a:pPr marL="836294">
              <a:lnSpc>
                <a:spcPct val="100000"/>
              </a:lnSpc>
              <a:spcBef>
                <a:spcPts val="385"/>
              </a:spcBef>
            </a:pPr>
            <a:r>
              <a:rPr dirty="0">
                <a:latin typeface="Calibri"/>
                <a:cs typeface="Calibri"/>
              </a:rPr>
              <a:t>9</a:t>
            </a:r>
          </a:p>
          <a:p>
            <a:pPr marL="275590">
              <a:lnSpc>
                <a:spcPts val="2080"/>
              </a:lnSpc>
              <a:spcBef>
                <a:spcPts val="960"/>
              </a:spcBef>
            </a:pPr>
            <a:r>
              <a:rPr spc="-10" dirty="0">
                <a:latin typeface="Cambria"/>
                <a:cs typeface="Cambria"/>
              </a:rPr>
              <a:t>=</a:t>
            </a:r>
            <a:r>
              <a:rPr spc="-90" dirty="0">
                <a:latin typeface="Cambria"/>
                <a:cs typeface="Cambria"/>
              </a:rPr>
              <a:t> </a:t>
            </a:r>
            <a:r>
              <a:rPr spc="5" dirty="0">
                <a:latin typeface="Calibri"/>
                <a:cs typeface="Calibri"/>
              </a:rPr>
              <a:t>3</a:t>
            </a:r>
            <a:r>
              <a:rPr dirty="0">
                <a:latin typeface="Calibri"/>
                <a:cs typeface="Calibri"/>
              </a:rPr>
              <a:t>4</a:t>
            </a:r>
            <a:r>
              <a:rPr spc="-185" dirty="0">
                <a:latin typeface="Calibri"/>
                <a:cs typeface="Calibri"/>
              </a:rPr>
              <a:t> </a:t>
            </a:r>
            <a:r>
              <a:rPr spc="-815" dirty="0">
                <a:latin typeface="Cambria"/>
                <a:cs typeface="Cambria"/>
              </a:rPr>
              <a:t></a:t>
            </a:r>
            <a:r>
              <a:rPr spc="-200" dirty="0">
                <a:latin typeface="Cambria"/>
                <a:cs typeface="Cambria"/>
              </a:rPr>
              <a:t> </a:t>
            </a:r>
            <a:r>
              <a:rPr spc="5" dirty="0">
                <a:latin typeface="Calibri"/>
                <a:cs typeface="Calibri"/>
              </a:rPr>
              <a:t>6</a:t>
            </a:r>
            <a:r>
              <a:rPr spc="-15" dirty="0">
                <a:latin typeface="Calibri"/>
                <a:cs typeface="Calibri"/>
              </a:rPr>
              <a:t>5</a:t>
            </a:r>
            <a:r>
              <a:rPr dirty="0">
                <a:latin typeface="Calibri"/>
                <a:cs typeface="Calibri"/>
              </a:rPr>
              <a:t>7</a:t>
            </a:r>
          </a:p>
          <a:p>
            <a:pPr marL="275590">
              <a:lnSpc>
                <a:spcPts val="2080"/>
              </a:lnSpc>
            </a:pPr>
            <a:r>
              <a:rPr spc="-10" dirty="0">
                <a:latin typeface="Cambria"/>
                <a:cs typeface="Cambria"/>
              </a:rPr>
              <a:t>=</a:t>
            </a:r>
            <a:r>
              <a:rPr spc="-114" dirty="0">
                <a:latin typeface="Cambria"/>
                <a:cs typeface="Cambria"/>
              </a:rPr>
              <a:t> </a:t>
            </a:r>
            <a:r>
              <a:rPr spc="5" dirty="0">
                <a:latin typeface="Calibri"/>
                <a:cs typeface="Calibri"/>
              </a:rPr>
              <a:t>2</a:t>
            </a:r>
            <a:r>
              <a:rPr spc="20" dirty="0">
                <a:latin typeface="Calibri"/>
                <a:cs typeface="Calibri"/>
              </a:rPr>
              <a:t>2</a:t>
            </a:r>
            <a:r>
              <a:rPr spc="90" dirty="0">
                <a:latin typeface="Calibri"/>
                <a:cs typeface="Calibri"/>
              </a:rPr>
              <a:t>,</a:t>
            </a:r>
            <a:r>
              <a:rPr spc="-15" dirty="0">
                <a:latin typeface="Calibri"/>
                <a:cs typeface="Calibri"/>
              </a:rPr>
              <a:t>3</a:t>
            </a:r>
            <a:r>
              <a:rPr spc="5" dirty="0">
                <a:latin typeface="Calibri"/>
                <a:cs typeface="Calibri"/>
              </a:rPr>
              <a:t>3</a:t>
            </a:r>
            <a:r>
              <a:rPr dirty="0">
                <a:latin typeface="Calibri"/>
                <a:cs typeface="Calibri"/>
              </a:rPr>
              <a:t>8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0" y="304800"/>
            <a:ext cx="1232916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2942" y="1808504"/>
            <a:ext cx="6301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</a:rPr>
              <a:t>Show that</a:t>
            </a:r>
            <a:r>
              <a:rPr sz="1800" spc="-4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6</a:t>
            </a:r>
            <a:r>
              <a:rPr sz="1800" baseline="20833" dirty="0">
                <a:solidFill>
                  <a:srgbClr val="FF0000"/>
                </a:solidFill>
              </a:rPr>
              <a:t>n</a:t>
            </a:r>
            <a:r>
              <a:rPr sz="1800" spc="225" baseline="20833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cannot </a:t>
            </a:r>
            <a:r>
              <a:rPr sz="1800" dirty="0">
                <a:solidFill>
                  <a:srgbClr val="FF0000"/>
                </a:solidFill>
              </a:rPr>
              <a:t>end</a:t>
            </a:r>
            <a:r>
              <a:rPr sz="1800" spc="15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with the</a:t>
            </a:r>
            <a:r>
              <a:rPr sz="1800" spc="10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digit </a:t>
            </a:r>
            <a:r>
              <a:rPr sz="1800" dirty="0">
                <a:solidFill>
                  <a:srgbClr val="FF0000"/>
                </a:solidFill>
              </a:rPr>
              <a:t>O </a:t>
            </a:r>
            <a:r>
              <a:rPr sz="1800" spc="-5" dirty="0">
                <a:solidFill>
                  <a:srgbClr val="FF0000"/>
                </a:solidFill>
              </a:rPr>
              <a:t>for</a:t>
            </a:r>
            <a:r>
              <a:rPr sz="1800" spc="-1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any </a:t>
            </a:r>
            <a:r>
              <a:rPr sz="1800" spc="-5" dirty="0">
                <a:solidFill>
                  <a:srgbClr val="FF0000"/>
                </a:solidFill>
              </a:rPr>
              <a:t>natural</a:t>
            </a:r>
            <a:r>
              <a:rPr sz="1800" spc="-3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number</a:t>
            </a:r>
            <a:r>
              <a:rPr sz="1800" spc="5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n.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810268" y="2523892"/>
            <a:ext cx="4925060" cy="1885773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685"/>
              </a:spcBef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6</a:t>
            </a:r>
            <a:r>
              <a:rPr sz="1600" spc="-7" baseline="21604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600" spc="284" baseline="21604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2</a:t>
            </a:r>
            <a:r>
              <a:rPr sz="1600" spc="-7" baseline="21604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600" spc="135" baseline="21604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x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3</a:t>
            </a:r>
            <a:r>
              <a:rPr sz="1600" spc="-7" baseline="21604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endParaRPr sz="1600" baseline="21604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590"/>
              </a:spcBef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Prime</a:t>
            </a:r>
            <a:r>
              <a:rPr sz="1600" spc="-6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factorization</a:t>
            </a:r>
            <a:r>
              <a:rPr sz="1600" spc="-5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6</a:t>
            </a:r>
            <a:r>
              <a:rPr sz="1600" spc="7" baseline="21604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600" spc="52" baseline="21604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contain</a:t>
            </a:r>
            <a:r>
              <a:rPr sz="16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only</a:t>
            </a:r>
            <a:r>
              <a:rPr sz="16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2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and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 3.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(uniqueness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FTA)</a:t>
            </a:r>
            <a:endParaRPr sz="1600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840"/>
              </a:spcBef>
            </a:pP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5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does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not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occur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in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the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prime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factorization</a:t>
            </a:r>
            <a:r>
              <a:rPr sz="1600" spc="-6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6</a:t>
            </a:r>
            <a:r>
              <a:rPr sz="1600" spc="7" baseline="21604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endParaRPr sz="1600" baseline="21604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1055"/>
              </a:spcBef>
            </a:pP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Therefore,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6</a:t>
            </a:r>
            <a:r>
              <a:rPr sz="1600" baseline="21604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600" spc="142" baseline="21604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cannot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end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with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the digit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for</a:t>
            </a:r>
            <a:r>
              <a:rPr sz="16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any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natural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number</a:t>
            </a:r>
            <a:r>
              <a:rPr sz="1600" spc="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n.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400" y="228600"/>
            <a:ext cx="1232916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780" y="1826810"/>
            <a:ext cx="1856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Home</a:t>
            </a:r>
            <a:r>
              <a:rPr sz="1800" spc="-8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assignment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1079" y="2501893"/>
            <a:ext cx="1638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95959"/>
                </a:solidFill>
                <a:latin typeface="Microsoft Sans Serif"/>
                <a:cs typeface="Microsoft Sans Serif"/>
              </a:rPr>
              <a:t>●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64" y="2552222"/>
            <a:ext cx="2429736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HW-</a:t>
            </a:r>
            <a:r>
              <a:rPr sz="16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Ex.</a:t>
            </a:r>
            <a:r>
              <a:rPr sz="16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1.2</a:t>
            </a:r>
            <a:r>
              <a:rPr sz="16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Q.</a:t>
            </a:r>
            <a:r>
              <a:rPr sz="1600" spc="-6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No</a:t>
            </a:r>
            <a:r>
              <a:rPr sz="16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1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to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7.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400" y="381000"/>
            <a:ext cx="1232916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4141" y="2934030"/>
            <a:ext cx="7022465" cy="142176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795"/>
              </a:spcBef>
            </a:pPr>
            <a:r>
              <a:rPr sz="4000" b="1" spc="-20" dirty="0">
                <a:latin typeface="Arial"/>
                <a:cs typeface="Arial"/>
              </a:rPr>
              <a:t>THANKING</a:t>
            </a:r>
            <a:r>
              <a:rPr sz="4000" b="1" spc="-25" dirty="0">
                <a:latin typeface="Arial"/>
                <a:cs typeface="Arial"/>
              </a:rPr>
              <a:t> </a:t>
            </a:r>
            <a:r>
              <a:rPr sz="4000" b="1" spc="-15" dirty="0"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95"/>
              </a:spcBef>
            </a:pPr>
            <a:r>
              <a:rPr sz="4000" b="1" spc="-20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40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4000" b="1" spc="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000" b="1" spc="-25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04800"/>
            <a:ext cx="1232916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6780" y="1808504"/>
            <a:ext cx="28276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FF0000"/>
                </a:solidFill>
              </a:rPr>
              <a:t>P</a:t>
            </a:r>
            <a:r>
              <a:rPr sz="1800" spc="-10" dirty="0">
                <a:solidFill>
                  <a:srgbClr val="FF0000"/>
                </a:solidFill>
              </a:rPr>
              <a:t>R</a:t>
            </a:r>
            <a:r>
              <a:rPr sz="1800" dirty="0">
                <a:solidFill>
                  <a:srgbClr val="FF0000"/>
                </a:solidFill>
              </a:rPr>
              <a:t>EV</a:t>
            </a:r>
            <a:r>
              <a:rPr sz="1800" spc="-5" dirty="0">
                <a:solidFill>
                  <a:srgbClr val="FF0000"/>
                </a:solidFill>
              </a:rPr>
              <a:t>IOU</a:t>
            </a:r>
            <a:r>
              <a:rPr sz="1800" dirty="0">
                <a:solidFill>
                  <a:srgbClr val="FF0000"/>
                </a:solidFill>
              </a:rPr>
              <a:t>S</a:t>
            </a:r>
            <a:r>
              <a:rPr sz="1800" spc="-85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K</a:t>
            </a:r>
            <a:r>
              <a:rPr sz="1800" spc="5" dirty="0">
                <a:solidFill>
                  <a:srgbClr val="FF0000"/>
                </a:solidFill>
              </a:rPr>
              <a:t>N</a:t>
            </a:r>
            <a:r>
              <a:rPr sz="1800" spc="-5" dirty="0">
                <a:solidFill>
                  <a:srgbClr val="FF0000"/>
                </a:solidFill>
              </a:rPr>
              <a:t>O</a:t>
            </a:r>
            <a:r>
              <a:rPr sz="1800" spc="-20" dirty="0">
                <a:solidFill>
                  <a:srgbClr val="FF0000"/>
                </a:solidFill>
              </a:rPr>
              <a:t>W</a:t>
            </a:r>
            <a:r>
              <a:rPr sz="1800" spc="-5" dirty="0">
                <a:solidFill>
                  <a:srgbClr val="FF0000"/>
                </a:solidFill>
              </a:rPr>
              <a:t>L</a:t>
            </a:r>
            <a:r>
              <a:rPr sz="1800" dirty="0">
                <a:solidFill>
                  <a:srgbClr val="FF0000"/>
                </a:solidFill>
              </a:rPr>
              <a:t>E</a:t>
            </a:r>
            <a:r>
              <a:rPr sz="1800" spc="-10" dirty="0">
                <a:solidFill>
                  <a:srgbClr val="FF0000"/>
                </a:solidFill>
              </a:rPr>
              <a:t>D</a:t>
            </a:r>
            <a:r>
              <a:rPr sz="1800" spc="15" dirty="0">
                <a:solidFill>
                  <a:srgbClr val="FF0000"/>
                </a:solidFill>
              </a:rPr>
              <a:t>G</a:t>
            </a:r>
            <a:r>
              <a:rPr sz="1800" dirty="0">
                <a:solidFill>
                  <a:srgbClr val="FF0000"/>
                </a:solidFill>
              </a:rPr>
              <a:t>E</a:t>
            </a:r>
            <a:r>
              <a:rPr sz="1800" spc="-30" dirty="0">
                <a:solidFill>
                  <a:srgbClr val="FF0000"/>
                </a:solidFill>
              </a:rPr>
              <a:t> </a:t>
            </a:r>
            <a:r>
              <a:rPr sz="1800" spc="-15" dirty="0">
                <a:solidFill>
                  <a:srgbClr val="FF0000"/>
                </a:solidFill>
              </a:rPr>
              <a:t>T</a:t>
            </a:r>
            <a:r>
              <a:rPr sz="1800" dirty="0">
                <a:solidFill>
                  <a:srgbClr val="FF0000"/>
                </a:solidFill>
              </a:rPr>
              <a:t>EST</a:t>
            </a:r>
            <a:r>
              <a:rPr sz="1800" spc="-45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: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961079" y="2556466"/>
            <a:ext cx="8174990" cy="240771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15"/>
              </a:spcBef>
              <a:buSzPct val="128571"/>
              <a:buFont typeface="Microsoft Sans Serif"/>
              <a:buChar char="●"/>
              <a:tabLst>
                <a:tab pos="355600" algn="l"/>
                <a:tab pos="356235" algn="l"/>
              </a:tabLst>
            </a:pP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An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algorithm</a:t>
            </a:r>
            <a:r>
              <a:rPr sz="16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is</a:t>
            </a:r>
            <a:r>
              <a:rPr sz="1600" spc="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600" spc="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series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well defined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steps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which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gives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600" spc="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procedure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for</a:t>
            </a:r>
            <a:r>
              <a:rPr sz="16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solving</a:t>
            </a:r>
            <a:r>
              <a:rPr sz="1600" spc="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type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 of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problem</a:t>
            </a:r>
            <a:endParaRPr sz="1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805"/>
              </a:spcBef>
              <a:buSzPct val="128571"/>
              <a:buFont typeface="Microsoft Sans Serif"/>
              <a:buChar char="●"/>
              <a:tabLst>
                <a:tab pos="355600" algn="l"/>
                <a:tab pos="356235" algn="l"/>
              </a:tabLst>
            </a:pP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lemma</a:t>
            </a:r>
            <a:r>
              <a:rPr sz="16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is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proven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statement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used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for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proving</a:t>
            </a:r>
            <a:r>
              <a:rPr sz="16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another</a:t>
            </a:r>
            <a:r>
              <a:rPr sz="1600" spc="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statement.</a:t>
            </a:r>
            <a:endParaRPr sz="1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805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355600" algn="l"/>
                <a:tab pos="356235" algn="l"/>
              </a:tabLst>
            </a:pP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natural</a:t>
            </a:r>
            <a:r>
              <a:rPr sz="1600" spc="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333333"/>
                </a:solidFill>
                <a:latin typeface="Calibri"/>
                <a:cs typeface="Calibri"/>
              </a:rPr>
              <a:t>number</a:t>
            </a:r>
            <a:r>
              <a:rPr sz="1600" spc="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which</a:t>
            </a:r>
            <a:r>
              <a:rPr sz="1600" spc="-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has</a:t>
            </a:r>
            <a:r>
              <a:rPr sz="1600" spc="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exactly</a:t>
            </a:r>
            <a:r>
              <a:rPr sz="1600" spc="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two</a:t>
            </a:r>
            <a:r>
              <a:rPr sz="1600" spc="-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factors,</a:t>
            </a:r>
            <a:r>
              <a:rPr sz="1600" spc="-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i.e.</a:t>
            </a:r>
            <a:r>
              <a:rPr sz="1600" spc="3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1</a:t>
            </a:r>
            <a:r>
              <a:rPr sz="1600" spc="-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and</a:t>
            </a:r>
            <a:r>
              <a:rPr sz="1600" spc="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the</a:t>
            </a:r>
            <a:r>
              <a:rPr sz="1600" spc="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333333"/>
                </a:solidFill>
                <a:latin typeface="Calibri"/>
                <a:cs typeface="Calibri"/>
              </a:rPr>
              <a:t>number</a:t>
            </a:r>
            <a:r>
              <a:rPr sz="1600" spc="4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333333"/>
                </a:solidFill>
                <a:latin typeface="Calibri"/>
                <a:cs typeface="Calibri"/>
              </a:rPr>
              <a:t>itself,</a:t>
            </a:r>
            <a:r>
              <a:rPr sz="1600" spc="-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is</a:t>
            </a:r>
            <a:r>
              <a:rPr sz="1600" spc="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333333"/>
                </a:solidFill>
                <a:latin typeface="Calibri"/>
                <a:cs typeface="Calibri"/>
              </a:rPr>
              <a:t>prime</a:t>
            </a:r>
            <a:r>
              <a:rPr sz="1600" b="1" spc="-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333333"/>
                </a:solidFill>
                <a:latin typeface="Calibri"/>
                <a:cs typeface="Calibri"/>
              </a:rPr>
              <a:t>number</a:t>
            </a: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355600" algn="l"/>
                <a:tab pos="356235" algn="l"/>
              </a:tabLst>
            </a:pP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Every</a:t>
            </a:r>
            <a:r>
              <a:rPr sz="1600" spc="2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non-prime</a:t>
            </a:r>
            <a:r>
              <a:rPr sz="1600" spc="18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number</a:t>
            </a:r>
            <a:r>
              <a:rPr sz="1600" spc="2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5" dirty="0">
                <a:solidFill>
                  <a:srgbClr val="333333"/>
                </a:solidFill>
                <a:latin typeface="Calibri"/>
                <a:cs typeface="Calibri"/>
              </a:rPr>
              <a:t>is</a:t>
            </a:r>
            <a:r>
              <a:rPr sz="1600" spc="23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a</a:t>
            </a:r>
            <a:r>
              <a:rPr sz="1600" spc="2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composite</a:t>
            </a:r>
            <a:r>
              <a:rPr sz="1600" spc="18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333333"/>
                </a:solidFill>
                <a:latin typeface="Calibri"/>
                <a:cs typeface="Calibri"/>
              </a:rPr>
              <a:t>number.</a:t>
            </a:r>
            <a:r>
              <a:rPr sz="1600" spc="20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333333"/>
                </a:solidFill>
                <a:latin typeface="Calibri"/>
                <a:cs typeface="Calibri"/>
              </a:rPr>
              <a:t>Composite</a:t>
            </a:r>
            <a:r>
              <a:rPr sz="1600" b="1" spc="20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333333"/>
                </a:solidFill>
                <a:latin typeface="Calibri"/>
                <a:cs typeface="Calibri"/>
              </a:rPr>
              <a:t>numbers</a:t>
            </a:r>
            <a:r>
              <a:rPr sz="1600" b="1" spc="204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are</a:t>
            </a:r>
            <a:r>
              <a:rPr sz="1600" spc="24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those</a:t>
            </a:r>
            <a:r>
              <a:rPr sz="1600" spc="2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natural</a:t>
            </a:r>
            <a:r>
              <a:rPr sz="1600" spc="2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numbers</a:t>
            </a:r>
            <a:r>
              <a:rPr sz="1600" spc="2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which</a:t>
            </a:r>
            <a:endParaRPr sz="16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840"/>
              </a:spcBef>
            </a:pP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have</a:t>
            </a:r>
            <a:r>
              <a:rPr sz="1600" spc="-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more</a:t>
            </a:r>
            <a:r>
              <a:rPr sz="1600" spc="-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than</a:t>
            </a: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 two</a:t>
            </a:r>
            <a:r>
              <a:rPr sz="1600" spc="-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factors.</a:t>
            </a:r>
            <a:r>
              <a:rPr sz="1600" spc="-5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Such</a:t>
            </a:r>
            <a:r>
              <a:rPr sz="1600" spc="-4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numbers</a:t>
            </a:r>
            <a:r>
              <a:rPr sz="1600" spc="-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are</a:t>
            </a: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divisible</a:t>
            </a:r>
            <a:r>
              <a:rPr sz="16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333333"/>
                </a:solidFill>
                <a:latin typeface="Calibri"/>
                <a:cs typeface="Calibri"/>
              </a:rPr>
              <a:t>by</a:t>
            </a:r>
            <a:r>
              <a:rPr sz="1600" spc="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other</a:t>
            </a:r>
            <a:r>
              <a:rPr sz="1600" spc="-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numbers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33333"/>
                </a:solidFill>
                <a:latin typeface="Calibri"/>
                <a:cs typeface="Calibri"/>
              </a:rPr>
              <a:t>as</a:t>
            </a:r>
            <a:r>
              <a:rPr sz="1600" spc="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alibri"/>
                <a:cs typeface="Calibri"/>
              </a:rPr>
              <a:t>well.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19611" y="304800"/>
            <a:ext cx="1232916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780" y="1826810"/>
            <a:ext cx="8308340" cy="20774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Learning</a:t>
            </a:r>
            <a:r>
              <a:rPr sz="1800" spc="-8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outcome</a:t>
            </a:r>
            <a:endParaRPr sz="18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700" dirty="0">
              <a:latin typeface="Microsoft Sans Serif"/>
              <a:cs typeface="Microsoft Sans Serif"/>
            </a:endParaRPr>
          </a:p>
          <a:p>
            <a:pPr marL="355600" indent="-343535">
              <a:lnSpc>
                <a:spcPct val="100000"/>
              </a:lnSpc>
              <a:buSzPct val="128571"/>
              <a:buAutoNum type="arabicPeriod"/>
              <a:tabLst>
                <a:tab pos="355600" algn="l"/>
                <a:tab pos="356235" algn="l"/>
              </a:tabLst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Students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will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be able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to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95959"/>
                </a:solidFill>
                <a:latin typeface="Calibri"/>
                <a:cs typeface="Calibri"/>
              </a:rPr>
              <a:t>define</a:t>
            </a:r>
            <a:r>
              <a:rPr sz="1600" b="1" spc="-8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fundamental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theorem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arithmetic</a:t>
            </a:r>
            <a:endParaRPr sz="1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190"/>
              </a:spcBef>
              <a:buSzPct val="128571"/>
              <a:buAutoNum type="arabicPeriod"/>
              <a:tabLst>
                <a:tab pos="355600" algn="l"/>
                <a:tab pos="356235" algn="l"/>
              </a:tabLst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Students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will</a:t>
            </a:r>
            <a:r>
              <a:rPr sz="1600" spc="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be</a:t>
            </a:r>
            <a:r>
              <a:rPr sz="1600" spc="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able</a:t>
            </a:r>
            <a:r>
              <a:rPr sz="1600" spc="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to</a:t>
            </a:r>
            <a:r>
              <a:rPr sz="1600" spc="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95959"/>
                </a:solidFill>
                <a:latin typeface="Calibri"/>
                <a:cs typeface="Calibri"/>
              </a:rPr>
              <a:t>find</a:t>
            </a:r>
            <a:r>
              <a:rPr sz="1600" b="1" spc="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HCF</a:t>
            </a:r>
            <a:r>
              <a:rPr sz="1600" spc="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and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LCM</a:t>
            </a:r>
            <a:r>
              <a:rPr sz="1600" spc="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numbers</a:t>
            </a:r>
            <a:r>
              <a:rPr sz="1600" spc="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using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prime</a:t>
            </a:r>
            <a:r>
              <a:rPr sz="1600" spc="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factorization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and</a:t>
            </a:r>
            <a:r>
              <a:rPr sz="1600" spc="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the</a:t>
            </a:r>
            <a:r>
              <a:rPr sz="1600" spc="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Establish</a:t>
            </a:r>
            <a:r>
              <a:rPr sz="1600" spc="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relationship</a:t>
            </a:r>
            <a:endParaRPr sz="16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740"/>
              </a:spcBef>
            </a:pP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m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g</a:t>
            </a:r>
            <a:r>
              <a:rPr sz="1600" spc="-5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h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e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m.</a:t>
            </a:r>
            <a:endParaRPr sz="1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55"/>
              </a:spcBef>
              <a:buSzPct val="128571"/>
              <a:buAutoNum type="arabicPeriod" startAt="3"/>
              <a:tabLst>
                <a:tab pos="355600" algn="l"/>
                <a:tab pos="356235" algn="l"/>
              </a:tabLst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Students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will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be</a:t>
            </a:r>
            <a:r>
              <a:rPr sz="1600" spc="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able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to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595959"/>
                </a:solidFill>
                <a:latin typeface="Calibri"/>
                <a:cs typeface="Calibri"/>
              </a:rPr>
              <a:t>solve</a:t>
            </a:r>
            <a:r>
              <a:rPr sz="1600" b="1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real life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examples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involving HCF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&amp;</a:t>
            </a:r>
            <a:r>
              <a:rPr sz="16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LCM.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6376" y="304800"/>
            <a:ext cx="1237487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780" y="1826810"/>
            <a:ext cx="8371840" cy="2882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Fundamental</a:t>
            </a:r>
            <a:r>
              <a:rPr sz="1800" spc="-5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Theorem</a:t>
            </a:r>
            <a:r>
              <a:rPr sz="1800" spc="-3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of</a:t>
            </a:r>
            <a:r>
              <a:rPr sz="1800" spc="-9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Arithmetic</a:t>
            </a:r>
            <a:endParaRPr sz="18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2600" dirty="0">
              <a:latin typeface="Microsoft Sans Serif"/>
              <a:cs typeface="Microsoft Sans Serif"/>
            </a:endParaRPr>
          </a:p>
          <a:p>
            <a:pPr marL="469900" marR="5080" indent="-343535" algn="just">
              <a:lnSpc>
                <a:spcPct val="150000"/>
              </a:lnSpc>
              <a:buSzPct val="128571"/>
              <a:buFont typeface="Microsoft Sans Serif"/>
              <a:buChar char="●"/>
              <a:tabLst>
                <a:tab pos="470534" algn="l"/>
              </a:tabLst>
            </a:pP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Theorem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1.2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(Fundamental Theorem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Arithmetic)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: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Every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composite number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can be expressed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(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factorized)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as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product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primes,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and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this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factorization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is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unique, apart</a:t>
            </a:r>
            <a:r>
              <a:rPr sz="1600" spc="30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from</a:t>
            </a:r>
            <a:r>
              <a:rPr sz="1600" spc="28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the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order</a:t>
            </a:r>
            <a:r>
              <a:rPr sz="1600" spc="29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in</a:t>
            </a:r>
            <a:r>
              <a:rPr sz="1600" spc="3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which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the prime 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factors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occur.</a:t>
            </a:r>
            <a:endParaRPr sz="1600" dirty="0">
              <a:latin typeface="Calibri"/>
              <a:cs typeface="Calibri"/>
            </a:endParaRPr>
          </a:p>
          <a:p>
            <a:pPr marL="323215" algn="just">
              <a:lnSpc>
                <a:spcPct val="100000"/>
              </a:lnSpc>
              <a:spcBef>
                <a:spcPts val="1055"/>
              </a:spcBef>
            </a:pPr>
            <a:r>
              <a:rPr sz="1600" spc="-30" dirty="0">
                <a:solidFill>
                  <a:srgbClr val="808080"/>
                </a:solidFill>
                <a:latin typeface="Calibri"/>
                <a:cs typeface="Calibri"/>
              </a:rPr>
              <a:t>F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or</a:t>
            </a:r>
            <a:r>
              <a:rPr sz="1600" spc="-6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spc="-40" dirty="0">
                <a:solidFill>
                  <a:srgbClr val="808080"/>
                </a:solidFill>
                <a:latin typeface="Calibri"/>
                <a:cs typeface="Calibri"/>
              </a:rPr>
              <a:t>e</a:t>
            </a:r>
            <a:r>
              <a:rPr sz="1600" spc="-20" dirty="0">
                <a:solidFill>
                  <a:srgbClr val="808080"/>
                </a:solidFill>
                <a:latin typeface="Calibri"/>
                <a:cs typeface="Calibri"/>
              </a:rPr>
              <a:t>x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am</a:t>
            </a:r>
            <a:r>
              <a:rPr sz="1600" spc="-10" dirty="0">
                <a:solidFill>
                  <a:srgbClr val="808080"/>
                </a:solidFill>
                <a:latin typeface="Calibri"/>
                <a:cs typeface="Calibri"/>
              </a:rPr>
              <a:t>p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l</a:t>
            </a:r>
            <a:r>
              <a:rPr sz="1600" spc="-15" dirty="0">
                <a:solidFill>
                  <a:srgbClr val="808080"/>
                </a:solidFill>
                <a:latin typeface="Calibri"/>
                <a:cs typeface="Calibri"/>
              </a:rPr>
              <a:t>e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,</a:t>
            </a:r>
            <a:endParaRPr sz="1600" dirty="0">
              <a:latin typeface="Calibri"/>
              <a:cs typeface="Calibri"/>
            </a:endParaRPr>
          </a:p>
          <a:p>
            <a:pPr marL="469900" indent="-344170">
              <a:lnSpc>
                <a:spcPct val="100000"/>
              </a:lnSpc>
              <a:spcBef>
                <a:spcPts val="805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469900" algn="l"/>
                <a:tab pos="470534" algn="l"/>
              </a:tabLst>
            </a:pPr>
            <a:r>
              <a:rPr sz="1600" spc="-5" dirty="0">
                <a:solidFill>
                  <a:srgbClr val="808080"/>
                </a:solidFill>
                <a:latin typeface="Calibri"/>
                <a:cs typeface="Calibri"/>
              </a:rPr>
              <a:t>315</a:t>
            </a:r>
            <a:r>
              <a:rPr sz="1600" spc="-4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=</a:t>
            </a:r>
            <a:r>
              <a:rPr sz="1600" spc="-1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3</a:t>
            </a:r>
            <a:r>
              <a:rPr sz="1600" spc="-40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x</a:t>
            </a:r>
            <a:r>
              <a:rPr sz="1600" spc="-2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3</a:t>
            </a:r>
            <a:r>
              <a:rPr sz="1600" spc="-2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x</a:t>
            </a:r>
            <a:r>
              <a:rPr sz="1600" spc="-10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5</a:t>
            </a:r>
            <a:r>
              <a:rPr sz="1600" spc="-2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x</a:t>
            </a:r>
            <a:r>
              <a:rPr sz="1600" spc="-2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7</a:t>
            </a:r>
            <a:endParaRPr sz="1600" dirty="0">
              <a:latin typeface="Calibri"/>
              <a:cs typeface="Calibri"/>
            </a:endParaRPr>
          </a:p>
          <a:p>
            <a:pPr marL="469900" indent="-344170">
              <a:lnSpc>
                <a:spcPct val="100000"/>
              </a:lnSpc>
              <a:spcBef>
                <a:spcPts val="790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469900" algn="l"/>
                <a:tab pos="470534" algn="l"/>
              </a:tabLst>
            </a:pPr>
            <a:r>
              <a:rPr sz="1600" spc="-5" dirty="0">
                <a:solidFill>
                  <a:srgbClr val="808080"/>
                </a:solidFill>
                <a:latin typeface="Calibri"/>
                <a:cs typeface="Calibri"/>
              </a:rPr>
              <a:t>360</a:t>
            </a:r>
            <a:r>
              <a:rPr sz="1600" spc="-2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=</a:t>
            </a:r>
            <a:r>
              <a:rPr sz="1600" spc="-2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2</a:t>
            </a:r>
            <a:r>
              <a:rPr sz="1600" spc="-2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x</a:t>
            </a:r>
            <a:r>
              <a:rPr sz="1600" spc="-20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2</a:t>
            </a:r>
            <a:r>
              <a:rPr sz="1600" spc="-2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x</a:t>
            </a:r>
            <a:r>
              <a:rPr sz="1600" spc="10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2</a:t>
            </a:r>
            <a:r>
              <a:rPr sz="1600" spc="-40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x</a:t>
            </a:r>
            <a:r>
              <a:rPr sz="1600" spc="-20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3</a:t>
            </a:r>
            <a:r>
              <a:rPr sz="1600" spc="-2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x</a:t>
            </a:r>
            <a:r>
              <a:rPr sz="1600" spc="10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3</a:t>
            </a:r>
            <a:r>
              <a:rPr sz="1600" spc="-2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x</a:t>
            </a:r>
            <a:r>
              <a:rPr sz="1600" spc="-20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808080"/>
                </a:solidFill>
                <a:latin typeface="Calibri"/>
                <a:cs typeface="Calibri"/>
              </a:rPr>
              <a:t>5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05800" y="304800"/>
            <a:ext cx="1237487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8342" y="1809956"/>
            <a:ext cx="3860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Prime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factorisation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by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 factor</a:t>
            </a:r>
            <a:r>
              <a:rPr sz="18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tree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method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5667" y="2327148"/>
            <a:ext cx="6041135" cy="393344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34400" y="228600"/>
            <a:ext cx="1237487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7316" y="1808504"/>
            <a:ext cx="5869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0000"/>
                </a:solidFill>
              </a:rPr>
              <a:t>HCF </a:t>
            </a:r>
            <a:r>
              <a:rPr sz="1800" spc="-5" dirty="0">
                <a:solidFill>
                  <a:srgbClr val="FF0000"/>
                </a:solidFill>
              </a:rPr>
              <a:t>(Highest Common</a:t>
            </a:r>
            <a:r>
              <a:rPr sz="1800" spc="-20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Factor)</a:t>
            </a:r>
            <a:r>
              <a:rPr sz="1800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LCM (Lowest</a:t>
            </a:r>
            <a:r>
              <a:rPr sz="1800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Common Multiple)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961117" y="2459812"/>
            <a:ext cx="6842759" cy="18774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The HCF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two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or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more numbers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is the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greatest 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number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that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divides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each one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them 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exactly. </a:t>
            </a:r>
            <a:r>
              <a:rPr sz="1600" spc="-30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LCM</a:t>
            </a:r>
            <a:r>
              <a:rPr sz="16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(Lowest</a:t>
            </a:r>
            <a:r>
              <a:rPr sz="1600" spc="-6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Common</a:t>
            </a:r>
            <a:r>
              <a:rPr sz="1600" spc="-6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Multiple)</a:t>
            </a:r>
            <a:endParaRPr sz="1600" dirty="0">
              <a:latin typeface="Calibri"/>
              <a:cs typeface="Calibri"/>
            </a:endParaRPr>
          </a:p>
          <a:p>
            <a:pPr marL="12700" marR="283210">
              <a:lnSpc>
                <a:spcPct val="150000"/>
              </a:lnSpc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The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least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number</a:t>
            </a:r>
            <a:r>
              <a:rPr sz="1600" spc="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which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is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exactly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divisible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by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each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one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 of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the</a:t>
            </a:r>
            <a:r>
              <a:rPr sz="1600" spc="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given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numbers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 is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called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LCM. </a:t>
            </a:r>
            <a:r>
              <a:rPr sz="1600" spc="-3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HCF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–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Product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least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powers</a:t>
            </a:r>
            <a:r>
              <a:rPr sz="1600" spc="-5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common</a:t>
            </a:r>
            <a:r>
              <a:rPr sz="1600" spc="-7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factors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LCM</a:t>
            </a:r>
            <a:r>
              <a:rPr sz="16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–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Product</a:t>
            </a:r>
            <a:r>
              <a:rPr sz="16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highest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powers</a:t>
            </a:r>
            <a:r>
              <a:rPr sz="1600" spc="-6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all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the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distinct primes.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81000"/>
            <a:ext cx="960120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780" y="1808504"/>
            <a:ext cx="68205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Find the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HCF</a:t>
            </a:r>
            <a:r>
              <a:rPr sz="18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18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LCM</a:t>
            </a:r>
            <a:r>
              <a:rPr sz="18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8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6,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72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18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120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using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prime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factorization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method.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275"/>
              </a:spcBef>
            </a:pPr>
            <a:r>
              <a:rPr dirty="0"/>
              <a:t>6</a:t>
            </a:r>
            <a:r>
              <a:rPr spc="-65" dirty="0"/>
              <a:t> </a:t>
            </a:r>
            <a:r>
              <a:rPr spc="-10" dirty="0">
                <a:latin typeface="Cambria"/>
                <a:cs typeface="Cambria"/>
              </a:rPr>
              <a:t>=</a:t>
            </a:r>
            <a:r>
              <a:rPr spc="-135" dirty="0">
                <a:latin typeface="Cambria"/>
                <a:cs typeface="Cambria"/>
              </a:rPr>
              <a:t> </a:t>
            </a:r>
            <a:r>
              <a:rPr dirty="0"/>
              <a:t>2</a:t>
            </a:r>
            <a:r>
              <a:rPr spc="-260" dirty="0"/>
              <a:t> </a:t>
            </a:r>
            <a:r>
              <a:rPr spc="-880" dirty="0">
                <a:latin typeface="Cambria"/>
                <a:cs typeface="Cambria"/>
              </a:rPr>
              <a:t></a:t>
            </a:r>
            <a:r>
              <a:rPr spc="-235" dirty="0">
                <a:latin typeface="Cambria"/>
                <a:cs typeface="Cambria"/>
              </a:rPr>
              <a:t> </a:t>
            </a:r>
            <a:r>
              <a:rPr dirty="0"/>
              <a:t>3</a:t>
            </a:r>
          </a:p>
          <a:p>
            <a:pPr marL="25400">
              <a:lnSpc>
                <a:spcPct val="100000"/>
              </a:lnSpc>
              <a:spcBef>
                <a:spcPts val="190"/>
              </a:spcBef>
            </a:pPr>
            <a:r>
              <a:rPr sz="2100" spc="-15" dirty="0"/>
              <a:t>7</a:t>
            </a:r>
            <a:r>
              <a:rPr sz="2100" dirty="0"/>
              <a:t>2</a:t>
            </a:r>
            <a:r>
              <a:rPr sz="2100" spc="-120" dirty="0"/>
              <a:t> </a:t>
            </a:r>
            <a:r>
              <a:rPr sz="2100" spc="-15" dirty="0">
                <a:latin typeface="Cambria"/>
                <a:cs typeface="Cambria"/>
              </a:rPr>
              <a:t>=</a:t>
            </a:r>
            <a:r>
              <a:rPr sz="2100" spc="-165" dirty="0">
                <a:latin typeface="Cambria"/>
                <a:cs typeface="Cambria"/>
              </a:rPr>
              <a:t> </a:t>
            </a:r>
            <a:r>
              <a:rPr sz="2100" dirty="0"/>
              <a:t>2</a:t>
            </a:r>
            <a:r>
              <a:rPr sz="1800" baseline="37037" dirty="0"/>
              <a:t>3</a:t>
            </a:r>
            <a:r>
              <a:rPr sz="1800" spc="135" baseline="37037" dirty="0"/>
              <a:t> </a:t>
            </a:r>
            <a:r>
              <a:rPr sz="2100" spc="-950" dirty="0">
                <a:latin typeface="Cambria"/>
                <a:cs typeface="Cambria"/>
              </a:rPr>
              <a:t></a:t>
            </a:r>
            <a:r>
              <a:rPr sz="2100" spc="-260" dirty="0">
                <a:latin typeface="Cambria"/>
                <a:cs typeface="Cambria"/>
              </a:rPr>
              <a:t> </a:t>
            </a:r>
            <a:r>
              <a:rPr sz="2100" spc="-60" dirty="0"/>
              <a:t>3</a:t>
            </a:r>
            <a:r>
              <a:rPr sz="1800" baseline="37037" dirty="0"/>
              <a:t>2</a:t>
            </a:r>
            <a:endParaRPr sz="1800" baseline="37037">
              <a:latin typeface="Cambria"/>
              <a:cs typeface="Cambri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918462" y="2905746"/>
            <a:ext cx="7538720" cy="218457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95"/>
              </a:spcBef>
            </a:pPr>
            <a:r>
              <a:rPr dirty="0"/>
              <a:t>1</a:t>
            </a:r>
            <a:r>
              <a:rPr spc="-20" dirty="0"/>
              <a:t>2</a:t>
            </a:r>
            <a:r>
              <a:rPr spc="-5" dirty="0"/>
              <a:t>0</a:t>
            </a:r>
            <a:r>
              <a:rPr spc="-80" dirty="0"/>
              <a:t> </a:t>
            </a:r>
            <a:r>
              <a:rPr spc="-15" dirty="0">
                <a:latin typeface="Cambria"/>
                <a:cs typeface="Cambria"/>
              </a:rPr>
              <a:t>=</a:t>
            </a:r>
            <a:r>
              <a:rPr spc="-130" dirty="0">
                <a:latin typeface="Cambria"/>
                <a:cs typeface="Cambria"/>
              </a:rPr>
              <a:t> </a:t>
            </a:r>
            <a:r>
              <a:rPr spc="-5" dirty="0"/>
              <a:t>2</a:t>
            </a:r>
            <a:r>
              <a:rPr sz="1575" baseline="37037" dirty="0"/>
              <a:t>3</a:t>
            </a:r>
            <a:r>
              <a:rPr sz="1575" spc="150" baseline="37037" dirty="0"/>
              <a:t> </a:t>
            </a:r>
            <a:r>
              <a:rPr sz="1850" spc="-840" dirty="0">
                <a:latin typeface="Cambria"/>
                <a:cs typeface="Cambria"/>
              </a:rPr>
              <a:t></a:t>
            </a:r>
            <a:r>
              <a:rPr sz="1850" spc="-225" dirty="0">
                <a:latin typeface="Cambria"/>
                <a:cs typeface="Cambria"/>
              </a:rPr>
              <a:t> </a:t>
            </a:r>
            <a:r>
              <a:rPr sz="1850" spc="125" dirty="0"/>
              <a:t>3</a:t>
            </a:r>
            <a:r>
              <a:rPr sz="1850" spc="-840" dirty="0">
                <a:latin typeface="Cambria"/>
                <a:cs typeface="Cambria"/>
              </a:rPr>
              <a:t></a:t>
            </a:r>
            <a:r>
              <a:rPr sz="1850" spc="-190" dirty="0">
                <a:latin typeface="Cambria"/>
                <a:cs typeface="Cambria"/>
              </a:rPr>
              <a:t> </a:t>
            </a:r>
            <a:r>
              <a:rPr sz="1850" spc="-5" dirty="0"/>
              <a:t>5</a:t>
            </a:r>
            <a:endParaRPr sz="1850" dirty="0">
              <a:latin typeface="Cambria"/>
              <a:cs typeface="Cambria"/>
            </a:endParaRPr>
          </a:p>
          <a:p>
            <a:pPr marL="85725" marR="2551430">
              <a:lnSpc>
                <a:spcPct val="150000"/>
              </a:lnSpc>
              <a:spcBef>
                <a:spcPts val="1255"/>
              </a:spcBef>
            </a:pPr>
            <a:r>
              <a:rPr sz="1600" dirty="0"/>
              <a:t>Here, </a:t>
            </a:r>
            <a:r>
              <a:rPr sz="1600" spc="-5" dirty="0"/>
              <a:t>2</a:t>
            </a:r>
            <a:r>
              <a:rPr sz="1600" spc="-7" baseline="21604" dirty="0"/>
              <a:t>1 </a:t>
            </a:r>
            <a:r>
              <a:rPr sz="1600" dirty="0"/>
              <a:t>x </a:t>
            </a:r>
            <a:r>
              <a:rPr sz="1600" spc="-5" dirty="0"/>
              <a:t>3</a:t>
            </a:r>
            <a:r>
              <a:rPr sz="1600" spc="-7" baseline="21604" dirty="0"/>
              <a:t>1 </a:t>
            </a:r>
            <a:r>
              <a:rPr sz="1600" dirty="0"/>
              <a:t>are </a:t>
            </a:r>
            <a:r>
              <a:rPr sz="1600" spc="-5" dirty="0"/>
              <a:t>the smallest </a:t>
            </a:r>
            <a:r>
              <a:rPr sz="1600" dirty="0"/>
              <a:t>powers of the </a:t>
            </a:r>
            <a:r>
              <a:rPr sz="1600" spc="-5" dirty="0"/>
              <a:t>common </a:t>
            </a:r>
            <a:r>
              <a:rPr sz="1600" dirty="0"/>
              <a:t>factors 2 </a:t>
            </a:r>
            <a:r>
              <a:rPr sz="1600" spc="-5" dirty="0"/>
              <a:t>and </a:t>
            </a:r>
            <a:r>
              <a:rPr sz="1600" dirty="0"/>
              <a:t>3 </a:t>
            </a:r>
            <a:r>
              <a:rPr sz="1600" spc="-305" dirty="0"/>
              <a:t> </a:t>
            </a:r>
            <a:r>
              <a:rPr sz="1600" spc="-5" dirty="0"/>
              <a:t>HCF</a:t>
            </a:r>
            <a:r>
              <a:rPr sz="1600" spc="-40" dirty="0"/>
              <a:t> </a:t>
            </a:r>
            <a:r>
              <a:rPr sz="1600" dirty="0"/>
              <a:t>=</a:t>
            </a:r>
            <a:r>
              <a:rPr sz="1600" spc="-20" dirty="0"/>
              <a:t> </a:t>
            </a:r>
            <a:r>
              <a:rPr sz="1600" spc="-5" dirty="0"/>
              <a:t>2</a:t>
            </a:r>
            <a:r>
              <a:rPr sz="1600" spc="-7" baseline="21604" dirty="0"/>
              <a:t>1</a:t>
            </a:r>
            <a:r>
              <a:rPr sz="1600" spc="179" baseline="21604" dirty="0"/>
              <a:t> </a:t>
            </a:r>
            <a:r>
              <a:rPr sz="1600" dirty="0"/>
              <a:t>x </a:t>
            </a:r>
            <a:r>
              <a:rPr sz="1600" spc="-5" dirty="0"/>
              <a:t>3</a:t>
            </a:r>
            <a:r>
              <a:rPr sz="1600" spc="-7" baseline="21604" dirty="0"/>
              <a:t>1</a:t>
            </a:r>
            <a:r>
              <a:rPr sz="1600" spc="150" baseline="21604" dirty="0"/>
              <a:t> </a:t>
            </a:r>
            <a:r>
              <a:rPr sz="1600" dirty="0"/>
              <a:t>=</a:t>
            </a:r>
            <a:r>
              <a:rPr sz="1600" spc="-5" dirty="0"/>
              <a:t> </a:t>
            </a:r>
            <a:r>
              <a:rPr sz="1600" dirty="0"/>
              <a:t>6</a:t>
            </a:r>
          </a:p>
          <a:p>
            <a:pPr marL="85725">
              <a:lnSpc>
                <a:spcPct val="100000"/>
              </a:lnSpc>
              <a:spcBef>
                <a:spcPts val="1055"/>
              </a:spcBef>
            </a:pPr>
            <a:r>
              <a:rPr sz="1600" dirty="0"/>
              <a:t>Now</a:t>
            </a:r>
            <a:r>
              <a:rPr sz="1600" spc="-60" dirty="0"/>
              <a:t> </a:t>
            </a:r>
            <a:r>
              <a:rPr sz="1600" spc="-5" dirty="0"/>
              <a:t>2</a:t>
            </a:r>
            <a:r>
              <a:rPr sz="1600" spc="-7" baseline="21604" dirty="0"/>
              <a:t>3</a:t>
            </a:r>
            <a:r>
              <a:rPr sz="1600" spc="22" baseline="21604" dirty="0"/>
              <a:t> </a:t>
            </a:r>
            <a:r>
              <a:rPr sz="1600" dirty="0"/>
              <a:t>x</a:t>
            </a:r>
            <a:r>
              <a:rPr sz="1600" spc="20" dirty="0"/>
              <a:t> </a:t>
            </a:r>
            <a:r>
              <a:rPr sz="1600" spc="-5" dirty="0"/>
              <a:t>3</a:t>
            </a:r>
            <a:r>
              <a:rPr sz="1600" spc="-7" baseline="21604" dirty="0"/>
              <a:t>2</a:t>
            </a:r>
            <a:r>
              <a:rPr sz="1600" spc="202" baseline="21604" dirty="0"/>
              <a:t> </a:t>
            </a:r>
            <a:r>
              <a:rPr sz="1600" dirty="0"/>
              <a:t>x</a:t>
            </a:r>
            <a:r>
              <a:rPr sz="1600" spc="5" dirty="0"/>
              <a:t> </a:t>
            </a:r>
            <a:r>
              <a:rPr sz="1600" spc="-5" dirty="0"/>
              <a:t>5’ </a:t>
            </a:r>
            <a:r>
              <a:rPr sz="1600" dirty="0"/>
              <a:t>are</a:t>
            </a:r>
            <a:r>
              <a:rPr sz="1600" spc="-15" dirty="0"/>
              <a:t> </a:t>
            </a:r>
            <a:r>
              <a:rPr sz="1600" dirty="0"/>
              <a:t>the</a:t>
            </a:r>
            <a:r>
              <a:rPr sz="1600" spc="25" dirty="0"/>
              <a:t> </a:t>
            </a:r>
            <a:r>
              <a:rPr sz="1600" spc="-5" dirty="0"/>
              <a:t>greatest</a:t>
            </a:r>
            <a:r>
              <a:rPr sz="1600" spc="-10" dirty="0"/>
              <a:t> </a:t>
            </a:r>
            <a:r>
              <a:rPr sz="1600" dirty="0"/>
              <a:t>power</a:t>
            </a:r>
            <a:r>
              <a:rPr sz="1600" spc="-45" dirty="0"/>
              <a:t> </a:t>
            </a:r>
            <a:r>
              <a:rPr sz="1600" dirty="0"/>
              <a:t>of</a:t>
            </a:r>
            <a:r>
              <a:rPr sz="1600" spc="-25" dirty="0"/>
              <a:t> </a:t>
            </a:r>
            <a:r>
              <a:rPr sz="1600" spc="-5" dirty="0"/>
              <a:t>the</a:t>
            </a:r>
            <a:r>
              <a:rPr sz="1600" spc="10" dirty="0"/>
              <a:t> </a:t>
            </a:r>
            <a:r>
              <a:rPr sz="1600" spc="-5" dirty="0"/>
              <a:t>prime</a:t>
            </a:r>
            <a:r>
              <a:rPr sz="1600" spc="-15" dirty="0"/>
              <a:t> </a:t>
            </a:r>
            <a:r>
              <a:rPr sz="1600" spc="-5" dirty="0"/>
              <a:t>factors</a:t>
            </a:r>
            <a:r>
              <a:rPr sz="1600" spc="-35" dirty="0"/>
              <a:t> </a:t>
            </a:r>
            <a:r>
              <a:rPr sz="1600" spc="-5" dirty="0"/>
              <a:t>2,</a:t>
            </a:r>
            <a:r>
              <a:rPr sz="1600" spc="-20" dirty="0"/>
              <a:t> </a:t>
            </a:r>
            <a:r>
              <a:rPr sz="1600" dirty="0"/>
              <a:t>3,</a:t>
            </a:r>
            <a:r>
              <a:rPr sz="1600" spc="-10" dirty="0"/>
              <a:t> </a:t>
            </a:r>
            <a:r>
              <a:rPr sz="1600" dirty="0"/>
              <a:t>5 </a:t>
            </a:r>
            <a:r>
              <a:rPr sz="1600" spc="-5" dirty="0"/>
              <a:t>respectively</a:t>
            </a:r>
            <a:r>
              <a:rPr sz="1600" spc="10" dirty="0"/>
              <a:t> </a:t>
            </a:r>
            <a:r>
              <a:rPr sz="1600" spc="-5" dirty="0"/>
              <a:t>involved</a:t>
            </a:r>
            <a:r>
              <a:rPr sz="1600" spc="-30" dirty="0"/>
              <a:t> </a:t>
            </a:r>
            <a:r>
              <a:rPr sz="1600" dirty="0"/>
              <a:t>in 6,</a:t>
            </a:r>
            <a:r>
              <a:rPr sz="1600" spc="-5" dirty="0"/>
              <a:t> 72</a:t>
            </a:r>
            <a:r>
              <a:rPr sz="1600" dirty="0"/>
              <a:t> </a:t>
            </a:r>
            <a:r>
              <a:rPr sz="1600" spc="-10" dirty="0"/>
              <a:t>an</a:t>
            </a:r>
            <a:r>
              <a:rPr sz="1600" spc="15" dirty="0"/>
              <a:t> </a:t>
            </a:r>
            <a:r>
              <a:rPr sz="1600" spc="-5" dirty="0"/>
              <a:t>120</a:t>
            </a:r>
            <a:endParaRPr sz="1600" dirty="0"/>
          </a:p>
          <a:p>
            <a:pPr marL="85725">
              <a:lnSpc>
                <a:spcPct val="100000"/>
              </a:lnSpc>
              <a:spcBef>
                <a:spcPts val="805"/>
              </a:spcBef>
            </a:pPr>
            <a:r>
              <a:rPr sz="1600" spc="-5" dirty="0"/>
              <a:t>LCM</a:t>
            </a:r>
            <a:r>
              <a:rPr sz="1600" spc="-50" dirty="0"/>
              <a:t> </a:t>
            </a:r>
            <a:r>
              <a:rPr sz="1600" dirty="0"/>
              <a:t>=</a:t>
            </a:r>
            <a:r>
              <a:rPr sz="1600" spc="-10" dirty="0"/>
              <a:t> </a:t>
            </a:r>
            <a:r>
              <a:rPr sz="1600" spc="-5" dirty="0"/>
              <a:t>2</a:t>
            </a:r>
            <a:r>
              <a:rPr sz="1600" spc="-7" baseline="21604" dirty="0"/>
              <a:t>3</a:t>
            </a:r>
            <a:r>
              <a:rPr sz="1600" spc="150" baseline="21604" dirty="0"/>
              <a:t> </a:t>
            </a:r>
            <a:r>
              <a:rPr sz="1600" dirty="0"/>
              <a:t>x</a:t>
            </a:r>
            <a:r>
              <a:rPr sz="1600" spc="-20" dirty="0"/>
              <a:t> </a:t>
            </a:r>
            <a:r>
              <a:rPr sz="1600" spc="-5" dirty="0"/>
              <a:t>3</a:t>
            </a:r>
            <a:r>
              <a:rPr sz="1600" spc="-7" baseline="21604" dirty="0"/>
              <a:t>2</a:t>
            </a:r>
            <a:r>
              <a:rPr sz="1600" spc="172" baseline="21604" dirty="0"/>
              <a:t> </a:t>
            </a:r>
            <a:r>
              <a:rPr sz="1600" dirty="0"/>
              <a:t>x</a:t>
            </a:r>
            <a:r>
              <a:rPr sz="1600" spc="-20" dirty="0"/>
              <a:t> </a:t>
            </a:r>
            <a:r>
              <a:rPr sz="1600" spc="-5" dirty="0"/>
              <a:t>5</a:t>
            </a:r>
            <a:r>
              <a:rPr sz="1600" spc="-7" baseline="21604" dirty="0"/>
              <a:t>1</a:t>
            </a:r>
            <a:r>
              <a:rPr sz="1600" spc="165" baseline="21604" dirty="0"/>
              <a:t> </a:t>
            </a:r>
            <a:r>
              <a:rPr sz="1600" dirty="0"/>
              <a:t>=</a:t>
            </a:r>
            <a:r>
              <a:rPr sz="1600" spc="-10" dirty="0"/>
              <a:t> </a:t>
            </a:r>
            <a:r>
              <a:rPr sz="1600" spc="-5" dirty="0"/>
              <a:t>360</a:t>
            </a:r>
            <a:endParaRPr sz="1600" dirty="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63000" y="381000"/>
            <a:ext cx="960120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6780" y="1808504"/>
            <a:ext cx="7844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</a:rPr>
              <a:t>Find the</a:t>
            </a:r>
            <a:r>
              <a:rPr sz="1800" spc="-10" dirty="0">
                <a:solidFill>
                  <a:srgbClr val="FF0000"/>
                </a:solidFill>
              </a:rPr>
              <a:t> HCF</a:t>
            </a:r>
            <a:r>
              <a:rPr sz="1800" spc="25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and</a:t>
            </a:r>
            <a:r>
              <a:rPr sz="1800" spc="35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LCM </a:t>
            </a:r>
            <a:r>
              <a:rPr sz="1800" dirty="0">
                <a:solidFill>
                  <a:srgbClr val="FF0000"/>
                </a:solidFill>
              </a:rPr>
              <a:t>of</a:t>
            </a:r>
            <a:r>
              <a:rPr sz="1800" spc="15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26</a:t>
            </a:r>
            <a:r>
              <a:rPr sz="1800" spc="-20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and</a:t>
            </a:r>
            <a:r>
              <a:rPr sz="1800" spc="30" dirty="0">
                <a:solidFill>
                  <a:srgbClr val="FF0000"/>
                </a:solidFill>
              </a:rPr>
              <a:t> </a:t>
            </a:r>
            <a:r>
              <a:rPr sz="1800" spc="-10" dirty="0">
                <a:solidFill>
                  <a:srgbClr val="FF0000"/>
                </a:solidFill>
              </a:rPr>
              <a:t>91 </a:t>
            </a:r>
            <a:r>
              <a:rPr sz="1800" dirty="0">
                <a:solidFill>
                  <a:srgbClr val="FF0000"/>
                </a:solidFill>
              </a:rPr>
              <a:t>and</a:t>
            </a:r>
            <a:r>
              <a:rPr sz="1800" spc="20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verify</a:t>
            </a:r>
            <a:r>
              <a:rPr sz="1800" spc="-20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LCM </a:t>
            </a:r>
            <a:r>
              <a:rPr sz="1800" dirty="0">
                <a:solidFill>
                  <a:srgbClr val="FF0000"/>
                </a:solidFill>
              </a:rPr>
              <a:t>x</a:t>
            </a:r>
            <a:r>
              <a:rPr sz="1800" spc="5" dirty="0">
                <a:solidFill>
                  <a:srgbClr val="FF0000"/>
                </a:solidFill>
              </a:rPr>
              <a:t> </a:t>
            </a:r>
            <a:r>
              <a:rPr sz="1800" spc="-10" dirty="0">
                <a:solidFill>
                  <a:srgbClr val="FF0000"/>
                </a:solidFill>
              </a:rPr>
              <a:t>HCF</a:t>
            </a:r>
            <a:r>
              <a:rPr sz="1800" spc="25" dirty="0">
                <a:solidFill>
                  <a:srgbClr val="FF0000"/>
                </a:solidFill>
              </a:rPr>
              <a:t> </a:t>
            </a:r>
            <a:r>
              <a:rPr sz="1800" dirty="0">
                <a:solidFill>
                  <a:srgbClr val="FF0000"/>
                </a:solidFill>
              </a:rPr>
              <a:t>=</a:t>
            </a:r>
            <a:r>
              <a:rPr sz="1800" spc="10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product</a:t>
            </a:r>
            <a:r>
              <a:rPr sz="1800" dirty="0">
                <a:solidFill>
                  <a:srgbClr val="FF0000"/>
                </a:solidFill>
              </a:rPr>
              <a:t> </a:t>
            </a:r>
            <a:r>
              <a:rPr sz="1800" spc="-10" dirty="0">
                <a:solidFill>
                  <a:srgbClr val="FF0000"/>
                </a:solidFill>
              </a:rPr>
              <a:t>of</a:t>
            </a:r>
            <a:r>
              <a:rPr sz="1800" spc="15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two</a:t>
            </a:r>
            <a:r>
              <a:rPr sz="1800" spc="-10" dirty="0">
                <a:solidFill>
                  <a:srgbClr val="FF0000"/>
                </a:solidFill>
              </a:rPr>
              <a:t> </a:t>
            </a:r>
            <a:r>
              <a:rPr sz="1800" spc="-5" dirty="0">
                <a:solidFill>
                  <a:srgbClr val="FF0000"/>
                </a:solidFill>
              </a:rPr>
              <a:t>numbers.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808701" y="2496466"/>
            <a:ext cx="3057525" cy="3311163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900"/>
              </a:spcBef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26</a:t>
            </a:r>
            <a:r>
              <a:rPr sz="1600" spc="-6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-5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2</a:t>
            </a:r>
            <a:r>
              <a:rPr sz="1600" spc="-5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x</a:t>
            </a:r>
            <a:r>
              <a:rPr sz="16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13</a:t>
            </a:r>
            <a:endParaRPr sz="1600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805"/>
              </a:spcBef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91</a:t>
            </a:r>
            <a:r>
              <a:rPr sz="1600" spc="-6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-5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7</a:t>
            </a:r>
            <a:r>
              <a:rPr sz="1600" spc="-5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x</a:t>
            </a:r>
            <a:r>
              <a:rPr sz="16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13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00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HC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F</a:t>
            </a:r>
            <a:r>
              <a:rPr sz="1600" spc="-6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1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3</a:t>
            </a:r>
            <a:endParaRPr sz="1600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805"/>
              </a:spcBef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LCM</a:t>
            </a:r>
            <a:r>
              <a:rPr sz="1600" spc="-5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2</a:t>
            </a:r>
            <a:r>
              <a:rPr sz="1600" spc="-7" baseline="21604" dirty="0">
                <a:solidFill>
                  <a:srgbClr val="595959"/>
                </a:solidFill>
                <a:latin typeface="Calibri"/>
                <a:cs typeface="Calibri"/>
              </a:rPr>
              <a:t>1</a:t>
            </a:r>
            <a:r>
              <a:rPr sz="1600" spc="150" baseline="21604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x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7</a:t>
            </a:r>
            <a:r>
              <a:rPr sz="1600" spc="-7" baseline="21604" dirty="0">
                <a:solidFill>
                  <a:srgbClr val="595959"/>
                </a:solidFill>
                <a:latin typeface="Calibri"/>
                <a:cs typeface="Calibri"/>
              </a:rPr>
              <a:t>1</a:t>
            </a:r>
            <a:r>
              <a:rPr sz="1600" spc="165" baseline="21604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x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13</a:t>
            </a:r>
            <a:r>
              <a:rPr sz="1600" spc="-7" baseline="21604" dirty="0">
                <a:solidFill>
                  <a:srgbClr val="595959"/>
                </a:solidFill>
                <a:latin typeface="Calibri"/>
                <a:cs typeface="Calibri"/>
              </a:rPr>
              <a:t>1</a:t>
            </a:r>
            <a:r>
              <a:rPr sz="1600" spc="142" baseline="21604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182</a:t>
            </a:r>
            <a:endParaRPr sz="1600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790"/>
              </a:spcBef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LCM</a:t>
            </a:r>
            <a:r>
              <a:rPr sz="16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x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HCF</a:t>
            </a:r>
            <a:r>
              <a:rPr sz="16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182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x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13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2366</a:t>
            </a:r>
            <a:endParaRPr sz="1600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590"/>
              </a:spcBef>
            </a:pP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Product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two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numbers</a:t>
            </a:r>
            <a:r>
              <a:rPr sz="16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26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x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91</a:t>
            </a:r>
            <a:r>
              <a:rPr sz="16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2366</a:t>
            </a:r>
            <a:endParaRPr sz="1600" dirty="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840"/>
              </a:spcBef>
            </a:pP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LCM</a:t>
            </a:r>
            <a:r>
              <a:rPr sz="1600" spc="-5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x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HCF</a:t>
            </a:r>
            <a:r>
              <a:rPr sz="16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=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Product</a:t>
            </a:r>
            <a:r>
              <a:rPr sz="16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95959"/>
                </a:solidFill>
                <a:latin typeface="Calibri"/>
                <a:cs typeface="Calibri"/>
              </a:rPr>
              <a:t>of</a:t>
            </a:r>
            <a:r>
              <a:rPr sz="1600" spc="-6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595959"/>
                </a:solidFill>
                <a:latin typeface="Calibri"/>
                <a:cs typeface="Calibri"/>
              </a:rPr>
              <a:t>two</a:t>
            </a:r>
            <a:r>
              <a:rPr sz="1600" spc="-10" dirty="0">
                <a:solidFill>
                  <a:srgbClr val="595959"/>
                </a:solidFill>
                <a:latin typeface="Calibri"/>
                <a:cs typeface="Calibri"/>
              </a:rPr>
              <a:t> numbers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02224" y="304800"/>
            <a:ext cx="1232916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04800"/>
            <a:ext cx="1232916" cy="61112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21380" y="2221996"/>
            <a:ext cx="7969250" cy="244983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5"/>
              </a:spcBef>
            </a:pPr>
            <a:r>
              <a:rPr sz="1600" spc="-10" dirty="0">
                <a:latin typeface="Calibri"/>
                <a:cs typeface="Calibri"/>
              </a:rPr>
              <a:t>HCF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x</a:t>
            </a:r>
            <a:r>
              <a:rPr sz="1600" spc="-10" dirty="0">
                <a:latin typeface="Calibri"/>
                <a:cs typeface="Calibri"/>
              </a:rPr>
              <a:t> LCM </a:t>
            </a:r>
            <a:r>
              <a:rPr sz="1600" dirty="0">
                <a:latin typeface="Calibri"/>
                <a:cs typeface="Calibri"/>
              </a:rPr>
              <a:t>= </a:t>
            </a:r>
            <a:r>
              <a:rPr sz="1600" spc="-10" dirty="0">
                <a:latin typeface="Calibri"/>
                <a:cs typeface="Calibri"/>
              </a:rPr>
              <a:t>Product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two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numbers</a:t>
            </a:r>
            <a:endParaRPr sz="1600" dirty="0">
              <a:latin typeface="Calibri"/>
              <a:cs typeface="Calibri"/>
            </a:endParaRPr>
          </a:p>
          <a:p>
            <a:pPr marL="135255">
              <a:lnSpc>
                <a:spcPct val="100000"/>
              </a:lnSpc>
              <a:spcBef>
                <a:spcPts val="930"/>
              </a:spcBef>
            </a:pPr>
            <a:r>
              <a:rPr sz="1600" spc="-7" baseline="-28619" dirty="0">
                <a:latin typeface="Calibri"/>
                <a:cs typeface="Calibri"/>
              </a:rPr>
              <a:t>H</a:t>
            </a:r>
            <a:r>
              <a:rPr sz="1600" spc="-15" baseline="-28619" dirty="0">
                <a:latin typeface="Calibri"/>
                <a:cs typeface="Calibri"/>
              </a:rPr>
              <a:t>C</a:t>
            </a:r>
            <a:r>
              <a:rPr sz="1600" baseline="-28619" dirty="0">
                <a:latin typeface="Calibri"/>
                <a:cs typeface="Calibri"/>
              </a:rPr>
              <a:t>F</a:t>
            </a:r>
            <a:r>
              <a:rPr sz="1600" spc="7" baseline="-28619" dirty="0">
                <a:latin typeface="Calibri"/>
                <a:cs typeface="Calibri"/>
              </a:rPr>
              <a:t> </a:t>
            </a:r>
            <a:r>
              <a:rPr sz="1600" spc="-7" baseline="-28619" dirty="0">
                <a:latin typeface="Cambria"/>
                <a:cs typeface="Cambria"/>
              </a:rPr>
              <a:t>=</a:t>
            </a:r>
            <a:r>
              <a:rPr sz="1600" spc="142" baseline="-28619" dirty="0">
                <a:latin typeface="Cambria"/>
                <a:cs typeface="Cambria"/>
              </a:rPr>
              <a:t> </a:t>
            </a:r>
            <a:r>
              <a:rPr sz="16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</a:t>
            </a:r>
            <a:r>
              <a:rPr sz="1600" u="heavy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sz="16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</a:t>
            </a:r>
            <a:r>
              <a:rPr sz="16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</a:t>
            </a:r>
            <a:r>
              <a:rPr sz="1600" u="heavy" spc="9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600" u="heavy" spc="-1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</a:t>
            </a:r>
            <a:r>
              <a:rPr sz="1600" u="heavy" spc="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nu</a:t>
            </a:r>
            <a:r>
              <a:rPr sz="1600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1600" u="heavy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</a:t>
            </a:r>
            <a:endParaRPr sz="1600" dirty="0">
              <a:latin typeface="Calibri"/>
              <a:cs typeface="Calibri"/>
            </a:endParaRPr>
          </a:p>
          <a:p>
            <a:pPr marL="1508760">
              <a:lnSpc>
                <a:spcPct val="100000"/>
              </a:lnSpc>
              <a:spcBef>
                <a:spcPts val="285"/>
              </a:spcBef>
            </a:pPr>
            <a:r>
              <a:rPr sz="1600" spc="-10" dirty="0">
                <a:latin typeface="Calibri"/>
                <a:cs typeface="Calibri"/>
              </a:rPr>
              <a:t>LCM</a:t>
            </a:r>
            <a:endParaRPr sz="1600" dirty="0">
              <a:latin typeface="Calibri"/>
              <a:cs typeface="Calibri"/>
            </a:endParaRPr>
          </a:p>
          <a:p>
            <a:pPr marL="139700">
              <a:lnSpc>
                <a:spcPct val="100000"/>
              </a:lnSpc>
              <a:spcBef>
                <a:spcPts val="919"/>
              </a:spcBef>
            </a:pPr>
            <a:r>
              <a:rPr sz="1600" spc="-7" baseline="-28735" dirty="0">
                <a:latin typeface="Calibri"/>
                <a:cs typeface="Calibri"/>
              </a:rPr>
              <a:t>L</a:t>
            </a:r>
            <a:r>
              <a:rPr sz="1600" spc="30" baseline="-28735" dirty="0">
                <a:latin typeface="Calibri"/>
                <a:cs typeface="Calibri"/>
              </a:rPr>
              <a:t>C</a:t>
            </a:r>
            <a:r>
              <a:rPr sz="1600" baseline="-28735" dirty="0">
                <a:latin typeface="Calibri"/>
                <a:cs typeface="Calibri"/>
              </a:rPr>
              <a:t>M</a:t>
            </a:r>
            <a:r>
              <a:rPr sz="1600" spc="-22" baseline="-28735" dirty="0">
                <a:latin typeface="Calibri"/>
                <a:cs typeface="Calibri"/>
              </a:rPr>
              <a:t> </a:t>
            </a:r>
            <a:r>
              <a:rPr sz="1600" spc="-15" baseline="-28735" dirty="0">
                <a:latin typeface="Cambria"/>
                <a:cs typeface="Cambria"/>
              </a:rPr>
              <a:t>=</a:t>
            </a:r>
            <a:r>
              <a:rPr sz="1600" spc="172" baseline="-28735" dirty="0">
                <a:latin typeface="Cambria"/>
                <a:cs typeface="Cambria"/>
              </a:rPr>
              <a:t> </a:t>
            </a:r>
            <a:r>
              <a:rPr sz="1600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1600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sz="1600" u="sng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</a:t>
            </a:r>
            <a:r>
              <a:rPr sz="1600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</a:t>
            </a:r>
            <a:r>
              <a:rPr sz="16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</a:t>
            </a:r>
            <a:r>
              <a:rPr sz="1600" u="sng" spc="1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600" u="sng" spc="-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600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sz="1600" u="sng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</a:t>
            </a:r>
            <a:r>
              <a:rPr sz="1600" u="sng" spc="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</a:t>
            </a:r>
            <a:r>
              <a:rPr sz="1600" u="sng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</a:t>
            </a:r>
            <a:r>
              <a:rPr sz="1600" u="sng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</a:t>
            </a:r>
            <a:r>
              <a:rPr sz="1600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</a:t>
            </a:r>
            <a:r>
              <a:rPr sz="1600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</a:t>
            </a:r>
            <a:r>
              <a:rPr sz="1600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</a:t>
            </a:r>
            <a:endParaRPr sz="1600" dirty="0">
              <a:latin typeface="Calibri"/>
              <a:cs typeface="Calibri"/>
            </a:endParaRPr>
          </a:p>
          <a:p>
            <a:pPr marL="1423035">
              <a:lnSpc>
                <a:spcPct val="100000"/>
              </a:lnSpc>
              <a:spcBef>
                <a:spcPts val="290"/>
              </a:spcBef>
            </a:pPr>
            <a:r>
              <a:rPr sz="1600" spc="5" dirty="0">
                <a:latin typeface="Calibri"/>
                <a:cs typeface="Calibri"/>
              </a:rPr>
              <a:t>HCF</a:t>
            </a:r>
            <a:endParaRPr sz="1600" dirty="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690"/>
              </a:spcBef>
            </a:pP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10" dirty="0">
                <a:latin typeface="Calibri"/>
                <a:cs typeface="Calibri"/>
              </a:rPr>
              <a:t> product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of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two </a:t>
            </a:r>
            <a:r>
              <a:rPr sz="1600" spc="-5" dirty="0">
                <a:latin typeface="Calibri"/>
                <a:cs typeface="Calibri"/>
              </a:rPr>
              <a:t>positive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integers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equal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to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product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 </a:t>
            </a:r>
            <a:r>
              <a:rPr sz="1600" spc="-5" dirty="0">
                <a:latin typeface="Calibri"/>
                <a:cs typeface="Calibri"/>
              </a:rPr>
              <a:t>their </a:t>
            </a:r>
            <a:r>
              <a:rPr sz="1600" dirty="0">
                <a:latin typeface="Calibri"/>
                <a:cs typeface="Calibri"/>
              </a:rPr>
              <a:t>HCF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LCM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but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endParaRPr sz="1600" dirty="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1045"/>
              </a:spcBef>
            </a:pPr>
            <a:r>
              <a:rPr sz="1600" spc="-5" dirty="0">
                <a:latin typeface="Calibri"/>
                <a:cs typeface="Calibri"/>
              </a:rPr>
              <a:t>same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not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true</a:t>
            </a:r>
            <a:r>
              <a:rPr sz="1600" spc="-10" dirty="0">
                <a:latin typeface="Calibri"/>
                <a:cs typeface="Calibri"/>
              </a:rPr>
              <a:t> for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3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or</a:t>
            </a:r>
            <a:r>
              <a:rPr sz="1600" spc="-10" dirty="0">
                <a:latin typeface="Calibri"/>
                <a:cs typeface="Calibri"/>
              </a:rPr>
              <a:t> more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positive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integers.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621</Words>
  <Application>Microsoft Office PowerPoint</Application>
  <PresentationFormat>Custom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Microsoft Sans Serif</vt:lpstr>
      <vt:lpstr>Office Theme</vt:lpstr>
      <vt:lpstr>REAL NUMBERS PPT-4</vt:lpstr>
      <vt:lpstr>PREVIOUS KNOWLEDGE TEST :</vt:lpstr>
      <vt:lpstr>PowerPoint Presentation</vt:lpstr>
      <vt:lpstr>PowerPoint Presentation</vt:lpstr>
      <vt:lpstr>PowerPoint Presentation</vt:lpstr>
      <vt:lpstr>HCF (Highest Common Factor) LCM (Lowest Common Multiple)</vt:lpstr>
      <vt:lpstr>6 = 2  3 72 = 23  32</vt:lpstr>
      <vt:lpstr>Find the HCF and LCM of 26 and 91 and verify LCM x HCF = product of two numbers.</vt:lpstr>
      <vt:lpstr>PowerPoint Presentation</vt:lpstr>
      <vt:lpstr>PowerPoint Presentation</vt:lpstr>
      <vt:lpstr>Show that 6n cannot end with the digit O for any natural number n.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X_Maths_CH-1_Real Numbers_Ppt4</dc:title>
  <dc:creator>hp</dc:creator>
  <cp:lastModifiedBy>SOMNATH BATABYAL</cp:lastModifiedBy>
  <cp:revision>2</cp:revision>
  <dcterms:created xsi:type="dcterms:W3CDTF">2021-12-11T10:03:45Z</dcterms:created>
  <dcterms:modified xsi:type="dcterms:W3CDTF">2021-12-12T02:52:54Z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LastSaved">
    <vt:filetime>2021-12-11T00:00:00Z</vt:filetime>
  </property>
</Properties>
</file>