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0058400" cy="7772400"/>
  <p:notesSz cx="10058400" cy="7772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613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595959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12/12/2021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12/12/2021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12/12/2021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63803" y="2582670"/>
            <a:ext cx="2530792" cy="8712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1530" y="2556466"/>
            <a:ext cx="8315339" cy="2819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595959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oppr.com/ask/en-in/question/show-that-n2-1-is-divisible-by-8-if-n-is-an-odd-positive/" TargetMode="External"/><Relationship Id="rId2" Type="http://schemas.openxmlformats.org/officeDocument/2006/relationships/hyperlink" Target="http://www.topperlearning.com/answer/show-that-one-and-only-one-out-of-n-n-2-and-n-4-is-divisible-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05800" y="381000"/>
            <a:ext cx="1577339" cy="783335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R</a:t>
            </a:r>
            <a:r>
              <a:rPr spc="5" dirty="0"/>
              <a:t>E</a:t>
            </a:r>
            <a:r>
              <a:rPr spc="10" dirty="0"/>
              <a:t>A</a:t>
            </a:r>
            <a:r>
              <a:rPr dirty="0"/>
              <a:t>L</a:t>
            </a:r>
            <a:r>
              <a:rPr spc="-150" dirty="0"/>
              <a:t> </a:t>
            </a:r>
            <a:r>
              <a:rPr dirty="0"/>
              <a:t>N</a:t>
            </a:r>
            <a:r>
              <a:rPr spc="-10" dirty="0"/>
              <a:t>U</a:t>
            </a:r>
            <a:r>
              <a:rPr spc="15" dirty="0"/>
              <a:t>M</a:t>
            </a:r>
            <a:r>
              <a:rPr spc="-5" dirty="0"/>
              <a:t>B</a:t>
            </a:r>
            <a:r>
              <a:rPr spc="5" dirty="0"/>
              <a:t>E</a:t>
            </a:r>
            <a:r>
              <a:rPr spc="-10" dirty="0"/>
              <a:t>R</a:t>
            </a:r>
            <a:r>
              <a:rPr dirty="0"/>
              <a:t>S</a:t>
            </a:r>
          </a:p>
          <a:p>
            <a:pPr algn="ctr">
              <a:lnSpc>
                <a:spcPct val="100000"/>
              </a:lnSpc>
              <a:spcBef>
                <a:spcPts val="55"/>
              </a:spcBef>
            </a:pPr>
            <a:r>
              <a:rPr sz="2500" b="0" spc="-20" dirty="0">
                <a:solidFill>
                  <a:srgbClr val="000000"/>
                </a:solidFill>
                <a:latin typeface="Calibri"/>
                <a:cs typeface="Calibri"/>
              </a:rPr>
              <a:t>PPT-3</a:t>
            </a:r>
            <a:endParaRPr sz="25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57200" y="5381244"/>
            <a:ext cx="9144000" cy="1077467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2725916" y="3792719"/>
            <a:ext cx="3029585" cy="666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766445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Arial"/>
                <a:cs typeface="Arial"/>
              </a:rPr>
              <a:t>SUBJECT</a:t>
            </a:r>
            <a:r>
              <a:rPr sz="1400" b="1" spc="-9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:</a:t>
            </a:r>
            <a:r>
              <a:rPr sz="1400" b="1" spc="-50" dirty="0">
                <a:latin typeface="Arial"/>
                <a:cs typeface="Arial"/>
              </a:rPr>
              <a:t> </a:t>
            </a:r>
            <a:r>
              <a:rPr sz="1400" b="1" spc="-40" dirty="0">
                <a:latin typeface="Arial"/>
                <a:cs typeface="Arial"/>
              </a:rPr>
              <a:t>MATHEMATICS </a:t>
            </a:r>
            <a:r>
              <a:rPr sz="1400" b="1" spc="-375" dirty="0">
                <a:latin typeface="Arial"/>
                <a:cs typeface="Arial"/>
              </a:rPr>
              <a:t> </a:t>
            </a:r>
            <a:r>
              <a:rPr sz="1400" b="1" spc="-20" dirty="0">
                <a:latin typeface="Arial"/>
                <a:cs typeface="Arial"/>
              </a:rPr>
              <a:t>CHAPTER</a:t>
            </a:r>
            <a:r>
              <a:rPr sz="1400" b="1" spc="4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NUMBER:</a:t>
            </a:r>
            <a:r>
              <a:rPr sz="1400" b="1" spc="-8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01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b="1" spc="-20" dirty="0">
                <a:latin typeface="Arial"/>
                <a:cs typeface="Arial"/>
              </a:rPr>
              <a:t>CHAPTER</a:t>
            </a:r>
            <a:r>
              <a:rPr sz="1400" b="1" spc="45" dirty="0">
                <a:latin typeface="Arial"/>
                <a:cs typeface="Arial"/>
              </a:rPr>
              <a:t> </a:t>
            </a:r>
            <a:r>
              <a:rPr sz="1400" b="1" spc="-20" dirty="0">
                <a:latin typeface="Arial"/>
                <a:cs typeface="Arial"/>
              </a:rPr>
              <a:t>NAME</a:t>
            </a:r>
            <a:r>
              <a:rPr sz="1400" b="1" spc="1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: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spc="-25" dirty="0">
                <a:latin typeface="Arial"/>
                <a:cs typeface="Arial"/>
              </a:rPr>
              <a:t>REAL</a:t>
            </a:r>
            <a:r>
              <a:rPr sz="1400" b="1" spc="-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NUMBERS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8342" y="1809956"/>
            <a:ext cx="66325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5" dirty="0">
                <a:solidFill>
                  <a:srgbClr val="FF0000"/>
                </a:solidFill>
                <a:latin typeface="Calibri"/>
                <a:cs typeface="Calibri"/>
              </a:rPr>
              <a:t>Prove</a:t>
            </a:r>
            <a:r>
              <a:rPr sz="1800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that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product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of 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two</a:t>
            </a:r>
            <a:r>
              <a:rPr sz="18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consecutive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 positive</a:t>
            </a:r>
            <a:r>
              <a:rPr sz="1800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FF0000"/>
                </a:solidFill>
                <a:latin typeface="Calibri"/>
                <a:cs typeface="Calibri"/>
              </a:rPr>
              <a:t>integers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 is</a:t>
            </a:r>
            <a:r>
              <a:rPr sz="18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divisible by</a:t>
            </a:r>
            <a:r>
              <a:rPr sz="1800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2.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89431" y="2252472"/>
            <a:ext cx="6384725" cy="3326568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153400" y="304800"/>
            <a:ext cx="1572767" cy="786383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6780" y="1826810"/>
            <a:ext cx="18542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FF0000"/>
                </a:solidFill>
                <a:latin typeface="Microsoft Sans Serif"/>
                <a:cs typeface="Microsoft Sans Serif"/>
              </a:rPr>
              <a:t>Home</a:t>
            </a:r>
            <a:r>
              <a:rPr sz="1800" spc="-100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assignment</a:t>
            </a:r>
            <a:endParaRPr sz="1800" dirty="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61079" y="2501893"/>
            <a:ext cx="1638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595959"/>
                </a:solidFill>
                <a:latin typeface="Microsoft Sans Serif"/>
                <a:cs typeface="Microsoft Sans Serif"/>
              </a:rPr>
              <a:t>●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04064" y="2552222"/>
            <a:ext cx="2048736" cy="25968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Ex.</a:t>
            </a:r>
            <a:r>
              <a:rPr sz="1600" spc="-5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1.1</a:t>
            </a:r>
            <a:r>
              <a:rPr sz="1600" spc="-4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Q.</a:t>
            </a:r>
            <a:r>
              <a:rPr sz="1600" spc="-5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No</a:t>
            </a:r>
            <a:r>
              <a:rPr sz="1600" spc="-7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4</a:t>
            </a:r>
            <a:r>
              <a:rPr sz="1600" spc="-3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&amp;</a:t>
            </a:r>
            <a:r>
              <a:rPr sz="1600" spc="-5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5</a:t>
            </a:r>
            <a:endParaRPr sz="1600" dirty="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77200" y="457200"/>
            <a:ext cx="1572767" cy="786383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94141" y="2934030"/>
            <a:ext cx="7022465" cy="1421765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795"/>
              </a:spcBef>
            </a:pPr>
            <a:r>
              <a:rPr sz="4000" spc="-20" dirty="0">
                <a:solidFill>
                  <a:srgbClr val="000000"/>
                </a:solidFill>
                <a:latin typeface="Arial"/>
                <a:cs typeface="Arial"/>
              </a:rPr>
              <a:t>THANKING</a:t>
            </a:r>
            <a:r>
              <a:rPr sz="4000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4000" spc="-15" dirty="0">
                <a:solidFill>
                  <a:srgbClr val="000000"/>
                </a:solidFill>
                <a:latin typeface="Arial"/>
                <a:cs typeface="Arial"/>
              </a:rPr>
              <a:t>YOU</a:t>
            </a:r>
            <a:endParaRPr sz="4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695"/>
              </a:spcBef>
            </a:pPr>
            <a:r>
              <a:rPr sz="4000" spc="-20" dirty="0">
                <a:latin typeface="Arial"/>
                <a:cs typeface="Arial"/>
              </a:rPr>
              <a:t>ODM</a:t>
            </a:r>
            <a:r>
              <a:rPr sz="4000" spc="-30" dirty="0">
                <a:latin typeface="Arial"/>
                <a:cs typeface="Arial"/>
              </a:rPr>
              <a:t> </a:t>
            </a:r>
            <a:r>
              <a:rPr sz="4000" spc="-20" dirty="0">
                <a:latin typeface="Arial"/>
                <a:cs typeface="Arial"/>
              </a:rPr>
              <a:t>EDUCATIONAL</a:t>
            </a:r>
            <a:r>
              <a:rPr sz="4000" spc="60" dirty="0">
                <a:latin typeface="Arial"/>
                <a:cs typeface="Arial"/>
              </a:rPr>
              <a:t> </a:t>
            </a:r>
            <a:r>
              <a:rPr sz="4000" spc="-25" dirty="0">
                <a:latin typeface="Arial"/>
                <a:cs typeface="Arial"/>
              </a:rPr>
              <a:t>GROUP</a:t>
            </a:r>
            <a:endParaRPr sz="400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458200" y="304800"/>
            <a:ext cx="1232916" cy="61112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13911" y="1797789"/>
            <a:ext cx="28276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0" spc="-15" dirty="0">
                <a:latin typeface="Calibri"/>
                <a:cs typeface="Calibri"/>
              </a:rPr>
              <a:t>P</a:t>
            </a:r>
            <a:r>
              <a:rPr sz="1800" b="0" spc="-10" dirty="0">
                <a:latin typeface="Calibri"/>
                <a:cs typeface="Calibri"/>
              </a:rPr>
              <a:t>R</a:t>
            </a:r>
            <a:r>
              <a:rPr sz="1800" b="0" dirty="0">
                <a:latin typeface="Calibri"/>
                <a:cs typeface="Calibri"/>
              </a:rPr>
              <a:t>EV</a:t>
            </a:r>
            <a:r>
              <a:rPr sz="1800" b="0" spc="-5" dirty="0">
                <a:latin typeface="Calibri"/>
                <a:cs typeface="Calibri"/>
              </a:rPr>
              <a:t>IOU</a:t>
            </a:r>
            <a:r>
              <a:rPr sz="1800" b="0" dirty="0">
                <a:latin typeface="Calibri"/>
                <a:cs typeface="Calibri"/>
              </a:rPr>
              <a:t>S</a:t>
            </a:r>
            <a:r>
              <a:rPr sz="1800" b="0" spc="-85" dirty="0">
                <a:latin typeface="Calibri"/>
                <a:cs typeface="Calibri"/>
              </a:rPr>
              <a:t> </a:t>
            </a:r>
            <a:r>
              <a:rPr sz="1800" b="0" dirty="0">
                <a:latin typeface="Calibri"/>
                <a:cs typeface="Calibri"/>
              </a:rPr>
              <a:t>K</a:t>
            </a:r>
            <a:r>
              <a:rPr sz="1800" b="0" spc="5" dirty="0">
                <a:latin typeface="Calibri"/>
                <a:cs typeface="Calibri"/>
              </a:rPr>
              <a:t>N</a:t>
            </a:r>
            <a:r>
              <a:rPr sz="1800" b="0" spc="-5" dirty="0">
                <a:latin typeface="Calibri"/>
                <a:cs typeface="Calibri"/>
              </a:rPr>
              <a:t>O</a:t>
            </a:r>
            <a:r>
              <a:rPr sz="1800" b="0" spc="-20" dirty="0">
                <a:latin typeface="Calibri"/>
                <a:cs typeface="Calibri"/>
              </a:rPr>
              <a:t>W</a:t>
            </a:r>
            <a:r>
              <a:rPr sz="1800" b="0" spc="-5" dirty="0">
                <a:latin typeface="Calibri"/>
                <a:cs typeface="Calibri"/>
              </a:rPr>
              <a:t>L</a:t>
            </a:r>
            <a:r>
              <a:rPr sz="1800" b="0" dirty="0">
                <a:latin typeface="Calibri"/>
                <a:cs typeface="Calibri"/>
              </a:rPr>
              <a:t>E</a:t>
            </a:r>
            <a:r>
              <a:rPr sz="1800" b="0" spc="-10" dirty="0">
                <a:latin typeface="Calibri"/>
                <a:cs typeface="Calibri"/>
              </a:rPr>
              <a:t>D</a:t>
            </a:r>
            <a:r>
              <a:rPr sz="1800" b="0" spc="15" dirty="0">
                <a:latin typeface="Calibri"/>
                <a:cs typeface="Calibri"/>
              </a:rPr>
              <a:t>G</a:t>
            </a:r>
            <a:r>
              <a:rPr sz="1800" b="0" dirty="0">
                <a:latin typeface="Calibri"/>
                <a:cs typeface="Calibri"/>
              </a:rPr>
              <a:t>E</a:t>
            </a:r>
            <a:r>
              <a:rPr sz="1800" b="0" spc="-30" dirty="0">
                <a:latin typeface="Calibri"/>
                <a:cs typeface="Calibri"/>
              </a:rPr>
              <a:t> </a:t>
            </a:r>
            <a:r>
              <a:rPr sz="1800" b="0" spc="-15" dirty="0">
                <a:latin typeface="Calibri"/>
                <a:cs typeface="Calibri"/>
              </a:rPr>
              <a:t>T</a:t>
            </a:r>
            <a:r>
              <a:rPr sz="1800" b="0" dirty="0">
                <a:latin typeface="Calibri"/>
                <a:cs typeface="Calibri"/>
              </a:rPr>
              <a:t>EST</a:t>
            </a:r>
            <a:r>
              <a:rPr sz="1800" b="0" spc="-45" dirty="0">
                <a:latin typeface="Calibri"/>
                <a:cs typeface="Calibri"/>
              </a:rPr>
              <a:t> </a:t>
            </a:r>
            <a:r>
              <a:rPr sz="1800" b="0" dirty="0">
                <a:latin typeface="Calibri"/>
                <a:cs typeface="Calibri"/>
              </a:rPr>
              <a:t>: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871530" y="2556466"/>
            <a:ext cx="8315339" cy="4087657"/>
          </a:xfrm>
          <a:prstGeom prst="rect">
            <a:avLst/>
          </a:prstGeom>
        </p:spPr>
        <p:txBody>
          <a:bodyPr vert="horz" wrap="square" lIns="0" tIns="52705" rIns="0" bIns="0" rtlCol="0">
            <a:spAutoFit/>
          </a:bodyPr>
          <a:lstStyle/>
          <a:p>
            <a:pPr marL="446405" indent="-343535">
              <a:lnSpc>
                <a:spcPct val="100000"/>
              </a:lnSpc>
              <a:spcBef>
                <a:spcPts val="415"/>
              </a:spcBef>
              <a:buSzPct val="128571"/>
              <a:buFont typeface="Microsoft Sans Serif"/>
              <a:buChar char="●"/>
              <a:tabLst>
                <a:tab pos="446405" algn="l"/>
                <a:tab pos="447040" algn="l"/>
              </a:tabLst>
            </a:pPr>
            <a:r>
              <a:rPr sz="1600" dirty="0"/>
              <a:t>An</a:t>
            </a:r>
            <a:r>
              <a:rPr sz="1600" spc="-20" dirty="0"/>
              <a:t> </a:t>
            </a:r>
            <a:r>
              <a:rPr sz="1600" dirty="0">
                <a:solidFill>
                  <a:srgbClr val="FF0000"/>
                </a:solidFill>
              </a:rPr>
              <a:t>algorithm</a:t>
            </a:r>
            <a:r>
              <a:rPr sz="1600" spc="-55" dirty="0">
                <a:solidFill>
                  <a:srgbClr val="FF0000"/>
                </a:solidFill>
              </a:rPr>
              <a:t> </a:t>
            </a:r>
            <a:r>
              <a:rPr sz="1600" dirty="0"/>
              <a:t>is</a:t>
            </a:r>
            <a:r>
              <a:rPr sz="1600" spc="10" dirty="0"/>
              <a:t> </a:t>
            </a:r>
            <a:r>
              <a:rPr sz="1600" dirty="0"/>
              <a:t>a</a:t>
            </a:r>
            <a:r>
              <a:rPr sz="1600" spc="-5" dirty="0"/>
              <a:t> series</a:t>
            </a:r>
            <a:r>
              <a:rPr sz="1600" spc="-20" dirty="0"/>
              <a:t> </a:t>
            </a:r>
            <a:r>
              <a:rPr sz="1600" dirty="0"/>
              <a:t>of</a:t>
            </a:r>
            <a:r>
              <a:rPr sz="1600" spc="-25" dirty="0"/>
              <a:t> </a:t>
            </a:r>
            <a:r>
              <a:rPr sz="1600" dirty="0"/>
              <a:t>well</a:t>
            </a:r>
            <a:r>
              <a:rPr sz="1600" spc="10" dirty="0"/>
              <a:t> </a:t>
            </a:r>
            <a:r>
              <a:rPr sz="1600" spc="-5" dirty="0"/>
              <a:t>defined</a:t>
            </a:r>
            <a:r>
              <a:rPr sz="1600" spc="-15" dirty="0"/>
              <a:t> </a:t>
            </a:r>
            <a:r>
              <a:rPr sz="1600" spc="-5" dirty="0"/>
              <a:t>steps</a:t>
            </a:r>
            <a:r>
              <a:rPr sz="1600" spc="5" dirty="0"/>
              <a:t> </a:t>
            </a:r>
            <a:r>
              <a:rPr sz="1600" spc="-5" dirty="0"/>
              <a:t>which</a:t>
            </a:r>
            <a:r>
              <a:rPr sz="1600" spc="-25" dirty="0"/>
              <a:t> </a:t>
            </a:r>
            <a:r>
              <a:rPr sz="1600" spc="-5" dirty="0"/>
              <a:t>gives </a:t>
            </a:r>
            <a:r>
              <a:rPr sz="1600" dirty="0"/>
              <a:t>a</a:t>
            </a:r>
            <a:r>
              <a:rPr sz="1600" spc="10" dirty="0"/>
              <a:t> </a:t>
            </a:r>
            <a:r>
              <a:rPr sz="1600" spc="-5" dirty="0"/>
              <a:t>procedure</a:t>
            </a:r>
            <a:r>
              <a:rPr sz="1600" spc="-30" dirty="0"/>
              <a:t> </a:t>
            </a:r>
            <a:r>
              <a:rPr sz="1600" dirty="0"/>
              <a:t>for</a:t>
            </a:r>
            <a:r>
              <a:rPr sz="1600" spc="-45" dirty="0"/>
              <a:t> </a:t>
            </a:r>
            <a:r>
              <a:rPr sz="1600" dirty="0"/>
              <a:t>solving</a:t>
            </a:r>
            <a:r>
              <a:rPr sz="1600" spc="10" dirty="0"/>
              <a:t> </a:t>
            </a:r>
            <a:r>
              <a:rPr sz="1600" dirty="0"/>
              <a:t>a</a:t>
            </a:r>
            <a:r>
              <a:rPr sz="1600" spc="15" dirty="0"/>
              <a:t> </a:t>
            </a:r>
            <a:r>
              <a:rPr sz="1600" spc="-5" dirty="0"/>
              <a:t>type</a:t>
            </a:r>
            <a:r>
              <a:rPr sz="1600" dirty="0"/>
              <a:t> of</a:t>
            </a:r>
            <a:r>
              <a:rPr sz="1600" spc="-10" dirty="0"/>
              <a:t> </a:t>
            </a:r>
            <a:r>
              <a:rPr sz="1600" spc="-5" dirty="0"/>
              <a:t>problem</a:t>
            </a:r>
          </a:p>
          <a:p>
            <a:pPr marL="446405" indent="-343535">
              <a:lnSpc>
                <a:spcPct val="100000"/>
              </a:lnSpc>
              <a:spcBef>
                <a:spcPts val="805"/>
              </a:spcBef>
              <a:buSzPct val="128571"/>
              <a:buFont typeface="Microsoft Sans Serif"/>
              <a:buChar char="●"/>
              <a:tabLst>
                <a:tab pos="446405" algn="l"/>
                <a:tab pos="447040" algn="l"/>
              </a:tabLst>
            </a:pPr>
            <a:r>
              <a:rPr sz="1600" dirty="0"/>
              <a:t>A</a:t>
            </a:r>
            <a:r>
              <a:rPr sz="1600" spc="-25" dirty="0"/>
              <a:t> </a:t>
            </a:r>
            <a:r>
              <a:rPr sz="1600" spc="-5" dirty="0">
                <a:solidFill>
                  <a:srgbClr val="FF0000"/>
                </a:solidFill>
              </a:rPr>
              <a:t>lemma</a:t>
            </a:r>
            <a:r>
              <a:rPr sz="1600" spc="-20" dirty="0">
                <a:solidFill>
                  <a:srgbClr val="FF0000"/>
                </a:solidFill>
              </a:rPr>
              <a:t> </a:t>
            </a:r>
            <a:r>
              <a:rPr sz="1600" dirty="0"/>
              <a:t>is</a:t>
            </a:r>
            <a:r>
              <a:rPr sz="1600" spc="-5" dirty="0"/>
              <a:t> </a:t>
            </a:r>
            <a:r>
              <a:rPr sz="1600" dirty="0"/>
              <a:t>a</a:t>
            </a:r>
            <a:r>
              <a:rPr sz="1600" spc="10" dirty="0"/>
              <a:t> </a:t>
            </a:r>
            <a:r>
              <a:rPr sz="1600" spc="-5" dirty="0"/>
              <a:t>proven</a:t>
            </a:r>
            <a:r>
              <a:rPr sz="1600" spc="-25" dirty="0"/>
              <a:t> </a:t>
            </a:r>
            <a:r>
              <a:rPr sz="1600" spc="-5" dirty="0"/>
              <a:t>statement</a:t>
            </a:r>
            <a:r>
              <a:rPr sz="1600" spc="-15" dirty="0"/>
              <a:t> </a:t>
            </a:r>
            <a:r>
              <a:rPr sz="1600" spc="-5" dirty="0"/>
              <a:t>used</a:t>
            </a:r>
            <a:r>
              <a:rPr sz="1600" dirty="0"/>
              <a:t> for</a:t>
            </a:r>
            <a:r>
              <a:rPr sz="1600" spc="-30" dirty="0"/>
              <a:t> </a:t>
            </a:r>
            <a:r>
              <a:rPr sz="1600" dirty="0"/>
              <a:t>proving</a:t>
            </a:r>
            <a:r>
              <a:rPr sz="1600" spc="-35" dirty="0"/>
              <a:t> </a:t>
            </a:r>
            <a:r>
              <a:rPr sz="1600" spc="-5" dirty="0"/>
              <a:t>another</a:t>
            </a:r>
            <a:r>
              <a:rPr sz="1600" spc="10" dirty="0"/>
              <a:t> </a:t>
            </a:r>
            <a:r>
              <a:rPr sz="1600" spc="-5" dirty="0"/>
              <a:t>statement.</a:t>
            </a:r>
          </a:p>
          <a:p>
            <a:pPr marL="446405" indent="-343535">
              <a:lnSpc>
                <a:spcPct val="100000"/>
              </a:lnSpc>
              <a:spcBef>
                <a:spcPts val="575"/>
              </a:spcBef>
              <a:buClr>
                <a:srgbClr val="595959"/>
              </a:buClr>
              <a:buSzPct val="128571"/>
              <a:buFont typeface="Microsoft Sans Serif"/>
              <a:buChar char="●"/>
              <a:tabLst>
                <a:tab pos="446405" algn="l"/>
                <a:tab pos="447040" algn="l"/>
              </a:tabLst>
            </a:pPr>
            <a:r>
              <a:rPr sz="1600" spc="-5" dirty="0">
                <a:solidFill>
                  <a:srgbClr val="FF0000"/>
                </a:solidFill>
              </a:rPr>
              <a:t>Theorem</a:t>
            </a:r>
            <a:r>
              <a:rPr sz="1600" spc="25" dirty="0">
                <a:solidFill>
                  <a:srgbClr val="FF0000"/>
                </a:solidFill>
              </a:rPr>
              <a:t> </a:t>
            </a:r>
            <a:r>
              <a:rPr sz="1600" dirty="0">
                <a:solidFill>
                  <a:srgbClr val="FF0000"/>
                </a:solidFill>
              </a:rPr>
              <a:t>1.1</a:t>
            </a:r>
            <a:r>
              <a:rPr sz="1600" spc="75" dirty="0">
                <a:solidFill>
                  <a:srgbClr val="FF0000"/>
                </a:solidFill>
              </a:rPr>
              <a:t> </a:t>
            </a:r>
            <a:r>
              <a:rPr sz="1600" spc="-5" dirty="0">
                <a:solidFill>
                  <a:srgbClr val="FF0000"/>
                </a:solidFill>
              </a:rPr>
              <a:t>(Euclid’s</a:t>
            </a:r>
            <a:r>
              <a:rPr sz="1600" spc="50" dirty="0">
                <a:solidFill>
                  <a:srgbClr val="FF0000"/>
                </a:solidFill>
              </a:rPr>
              <a:t> </a:t>
            </a:r>
            <a:r>
              <a:rPr sz="1600" dirty="0">
                <a:solidFill>
                  <a:srgbClr val="FF0000"/>
                </a:solidFill>
              </a:rPr>
              <a:t>Division</a:t>
            </a:r>
            <a:r>
              <a:rPr sz="1600" spc="75" dirty="0">
                <a:solidFill>
                  <a:srgbClr val="FF0000"/>
                </a:solidFill>
              </a:rPr>
              <a:t> </a:t>
            </a:r>
            <a:r>
              <a:rPr sz="1600" spc="-5" dirty="0">
                <a:solidFill>
                  <a:srgbClr val="FF0000"/>
                </a:solidFill>
              </a:rPr>
              <a:t>Lemma)</a:t>
            </a:r>
            <a:r>
              <a:rPr sz="1600" spc="35" dirty="0">
                <a:solidFill>
                  <a:srgbClr val="FF0000"/>
                </a:solidFill>
              </a:rPr>
              <a:t> </a:t>
            </a:r>
            <a:r>
              <a:rPr sz="1600" dirty="0"/>
              <a:t>:</a:t>
            </a:r>
            <a:r>
              <a:rPr sz="1600" spc="60" dirty="0"/>
              <a:t> </a:t>
            </a:r>
            <a:r>
              <a:rPr sz="1600" spc="-5" dirty="0"/>
              <a:t>Given</a:t>
            </a:r>
            <a:r>
              <a:rPr sz="1600" spc="85" dirty="0"/>
              <a:t> </a:t>
            </a:r>
            <a:r>
              <a:rPr sz="1600" spc="-5" dirty="0"/>
              <a:t>positive</a:t>
            </a:r>
            <a:r>
              <a:rPr sz="1600" spc="45" dirty="0"/>
              <a:t> </a:t>
            </a:r>
            <a:r>
              <a:rPr sz="1600" spc="-5" dirty="0"/>
              <a:t>integers</a:t>
            </a:r>
            <a:r>
              <a:rPr sz="1600" spc="95" dirty="0"/>
              <a:t> </a:t>
            </a:r>
            <a:r>
              <a:rPr sz="1600" dirty="0"/>
              <a:t>a</a:t>
            </a:r>
            <a:r>
              <a:rPr sz="1600" spc="70" dirty="0"/>
              <a:t> </a:t>
            </a:r>
            <a:r>
              <a:rPr sz="1600" spc="-5" dirty="0"/>
              <a:t>and</a:t>
            </a:r>
            <a:r>
              <a:rPr sz="1600" spc="70" dirty="0"/>
              <a:t> </a:t>
            </a:r>
            <a:r>
              <a:rPr sz="1600" spc="-5" dirty="0"/>
              <a:t>b,</a:t>
            </a:r>
            <a:r>
              <a:rPr sz="1600" spc="55" dirty="0"/>
              <a:t> </a:t>
            </a:r>
            <a:r>
              <a:rPr sz="1600" spc="-5" dirty="0"/>
              <a:t>there</a:t>
            </a:r>
            <a:r>
              <a:rPr sz="1600" spc="75" dirty="0"/>
              <a:t> </a:t>
            </a:r>
            <a:r>
              <a:rPr sz="1600" dirty="0"/>
              <a:t>exist</a:t>
            </a:r>
            <a:r>
              <a:rPr sz="1600" spc="60" dirty="0"/>
              <a:t> </a:t>
            </a:r>
            <a:r>
              <a:rPr sz="1600" spc="-5" dirty="0"/>
              <a:t>unique</a:t>
            </a:r>
            <a:r>
              <a:rPr sz="1600" spc="75" dirty="0"/>
              <a:t> </a:t>
            </a:r>
            <a:r>
              <a:rPr sz="1600" spc="-5" dirty="0"/>
              <a:t>integers</a:t>
            </a:r>
            <a:r>
              <a:rPr sz="1600" spc="95" dirty="0"/>
              <a:t> </a:t>
            </a:r>
            <a:r>
              <a:rPr sz="1600" dirty="0"/>
              <a:t>q</a:t>
            </a:r>
            <a:r>
              <a:rPr sz="1600" spc="75" dirty="0"/>
              <a:t> </a:t>
            </a:r>
            <a:r>
              <a:rPr sz="1600" spc="-5" dirty="0"/>
              <a:t>and</a:t>
            </a:r>
            <a:r>
              <a:rPr sz="1600" spc="50" dirty="0"/>
              <a:t> </a:t>
            </a:r>
            <a:r>
              <a:rPr sz="1600" dirty="0"/>
              <a:t>r</a:t>
            </a:r>
          </a:p>
          <a:p>
            <a:pPr marL="446405">
              <a:lnSpc>
                <a:spcPct val="100000"/>
              </a:lnSpc>
              <a:spcBef>
                <a:spcPts val="840"/>
              </a:spcBef>
            </a:pPr>
            <a:r>
              <a:rPr sz="1600" dirty="0"/>
              <a:t>satisfying</a:t>
            </a:r>
            <a:r>
              <a:rPr sz="1600" spc="-65" dirty="0"/>
              <a:t> </a:t>
            </a:r>
            <a:r>
              <a:rPr sz="1600" dirty="0"/>
              <a:t>a</a:t>
            </a:r>
            <a:r>
              <a:rPr sz="1600" spc="-15" dirty="0"/>
              <a:t> </a:t>
            </a:r>
            <a:r>
              <a:rPr sz="1600" dirty="0"/>
              <a:t>=</a:t>
            </a:r>
            <a:r>
              <a:rPr sz="1600" spc="-10" dirty="0"/>
              <a:t> </a:t>
            </a:r>
            <a:r>
              <a:rPr sz="1600" spc="-5" dirty="0"/>
              <a:t>bq</a:t>
            </a:r>
            <a:r>
              <a:rPr sz="1600" spc="-30" dirty="0"/>
              <a:t> </a:t>
            </a:r>
            <a:r>
              <a:rPr sz="1600" dirty="0"/>
              <a:t>+</a:t>
            </a:r>
            <a:r>
              <a:rPr sz="1600" spc="-10" dirty="0"/>
              <a:t> </a:t>
            </a:r>
            <a:r>
              <a:rPr sz="1600" dirty="0"/>
              <a:t>r,</a:t>
            </a:r>
            <a:r>
              <a:rPr sz="1600" spc="-30" dirty="0"/>
              <a:t> </a:t>
            </a:r>
            <a:r>
              <a:rPr sz="1600" dirty="0"/>
              <a:t>0</a:t>
            </a:r>
            <a:r>
              <a:rPr sz="1600" spc="-15" dirty="0"/>
              <a:t> </a:t>
            </a:r>
            <a:r>
              <a:rPr sz="1600" dirty="0"/>
              <a:t>≤</a:t>
            </a:r>
            <a:r>
              <a:rPr sz="1600" spc="-10" dirty="0"/>
              <a:t> </a:t>
            </a:r>
            <a:r>
              <a:rPr sz="1600" dirty="0"/>
              <a:t>r</a:t>
            </a:r>
            <a:r>
              <a:rPr sz="1600" spc="-25" dirty="0"/>
              <a:t> </a:t>
            </a:r>
            <a:r>
              <a:rPr sz="1600" dirty="0"/>
              <a:t>&lt;</a:t>
            </a:r>
            <a:r>
              <a:rPr sz="1600" spc="-15" dirty="0"/>
              <a:t> </a:t>
            </a:r>
            <a:r>
              <a:rPr sz="1600" spc="-5" dirty="0"/>
              <a:t>b.</a:t>
            </a:r>
          </a:p>
          <a:p>
            <a:pPr marL="446405" indent="-343535">
              <a:lnSpc>
                <a:spcPct val="100000"/>
              </a:lnSpc>
              <a:spcBef>
                <a:spcPts val="1070"/>
              </a:spcBef>
              <a:buSzPct val="128571"/>
              <a:buFont typeface="Microsoft Sans Serif"/>
              <a:buChar char="●"/>
              <a:tabLst>
                <a:tab pos="446405" algn="l"/>
                <a:tab pos="447040" algn="l"/>
              </a:tabLst>
            </a:pPr>
            <a:r>
              <a:rPr sz="1600" dirty="0"/>
              <a:t>To</a:t>
            </a:r>
            <a:r>
              <a:rPr sz="1600" spc="-35" dirty="0"/>
              <a:t> </a:t>
            </a:r>
            <a:r>
              <a:rPr sz="1600" dirty="0"/>
              <a:t>obtain</a:t>
            </a:r>
            <a:r>
              <a:rPr sz="1600" spc="-25" dirty="0"/>
              <a:t> </a:t>
            </a:r>
            <a:r>
              <a:rPr sz="1600" dirty="0"/>
              <a:t>the</a:t>
            </a:r>
            <a:r>
              <a:rPr sz="1600" spc="5" dirty="0"/>
              <a:t> </a:t>
            </a:r>
            <a:r>
              <a:rPr sz="1600" spc="-5" dirty="0"/>
              <a:t>HCF</a:t>
            </a:r>
            <a:r>
              <a:rPr sz="1600" spc="-30" dirty="0"/>
              <a:t> </a:t>
            </a:r>
            <a:r>
              <a:rPr sz="1600" dirty="0"/>
              <a:t>of</a:t>
            </a:r>
            <a:r>
              <a:rPr sz="1600" spc="-15" dirty="0"/>
              <a:t> </a:t>
            </a:r>
            <a:r>
              <a:rPr sz="1600" dirty="0"/>
              <a:t>two</a:t>
            </a:r>
            <a:r>
              <a:rPr sz="1600" spc="-15" dirty="0"/>
              <a:t> </a:t>
            </a:r>
            <a:r>
              <a:rPr sz="1600" spc="-5" dirty="0"/>
              <a:t>positive</a:t>
            </a:r>
            <a:r>
              <a:rPr sz="1600" spc="-35" dirty="0"/>
              <a:t> </a:t>
            </a:r>
            <a:r>
              <a:rPr sz="1600" spc="-5" dirty="0"/>
              <a:t>integers, </a:t>
            </a:r>
            <a:r>
              <a:rPr sz="1600" spc="5" dirty="0"/>
              <a:t>say </a:t>
            </a:r>
            <a:r>
              <a:rPr sz="1600" dirty="0"/>
              <a:t>c</a:t>
            </a:r>
            <a:r>
              <a:rPr sz="1600" spc="-30" dirty="0"/>
              <a:t> </a:t>
            </a:r>
            <a:r>
              <a:rPr sz="1600" spc="-5" dirty="0"/>
              <a:t>and</a:t>
            </a:r>
            <a:r>
              <a:rPr sz="1600" dirty="0"/>
              <a:t> d,</a:t>
            </a:r>
            <a:r>
              <a:rPr sz="1600" spc="-25" dirty="0"/>
              <a:t> </a:t>
            </a:r>
            <a:r>
              <a:rPr sz="1600" dirty="0"/>
              <a:t>with c</a:t>
            </a:r>
            <a:r>
              <a:rPr sz="1600" spc="-30" dirty="0"/>
              <a:t> </a:t>
            </a:r>
            <a:r>
              <a:rPr sz="1600" dirty="0"/>
              <a:t>&gt; </a:t>
            </a:r>
            <a:r>
              <a:rPr sz="1600" spc="-5" dirty="0"/>
              <a:t>d,</a:t>
            </a:r>
            <a:r>
              <a:rPr sz="1600" spc="10" dirty="0"/>
              <a:t> </a:t>
            </a:r>
            <a:r>
              <a:rPr sz="1600" dirty="0"/>
              <a:t>follow</a:t>
            </a:r>
            <a:r>
              <a:rPr sz="1600" spc="-45" dirty="0"/>
              <a:t> </a:t>
            </a:r>
            <a:r>
              <a:rPr sz="1600" spc="-5" dirty="0"/>
              <a:t>the</a:t>
            </a:r>
            <a:r>
              <a:rPr sz="1600" spc="10" dirty="0"/>
              <a:t> </a:t>
            </a:r>
            <a:r>
              <a:rPr sz="1600" spc="-5" dirty="0"/>
              <a:t>steps</a:t>
            </a:r>
            <a:r>
              <a:rPr sz="1600" dirty="0"/>
              <a:t> </a:t>
            </a:r>
            <a:r>
              <a:rPr sz="1600" spc="-5" dirty="0"/>
              <a:t>below:</a:t>
            </a:r>
          </a:p>
          <a:p>
            <a:pPr marL="485775" indent="-384175">
              <a:lnSpc>
                <a:spcPct val="100000"/>
              </a:lnSpc>
              <a:spcBef>
                <a:spcPts val="790"/>
              </a:spcBef>
              <a:buSzPct val="128571"/>
              <a:buFont typeface="Microsoft Sans Serif"/>
              <a:buChar char="●"/>
              <a:tabLst>
                <a:tab pos="485775" algn="l"/>
                <a:tab pos="486409" algn="l"/>
              </a:tabLst>
            </a:pPr>
            <a:r>
              <a:rPr sz="1600" spc="-5" dirty="0"/>
              <a:t>Step </a:t>
            </a:r>
            <a:r>
              <a:rPr sz="1600" dirty="0"/>
              <a:t>1</a:t>
            </a:r>
            <a:r>
              <a:rPr sz="1600" spc="20" dirty="0"/>
              <a:t> </a:t>
            </a:r>
            <a:r>
              <a:rPr sz="1600" dirty="0"/>
              <a:t>:</a:t>
            </a:r>
            <a:r>
              <a:rPr sz="1600" spc="40" dirty="0"/>
              <a:t> </a:t>
            </a:r>
            <a:r>
              <a:rPr sz="1600" spc="-5" dirty="0"/>
              <a:t>Apply</a:t>
            </a:r>
            <a:r>
              <a:rPr sz="1600" spc="15" dirty="0"/>
              <a:t> </a:t>
            </a:r>
            <a:r>
              <a:rPr sz="1600" spc="-5" dirty="0"/>
              <a:t>Euclid’s</a:t>
            </a:r>
            <a:r>
              <a:rPr sz="1600" spc="35" dirty="0"/>
              <a:t> </a:t>
            </a:r>
            <a:r>
              <a:rPr sz="1600" dirty="0"/>
              <a:t>division</a:t>
            </a:r>
            <a:r>
              <a:rPr sz="1600" spc="25" dirty="0"/>
              <a:t> </a:t>
            </a:r>
            <a:r>
              <a:rPr sz="1600" spc="-5" dirty="0"/>
              <a:t>lemma, to</a:t>
            </a:r>
            <a:r>
              <a:rPr sz="1600" spc="10" dirty="0"/>
              <a:t> </a:t>
            </a:r>
            <a:r>
              <a:rPr sz="1600" dirty="0"/>
              <a:t>c</a:t>
            </a:r>
            <a:r>
              <a:rPr sz="1600" spc="20" dirty="0"/>
              <a:t> </a:t>
            </a:r>
            <a:r>
              <a:rPr sz="1600" spc="-5" dirty="0"/>
              <a:t>and</a:t>
            </a:r>
            <a:r>
              <a:rPr sz="1600" spc="25" dirty="0"/>
              <a:t> </a:t>
            </a:r>
            <a:r>
              <a:rPr sz="1600" spc="-5" dirty="0"/>
              <a:t>d.</a:t>
            </a:r>
            <a:r>
              <a:rPr sz="1600" spc="35" dirty="0"/>
              <a:t> </a:t>
            </a:r>
            <a:r>
              <a:rPr sz="1600" dirty="0"/>
              <a:t>So,</a:t>
            </a:r>
            <a:r>
              <a:rPr sz="1600" spc="-25" dirty="0"/>
              <a:t> </a:t>
            </a:r>
            <a:r>
              <a:rPr sz="1600" dirty="0"/>
              <a:t>we</a:t>
            </a:r>
            <a:r>
              <a:rPr sz="1600" spc="10" dirty="0"/>
              <a:t> </a:t>
            </a:r>
            <a:r>
              <a:rPr sz="1600" dirty="0"/>
              <a:t>find</a:t>
            </a:r>
            <a:r>
              <a:rPr sz="1600" spc="10" dirty="0"/>
              <a:t> </a:t>
            </a:r>
            <a:r>
              <a:rPr sz="1600" dirty="0"/>
              <a:t>whole</a:t>
            </a:r>
            <a:r>
              <a:rPr sz="1600" spc="10" dirty="0"/>
              <a:t> </a:t>
            </a:r>
            <a:r>
              <a:rPr sz="1600" spc="-5" dirty="0"/>
              <a:t>numbers,</a:t>
            </a:r>
            <a:r>
              <a:rPr sz="1600" spc="5" dirty="0"/>
              <a:t> </a:t>
            </a:r>
            <a:r>
              <a:rPr sz="1600" dirty="0"/>
              <a:t>q</a:t>
            </a:r>
            <a:r>
              <a:rPr sz="1600" spc="30" dirty="0"/>
              <a:t> </a:t>
            </a:r>
            <a:r>
              <a:rPr sz="1600" spc="-5" dirty="0"/>
              <a:t>and</a:t>
            </a:r>
            <a:r>
              <a:rPr sz="1600" spc="25" dirty="0"/>
              <a:t> </a:t>
            </a:r>
            <a:r>
              <a:rPr sz="1600" dirty="0"/>
              <a:t>r</a:t>
            </a:r>
            <a:r>
              <a:rPr sz="1600" spc="25" dirty="0"/>
              <a:t> </a:t>
            </a:r>
            <a:r>
              <a:rPr sz="1600" dirty="0"/>
              <a:t>such</a:t>
            </a:r>
            <a:r>
              <a:rPr sz="1600" spc="-5" dirty="0"/>
              <a:t> that</a:t>
            </a:r>
            <a:r>
              <a:rPr sz="1600" spc="60" dirty="0"/>
              <a:t> </a:t>
            </a:r>
            <a:r>
              <a:rPr sz="1600" dirty="0"/>
              <a:t>c</a:t>
            </a:r>
            <a:r>
              <a:rPr sz="1600" spc="15" dirty="0"/>
              <a:t> </a:t>
            </a:r>
            <a:r>
              <a:rPr sz="1600" dirty="0"/>
              <a:t>=</a:t>
            </a:r>
            <a:r>
              <a:rPr sz="1600" spc="25" dirty="0"/>
              <a:t> </a:t>
            </a:r>
            <a:r>
              <a:rPr sz="1600" spc="-5" dirty="0"/>
              <a:t>dq</a:t>
            </a:r>
            <a:r>
              <a:rPr sz="1600" spc="25" dirty="0"/>
              <a:t> </a:t>
            </a:r>
            <a:r>
              <a:rPr sz="1600" dirty="0"/>
              <a:t>+</a:t>
            </a:r>
            <a:r>
              <a:rPr sz="1600" spc="40" dirty="0"/>
              <a:t> </a:t>
            </a:r>
            <a:r>
              <a:rPr sz="1600" dirty="0"/>
              <a:t>r,</a:t>
            </a:r>
            <a:r>
              <a:rPr sz="1600" spc="20" dirty="0"/>
              <a:t> </a:t>
            </a:r>
            <a:r>
              <a:rPr sz="1600" dirty="0"/>
              <a:t>0</a:t>
            </a:r>
          </a:p>
          <a:p>
            <a:pPr marL="446405">
              <a:lnSpc>
                <a:spcPct val="100000"/>
              </a:lnSpc>
              <a:spcBef>
                <a:spcPts val="805"/>
              </a:spcBef>
            </a:pPr>
            <a:r>
              <a:rPr sz="1600" dirty="0"/>
              <a:t>≤</a:t>
            </a:r>
            <a:r>
              <a:rPr sz="1600" spc="-70" dirty="0"/>
              <a:t> </a:t>
            </a:r>
            <a:r>
              <a:rPr sz="1600" dirty="0"/>
              <a:t>r</a:t>
            </a:r>
            <a:r>
              <a:rPr sz="1600" spc="-55" dirty="0"/>
              <a:t> </a:t>
            </a:r>
            <a:r>
              <a:rPr sz="1600" dirty="0"/>
              <a:t>&lt;</a:t>
            </a:r>
            <a:r>
              <a:rPr sz="1600" spc="-55" dirty="0"/>
              <a:t> </a:t>
            </a:r>
            <a:r>
              <a:rPr sz="1600" spc="-5" dirty="0"/>
              <a:t>d.</a:t>
            </a:r>
          </a:p>
          <a:p>
            <a:pPr marL="484505" indent="-381635">
              <a:lnSpc>
                <a:spcPct val="100000"/>
              </a:lnSpc>
              <a:spcBef>
                <a:spcPts val="805"/>
              </a:spcBef>
              <a:buSzPct val="128571"/>
              <a:buFont typeface="Microsoft Sans Serif"/>
              <a:buChar char="●"/>
              <a:tabLst>
                <a:tab pos="484505" algn="l"/>
                <a:tab pos="485140" algn="l"/>
              </a:tabLst>
            </a:pPr>
            <a:r>
              <a:rPr sz="1600" spc="-5" dirty="0"/>
              <a:t>Step</a:t>
            </a:r>
            <a:r>
              <a:rPr sz="1600" spc="-20" dirty="0"/>
              <a:t> </a:t>
            </a:r>
            <a:r>
              <a:rPr sz="1600" dirty="0"/>
              <a:t>2</a:t>
            </a:r>
            <a:r>
              <a:rPr sz="1600" spc="-35" dirty="0"/>
              <a:t> </a:t>
            </a:r>
            <a:r>
              <a:rPr sz="1600" dirty="0"/>
              <a:t>: </a:t>
            </a:r>
            <a:r>
              <a:rPr sz="1600" spc="-5" dirty="0"/>
              <a:t>If</a:t>
            </a:r>
            <a:r>
              <a:rPr sz="1600" spc="-15" dirty="0"/>
              <a:t> </a:t>
            </a:r>
            <a:r>
              <a:rPr sz="1600" dirty="0"/>
              <a:t>r</a:t>
            </a:r>
            <a:r>
              <a:rPr sz="1600" spc="-20" dirty="0"/>
              <a:t> </a:t>
            </a:r>
            <a:r>
              <a:rPr sz="1600" dirty="0"/>
              <a:t>= 0,</a:t>
            </a:r>
            <a:r>
              <a:rPr sz="1600" spc="-10" dirty="0"/>
              <a:t> </a:t>
            </a:r>
            <a:r>
              <a:rPr sz="1600" dirty="0"/>
              <a:t>d</a:t>
            </a:r>
            <a:r>
              <a:rPr sz="1600" spc="-15" dirty="0"/>
              <a:t> </a:t>
            </a:r>
            <a:r>
              <a:rPr sz="1600" dirty="0"/>
              <a:t>is</a:t>
            </a:r>
            <a:r>
              <a:rPr sz="1600" spc="-10" dirty="0"/>
              <a:t> </a:t>
            </a:r>
            <a:r>
              <a:rPr sz="1600" spc="-5" dirty="0"/>
              <a:t>the</a:t>
            </a:r>
            <a:r>
              <a:rPr sz="1600" spc="10" dirty="0"/>
              <a:t> </a:t>
            </a:r>
            <a:r>
              <a:rPr sz="1600" spc="-5" dirty="0"/>
              <a:t>HCF</a:t>
            </a:r>
            <a:r>
              <a:rPr sz="1600" spc="-25" dirty="0"/>
              <a:t> </a:t>
            </a:r>
            <a:r>
              <a:rPr sz="1600" dirty="0"/>
              <a:t>of</a:t>
            </a:r>
            <a:r>
              <a:rPr sz="1600" spc="-30" dirty="0"/>
              <a:t> </a:t>
            </a:r>
            <a:r>
              <a:rPr sz="1600" dirty="0"/>
              <a:t>c</a:t>
            </a:r>
            <a:r>
              <a:rPr sz="1600" spc="-25" dirty="0"/>
              <a:t> </a:t>
            </a:r>
            <a:r>
              <a:rPr sz="1600" spc="-5" dirty="0"/>
              <a:t>and d.</a:t>
            </a:r>
            <a:r>
              <a:rPr sz="1600" spc="-10" dirty="0"/>
              <a:t> </a:t>
            </a:r>
            <a:r>
              <a:rPr sz="1600" spc="-5" dirty="0"/>
              <a:t>If</a:t>
            </a:r>
            <a:r>
              <a:rPr sz="1600" spc="-30" dirty="0"/>
              <a:t> </a:t>
            </a:r>
            <a:r>
              <a:rPr sz="1600" dirty="0"/>
              <a:t>r</a:t>
            </a:r>
            <a:r>
              <a:rPr sz="1600" spc="-20" dirty="0"/>
              <a:t> </a:t>
            </a:r>
            <a:r>
              <a:rPr sz="1600" dirty="0"/>
              <a:t>≠ 0,</a:t>
            </a:r>
            <a:r>
              <a:rPr sz="1600" spc="-10" dirty="0"/>
              <a:t> </a:t>
            </a:r>
            <a:r>
              <a:rPr sz="1600" spc="-5" dirty="0"/>
              <a:t>apply</a:t>
            </a:r>
            <a:r>
              <a:rPr sz="1600" spc="-10" dirty="0"/>
              <a:t> </a:t>
            </a:r>
            <a:r>
              <a:rPr sz="1600" dirty="0"/>
              <a:t>the</a:t>
            </a:r>
            <a:r>
              <a:rPr sz="1600" spc="5" dirty="0"/>
              <a:t> </a:t>
            </a:r>
            <a:r>
              <a:rPr sz="1600" spc="-5" dirty="0"/>
              <a:t>division</a:t>
            </a:r>
            <a:r>
              <a:rPr sz="1600" spc="25" dirty="0"/>
              <a:t> </a:t>
            </a:r>
            <a:r>
              <a:rPr sz="1600" spc="-5" dirty="0"/>
              <a:t>lemma</a:t>
            </a:r>
            <a:r>
              <a:rPr sz="1600" spc="-30" dirty="0"/>
              <a:t> </a:t>
            </a:r>
            <a:r>
              <a:rPr sz="1600" spc="-5" dirty="0"/>
              <a:t>to</a:t>
            </a:r>
            <a:r>
              <a:rPr sz="1600" spc="-20" dirty="0"/>
              <a:t> </a:t>
            </a:r>
            <a:r>
              <a:rPr sz="1600" dirty="0"/>
              <a:t>d </a:t>
            </a:r>
            <a:r>
              <a:rPr sz="1600" spc="-5" dirty="0"/>
              <a:t>and</a:t>
            </a:r>
            <a:r>
              <a:rPr sz="1600" spc="-20" dirty="0"/>
              <a:t> </a:t>
            </a:r>
            <a:r>
              <a:rPr sz="1600" dirty="0"/>
              <a:t>r.</a:t>
            </a:r>
          </a:p>
          <a:p>
            <a:pPr marL="446405" indent="-343535">
              <a:lnSpc>
                <a:spcPct val="100000"/>
              </a:lnSpc>
              <a:spcBef>
                <a:spcPts val="790"/>
              </a:spcBef>
              <a:buSzPct val="128571"/>
              <a:buFont typeface="Microsoft Sans Serif"/>
              <a:buChar char="●"/>
              <a:tabLst>
                <a:tab pos="446405" algn="l"/>
                <a:tab pos="447040" algn="l"/>
              </a:tabLst>
            </a:pPr>
            <a:r>
              <a:rPr sz="1600" spc="-5" dirty="0"/>
              <a:t>Step</a:t>
            </a:r>
            <a:r>
              <a:rPr sz="1600" spc="-25" dirty="0"/>
              <a:t> </a:t>
            </a:r>
            <a:r>
              <a:rPr sz="1600" dirty="0"/>
              <a:t>3</a:t>
            </a:r>
            <a:r>
              <a:rPr sz="1600" spc="-15" dirty="0"/>
              <a:t> </a:t>
            </a:r>
            <a:r>
              <a:rPr sz="1600" dirty="0"/>
              <a:t>: </a:t>
            </a:r>
            <a:r>
              <a:rPr sz="1600" spc="-5" dirty="0"/>
              <a:t>Continue</a:t>
            </a:r>
            <a:r>
              <a:rPr sz="1600" spc="10" dirty="0"/>
              <a:t> </a:t>
            </a:r>
            <a:r>
              <a:rPr sz="1600" dirty="0"/>
              <a:t>the</a:t>
            </a:r>
            <a:r>
              <a:rPr sz="1600" spc="10" dirty="0"/>
              <a:t> </a:t>
            </a:r>
            <a:r>
              <a:rPr sz="1600" spc="-5" dirty="0"/>
              <a:t>process</a:t>
            </a:r>
            <a:r>
              <a:rPr sz="1600" spc="-35" dirty="0"/>
              <a:t> </a:t>
            </a:r>
            <a:r>
              <a:rPr sz="1600" dirty="0"/>
              <a:t>till</a:t>
            </a:r>
            <a:r>
              <a:rPr sz="1600" spc="-5" dirty="0"/>
              <a:t> </a:t>
            </a:r>
            <a:r>
              <a:rPr sz="1600" dirty="0"/>
              <a:t>the </a:t>
            </a:r>
            <a:r>
              <a:rPr sz="1600" spc="-5" dirty="0"/>
              <a:t>remainder </a:t>
            </a:r>
            <a:r>
              <a:rPr sz="1600" dirty="0"/>
              <a:t>is</a:t>
            </a:r>
            <a:r>
              <a:rPr sz="1600" spc="-5" dirty="0"/>
              <a:t> zero.</a:t>
            </a:r>
            <a:r>
              <a:rPr sz="1600" spc="-65" dirty="0"/>
              <a:t> </a:t>
            </a:r>
            <a:r>
              <a:rPr sz="1600" spc="-5" dirty="0"/>
              <a:t>The</a:t>
            </a:r>
            <a:r>
              <a:rPr sz="1600" dirty="0"/>
              <a:t> divisor</a:t>
            </a:r>
            <a:r>
              <a:rPr sz="1600" spc="10" dirty="0"/>
              <a:t> </a:t>
            </a:r>
            <a:r>
              <a:rPr sz="1600" dirty="0"/>
              <a:t>at</a:t>
            </a:r>
            <a:r>
              <a:rPr sz="1600" spc="20" dirty="0"/>
              <a:t> </a:t>
            </a:r>
            <a:r>
              <a:rPr sz="1600" spc="-5" dirty="0"/>
              <a:t>this</a:t>
            </a:r>
            <a:r>
              <a:rPr sz="1600" spc="20" dirty="0"/>
              <a:t> </a:t>
            </a:r>
            <a:r>
              <a:rPr sz="1600" spc="-5" dirty="0"/>
              <a:t>stage</a:t>
            </a:r>
            <a:r>
              <a:rPr sz="1600" spc="10" dirty="0"/>
              <a:t> </a:t>
            </a:r>
            <a:r>
              <a:rPr sz="1600" dirty="0"/>
              <a:t>will</a:t>
            </a:r>
            <a:r>
              <a:rPr sz="1600" spc="-5" dirty="0"/>
              <a:t> be</a:t>
            </a:r>
            <a:r>
              <a:rPr sz="1600" spc="10" dirty="0"/>
              <a:t> </a:t>
            </a:r>
            <a:r>
              <a:rPr sz="1600" spc="-5" dirty="0"/>
              <a:t>the</a:t>
            </a:r>
            <a:r>
              <a:rPr sz="1600" spc="10" dirty="0"/>
              <a:t> </a:t>
            </a:r>
            <a:r>
              <a:rPr sz="1600" spc="-5" dirty="0"/>
              <a:t>required</a:t>
            </a:r>
            <a:r>
              <a:rPr sz="1600" spc="-25" dirty="0"/>
              <a:t> </a:t>
            </a:r>
            <a:r>
              <a:rPr sz="1600" dirty="0"/>
              <a:t>HCF.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458200" y="525621"/>
            <a:ext cx="1231391" cy="61112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6780" y="1808504"/>
            <a:ext cx="8322309" cy="1621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EA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RN</a:t>
            </a:r>
            <a:r>
              <a:rPr sz="1800" spc="10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r>
              <a:rPr sz="1800" spc="-10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OU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1800" spc="5" dirty="0">
                <a:solidFill>
                  <a:srgbClr val="FF0000"/>
                </a:solidFill>
                <a:latin typeface="Calibri"/>
                <a:cs typeface="Calibri"/>
              </a:rPr>
              <a:t>M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endParaRPr sz="1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300" dirty="0">
              <a:latin typeface="Calibri"/>
              <a:cs typeface="Calibri"/>
            </a:endParaRPr>
          </a:p>
          <a:p>
            <a:pPr marL="469900" marR="5080" indent="-343535">
              <a:lnSpc>
                <a:spcPct val="134700"/>
              </a:lnSpc>
              <a:buSzPct val="128571"/>
              <a:buAutoNum type="arabicPeriod"/>
              <a:tabLst>
                <a:tab pos="469900" algn="l"/>
                <a:tab pos="470534" algn="l"/>
              </a:tabLst>
            </a:pP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Students</a:t>
            </a:r>
            <a:r>
              <a:rPr sz="1600" spc="5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will</a:t>
            </a:r>
            <a:r>
              <a:rPr sz="1600" spc="7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be</a:t>
            </a:r>
            <a:r>
              <a:rPr sz="1600" spc="7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able</a:t>
            </a:r>
            <a:r>
              <a:rPr sz="1600" spc="9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to</a:t>
            </a:r>
            <a:r>
              <a:rPr sz="1600" spc="6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95959"/>
                </a:solidFill>
                <a:latin typeface="Calibri"/>
                <a:cs typeface="Calibri"/>
              </a:rPr>
              <a:t>know</a:t>
            </a:r>
            <a:r>
              <a:rPr sz="1600" b="1" spc="1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595959"/>
                </a:solidFill>
                <a:latin typeface="Calibri"/>
                <a:cs typeface="Calibri"/>
              </a:rPr>
              <a:t>and</a:t>
            </a:r>
            <a:r>
              <a:rPr sz="1600" b="1" spc="3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595959"/>
                </a:solidFill>
                <a:latin typeface="Calibri"/>
                <a:cs typeface="Calibri"/>
              </a:rPr>
              <a:t>write</a:t>
            </a:r>
            <a:r>
              <a:rPr sz="1600" b="1" spc="1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the</a:t>
            </a:r>
            <a:r>
              <a:rPr sz="1600" spc="7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solutions</a:t>
            </a:r>
            <a:r>
              <a:rPr sz="1600" spc="5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and</a:t>
            </a:r>
            <a:r>
              <a:rPr sz="1600" spc="7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15" dirty="0">
                <a:solidFill>
                  <a:srgbClr val="595959"/>
                </a:solidFill>
                <a:latin typeface="Calibri"/>
                <a:cs typeface="Calibri"/>
              </a:rPr>
              <a:t>way</a:t>
            </a:r>
            <a:r>
              <a:rPr sz="1600" spc="6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of</a:t>
            </a:r>
            <a:r>
              <a:rPr sz="1600" spc="6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presenting</a:t>
            </a:r>
            <a:r>
              <a:rPr sz="1600" spc="3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the</a:t>
            </a:r>
            <a:r>
              <a:rPr sz="1600" spc="10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additional</a:t>
            </a:r>
            <a:r>
              <a:rPr sz="1600" spc="7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questions</a:t>
            </a:r>
            <a:r>
              <a:rPr sz="1600" spc="5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given </a:t>
            </a:r>
            <a:r>
              <a:rPr sz="1600" spc="-30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15" dirty="0">
                <a:solidFill>
                  <a:srgbClr val="595959"/>
                </a:solidFill>
                <a:latin typeface="Calibri"/>
                <a:cs typeface="Calibri"/>
              </a:rPr>
              <a:t>to</a:t>
            </a:r>
            <a:r>
              <a:rPr sz="1600" spc="-4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solve.</a:t>
            </a:r>
            <a:endParaRPr sz="1600" dirty="0">
              <a:latin typeface="Calibri"/>
              <a:cs typeface="Calibri"/>
            </a:endParaRPr>
          </a:p>
          <a:p>
            <a:pPr marL="469900" indent="-344170">
              <a:lnSpc>
                <a:spcPct val="100000"/>
              </a:lnSpc>
              <a:spcBef>
                <a:spcPts val="55"/>
              </a:spcBef>
              <a:buSzPct val="128571"/>
              <a:buAutoNum type="arabicPeriod"/>
              <a:tabLst>
                <a:tab pos="469900" algn="l"/>
                <a:tab pos="470534" algn="l"/>
              </a:tabLst>
            </a:pP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Students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will</a:t>
            </a:r>
            <a:r>
              <a:rPr sz="1600" spc="-2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be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able </a:t>
            </a:r>
            <a:r>
              <a:rPr sz="1600" spc="-15" dirty="0">
                <a:solidFill>
                  <a:srgbClr val="595959"/>
                </a:solidFill>
                <a:latin typeface="Calibri"/>
                <a:cs typeface="Calibri"/>
              </a:rPr>
              <a:t>to</a:t>
            </a:r>
            <a:r>
              <a:rPr sz="1600" spc="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95959"/>
                </a:solidFill>
                <a:latin typeface="Calibri"/>
                <a:cs typeface="Calibri"/>
              </a:rPr>
              <a:t>Explain</a:t>
            </a:r>
            <a:r>
              <a:rPr sz="1600" b="1" spc="-4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15" dirty="0">
                <a:solidFill>
                  <a:srgbClr val="595959"/>
                </a:solidFill>
                <a:latin typeface="Calibri"/>
                <a:cs typeface="Calibri"/>
              </a:rPr>
              <a:t>Euclid’s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division</a:t>
            </a:r>
            <a:r>
              <a:rPr sz="1600" spc="1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algorithm.</a:t>
            </a:r>
            <a:endParaRPr sz="16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229600" y="381000"/>
            <a:ext cx="1572767" cy="78638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2000" y="1828800"/>
            <a:ext cx="8113422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Show</a:t>
            </a:r>
            <a:r>
              <a:rPr sz="180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that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 square</a:t>
            </a:r>
            <a:r>
              <a:rPr sz="1800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180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FF0000"/>
                </a:solidFill>
                <a:latin typeface="Calibri"/>
                <a:cs typeface="Calibri"/>
              </a:rPr>
              <a:t>any</a:t>
            </a:r>
            <a:r>
              <a:rPr sz="18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positive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 integer 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is</a:t>
            </a:r>
            <a:r>
              <a:rPr sz="1800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1800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the</a:t>
            </a:r>
            <a:r>
              <a:rPr sz="180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FF0000"/>
                </a:solidFill>
                <a:latin typeface="Calibri"/>
                <a:cs typeface="Calibri"/>
              </a:rPr>
              <a:t>form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3m</a:t>
            </a:r>
            <a:r>
              <a:rPr sz="18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or</a:t>
            </a:r>
            <a:r>
              <a:rPr sz="18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3m</a:t>
            </a:r>
            <a:r>
              <a:rPr sz="18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+1</a:t>
            </a:r>
            <a:r>
              <a:rPr sz="18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FF0000"/>
                </a:solidFill>
                <a:latin typeface="Calibri"/>
                <a:cs typeface="Calibri"/>
              </a:rPr>
              <a:t>for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some</a:t>
            </a:r>
            <a:r>
              <a:rPr sz="1800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integer 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m.</a:t>
            </a:r>
            <a:endParaRPr sz="18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43355" y="2596896"/>
            <a:ext cx="3508512" cy="3193585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219803" y="381000"/>
            <a:ext cx="1572767" cy="78638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5547" y="1985663"/>
            <a:ext cx="3263545" cy="3064698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153400" y="457200"/>
            <a:ext cx="1572767" cy="78638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09827" y="1812036"/>
            <a:ext cx="4456430" cy="3824529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153400" y="457200"/>
            <a:ext cx="1572767" cy="78638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61079" y="2577884"/>
            <a:ext cx="8059420" cy="2178802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250"/>
              </a:spcBef>
              <a:buSzPct val="128571"/>
              <a:buFont typeface="Microsoft Sans Serif"/>
              <a:buChar char="●"/>
              <a:tabLst>
                <a:tab pos="355600" algn="l"/>
                <a:tab pos="356235" algn="l"/>
              </a:tabLst>
            </a:pP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show</a:t>
            </a:r>
            <a:r>
              <a:rPr sz="1600" spc="-6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that</a:t>
            </a:r>
            <a:r>
              <a:rPr sz="1600" spc="1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one</a:t>
            </a:r>
            <a:r>
              <a:rPr sz="1600" spc="-3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and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only</a:t>
            </a:r>
            <a:r>
              <a:rPr sz="1600" spc="-2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one</a:t>
            </a:r>
            <a:r>
              <a:rPr sz="1600" spc="-3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out</a:t>
            </a:r>
            <a:r>
              <a:rPr sz="1600" spc="-1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of</a:t>
            </a:r>
            <a:r>
              <a:rPr sz="1600" spc="-2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n,n+2,n+4</a:t>
            </a:r>
            <a:r>
              <a:rPr sz="1600" spc="2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is</a:t>
            </a:r>
            <a:r>
              <a:rPr sz="1600" spc="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divisible</a:t>
            </a:r>
            <a:r>
              <a:rPr sz="1600" spc="-2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15" dirty="0">
                <a:solidFill>
                  <a:srgbClr val="595959"/>
                </a:solidFill>
                <a:latin typeface="Calibri"/>
                <a:cs typeface="Calibri"/>
              </a:rPr>
              <a:t>by</a:t>
            </a:r>
            <a:r>
              <a:rPr sz="1600" spc="1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3</a:t>
            </a:r>
            <a:endParaRPr sz="1600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585"/>
              </a:spcBef>
              <a:buClr>
                <a:srgbClr val="595959"/>
              </a:buClr>
              <a:buSzPct val="128571"/>
              <a:buFont typeface="Microsoft Sans Serif"/>
              <a:buChar char="●"/>
              <a:tabLst>
                <a:tab pos="355600" algn="l"/>
                <a:tab pos="356235" algn="l"/>
              </a:tabLst>
            </a:pPr>
            <a:r>
              <a:rPr sz="1600" b="1" u="sng" spc="-15" dirty="0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Calibri"/>
                <a:cs typeface="Calibri"/>
              </a:rPr>
              <a:t>https://</a:t>
            </a:r>
            <a:r>
              <a:rPr sz="1600" b="1" u="sng" spc="-15" dirty="0">
                <a:solidFill>
                  <a:srgbClr val="0000FF"/>
                </a:solidFill>
                <a:uFill>
                  <a:solidFill>
                    <a:srgbClr val="0097A7"/>
                  </a:solidFill>
                </a:uFill>
                <a:latin typeface="Calibri"/>
                <a:cs typeface="Calibri"/>
                <a:hlinkClick r:id="rId2"/>
              </a:rPr>
              <a:t>www.topperlearning.com/answer/show-that-one-and-only-one-out-of-n-n-2-and-n-4-is-divisible-</a:t>
            </a:r>
            <a:endParaRPr sz="1600" dirty="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  <a:spcBef>
                <a:spcPts val="840"/>
              </a:spcBef>
            </a:pPr>
            <a:r>
              <a:rPr sz="1600" b="1" u="heavy" spc="-10" dirty="0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Calibri"/>
                <a:cs typeface="Calibri"/>
              </a:rPr>
              <a:t>by-3-where-n-is-any-positive-integer/q0ltvo</a:t>
            </a:r>
            <a:endParaRPr sz="1600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1055"/>
              </a:spcBef>
              <a:buSzPct val="128571"/>
              <a:buFont typeface="Microsoft Sans Serif"/>
              <a:buChar char="●"/>
              <a:tabLst>
                <a:tab pos="355600" algn="l"/>
                <a:tab pos="356235" algn="l"/>
              </a:tabLst>
            </a:pP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n2-1</a:t>
            </a:r>
            <a:r>
              <a:rPr sz="1600" spc="-3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is</a:t>
            </a:r>
            <a:r>
              <a:rPr sz="1600" spc="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divisible</a:t>
            </a:r>
            <a:r>
              <a:rPr sz="1600" spc="-2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15" dirty="0">
                <a:solidFill>
                  <a:srgbClr val="595959"/>
                </a:solidFill>
                <a:latin typeface="Calibri"/>
                <a:cs typeface="Calibri"/>
              </a:rPr>
              <a:t>by</a:t>
            </a:r>
            <a:r>
              <a:rPr sz="1600" spc="2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8</a:t>
            </a:r>
            <a:r>
              <a:rPr sz="1600" spc="-2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for</a:t>
            </a:r>
            <a:r>
              <a:rPr sz="1600" spc="-3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an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 odd</a:t>
            </a:r>
            <a:r>
              <a:rPr sz="1600" spc="-1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positive</a:t>
            </a:r>
            <a:r>
              <a:rPr sz="1600" spc="-3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integer</a:t>
            </a:r>
            <a:endParaRPr sz="1600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805"/>
              </a:spcBef>
              <a:buClr>
                <a:srgbClr val="595959"/>
              </a:buClr>
              <a:buSzPct val="128571"/>
              <a:buFont typeface="Microsoft Sans Serif"/>
              <a:buChar char="●"/>
              <a:tabLst>
                <a:tab pos="355600" algn="l"/>
                <a:tab pos="356235" algn="l"/>
              </a:tabLst>
            </a:pPr>
            <a:r>
              <a:rPr sz="1600" b="1" u="sng" spc="-15" dirty="0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Calibri"/>
                <a:cs typeface="Calibri"/>
              </a:rPr>
              <a:t>https://</a:t>
            </a:r>
            <a:r>
              <a:rPr sz="1600" b="1" u="sng" spc="-15" dirty="0">
                <a:solidFill>
                  <a:srgbClr val="0000FF"/>
                </a:solidFill>
                <a:uFill>
                  <a:solidFill>
                    <a:srgbClr val="0097A7"/>
                  </a:solidFill>
                </a:uFill>
                <a:latin typeface="Calibri"/>
                <a:cs typeface="Calibri"/>
                <a:hlinkClick r:id="rId3"/>
              </a:rPr>
              <a:t>www.toppr.com/ask/en-in/question/show-that-n2-1-is-divisible-by-8-if-n-is-an-odd-positive/</a:t>
            </a:r>
            <a:endParaRPr sz="16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610600" y="381000"/>
            <a:ext cx="1232916" cy="61112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8342" y="1809956"/>
            <a:ext cx="70567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FF0000"/>
                </a:solidFill>
                <a:latin typeface="Calibri"/>
                <a:cs typeface="Calibri"/>
              </a:rPr>
              <a:t>Prove</a:t>
            </a:r>
            <a:r>
              <a:rPr sz="1800" b="1" spc="-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FF0000"/>
                </a:solidFill>
                <a:latin typeface="Calibri"/>
                <a:cs typeface="Calibri"/>
              </a:rPr>
              <a:t>that</a:t>
            </a:r>
            <a:r>
              <a:rPr sz="1800" b="1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one</a:t>
            </a:r>
            <a:r>
              <a:rPr sz="1800" b="1" spc="-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1800" b="1" spc="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Calibri"/>
                <a:cs typeface="Calibri"/>
              </a:rPr>
              <a:t>every</a:t>
            </a:r>
            <a:r>
              <a:rPr sz="1800" b="1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Calibri"/>
                <a:cs typeface="Calibri"/>
              </a:rPr>
              <a:t>three</a:t>
            </a:r>
            <a:r>
              <a:rPr sz="1800" b="1" spc="-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Calibri"/>
                <a:cs typeface="Calibri"/>
              </a:rPr>
              <a:t>consecutive</a:t>
            </a:r>
            <a:r>
              <a:rPr sz="1800" b="1" spc="-7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spc="-15" dirty="0">
                <a:solidFill>
                  <a:srgbClr val="FF0000"/>
                </a:solidFill>
                <a:latin typeface="Calibri"/>
                <a:cs typeface="Calibri"/>
              </a:rPr>
              <a:t>positive</a:t>
            </a:r>
            <a:r>
              <a:rPr sz="1800" b="1" spc="-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spc="-20" dirty="0">
                <a:solidFill>
                  <a:srgbClr val="FF0000"/>
                </a:solidFill>
                <a:latin typeface="Calibri"/>
                <a:cs typeface="Calibri"/>
              </a:rPr>
              <a:t>integers</a:t>
            </a:r>
            <a:r>
              <a:rPr sz="1800" b="1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is</a:t>
            </a:r>
            <a:r>
              <a:rPr sz="1800" b="1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Calibri"/>
                <a:cs typeface="Calibri"/>
              </a:rPr>
              <a:t>divisible</a:t>
            </a:r>
            <a:r>
              <a:rPr sz="1800" b="1" spc="-9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by</a:t>
            </a:r>
            <a:r>
              <a:rPr sz="1800" b="1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3.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28586" y="2362200"/>
            <a:ext cx="5953293" cy="3824403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229600" y="457200"/>
            <a:ext cx="1572767" cy="786383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4963" y="2028309"/>
            <a:ext cx="3891921" cy="2003492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077200" y="609600"/>
            <a:ext cx="1572767" cy="78638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359</Words>
  <Application>Microsoft Office PowerPoint</Application>
  <PresentationFormat>Custom</PresentationFormat>
  <Paragraphs>31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Microsoft Sans Serif</vt:lpstr>
      <vt:lpstr>Office Theme</vt:lpstr>
      <vt:lpstr>REAL NUMBERS PPT-3</vt:lpstr>
      <vt:lpstr>PREVIOUS KNOWLEDGE TEST 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THANKING YOU ODM EDUCATIONAL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X_Maths_CH-1_Real Numbers_Ppt3</dc:title>
  <dc:creator>hp</dc:creator>
  <cp:lastModifiedBy>SOMNATH BATABYAL</cp:lastModifiedBy>
  <cp:revision>1</cp:revision>
  <dcterms:created xsi:type="dcterms:W3CDTF">2021-12-11T10:03:23Z</dcterms:created>
  <dcterms:modified xsi:type="dcterms:W3CDTF">2021-12-12T02:49:41Z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2021-05-17T00:00:00Z</vt:filetime>
  </property>
  <property fmtid="{D5CDD505-2E9C-101B-9397-08002B2CF9AE}" pid="3" name="LastSaved">
    <vt:filetime>2021-12-11T00:00:00Z</vt:filetime>
  </property>
</Properties>
</file>