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258" r:id="rId2"/>
    <p:sldId id="289" r:id="rId3"/>
    <p:sldId id="295" r:id="rId4"/>
    <p:sldId id="290" r:id="rId5"/>
    <p:sldId id="291" r:id="rId6"/>
    <p:sldId id="284" r:id="rId7"/>
    <p:sldId id="292" r:id="rId8"/>
    <p:sldId id="293" r:id="rId9"/>
    <p:sldId id="294" r:id="rId10"/>
    <p:sldId id="28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ABFF5-2EE3-C542-BFC7-59CC82BD6ECF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FDBC9-1F92-CB42-8D09-BFA61DE00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110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EDA-C2E5-5F4F-A8B9-A065ABFF752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E523-4E07-B643-8287-2442EEE0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EDA-C2E5-5F4F-A8B9-A065ABFF752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E523-4E07-B643-8287-2442EEE0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EDA-C2E5-5F4F-A8B9-A065ABFF752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E523-4E07-B643-8287-2442EEE0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8908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EDA-C2E5-5F4F-A8B9-A065ABFF752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E523-4E07-B643-8287-2442EEE0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EDA-C2E5-5F4F-A8B9-A065ABFF752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E523-4E07-B643-8287-2442EEE0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EDA-C2E5-5F4F-A8B9-A065ABFF752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E523-4E07-B643-8287-2442EEE0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EDA-C2E5-5F4F-A8B9-A065ABFF752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E523-4E07-B643-8287-2442EEE0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EDA-C2E5-5F4F-A8B9-A065ABFF752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E523-4E07-B643-8287-2442EEE0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EDA-C2E5-5F4F-A8B9-A065ABFF752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E523-4E07-B643-8287-2442EEE0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EDA-C2E5-5F4F-A8B9-A065ABFF752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E523-4E07-B643-8287-2442EEE0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DEDA-C2E5-5F4F-A8B9-A065ABFF752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E523-4E07-B643-8287-2442EEE0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DEDA-C2E5-5F4F-A8B9-A065ABFF752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FE523-4E07-B643-8287-2442EEE0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5254173"/>
            <a:ext cx="12192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11045"/>
            <a:ext cx="6371772" cy="446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Google Shape;58;p13"/>
          <p:cNvSpPr txBox="1"/>
          <p:nvPr/>
        </p:nvSpPr>
        <p:spPr>
          <a:xfrm>
            <a:off x="6506244" y="2103963"/>
            <a:ext cx="5987296" cy="360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1400"/>
            </a:pPr>
            <a:r>
              <a:rPr lang="e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lang="en"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" sz="2000" b="1" dirty="0"/>
              <a:t>DATE  :</a:t>
            </a:r>
            <a:r>
              <a:rPr lang="en-IN" sz="2000" b="1" dirty="0" smtClean="0"/>
              <a:t>1</a:t>
            </a:r>
            <a:r>
              <a:rPr lang="hi-IN" sz="2000" b="1" dirty="0" smtClean="0"/>
              <a:t>3 </a:t>
            </a:r>
            <a:r>
              <a:rPr lang="en-IN" sz="2000" b="1" dirty="0" smtClean="0"/>
              <a:t>.04</a:t>
            </a:r>
            <a:r>
              <a:rPr lang="en-IN" sz="2000" b="1" dirty="0"/>
              <a:t>. </a:t>
            </a:r>
            <a:r>
              <a:rPr lang="en" sz="2000" b="1" dirty="0"/>
              <a:t>20</a:t>
            </a:r>
            <a:r>
              <a:rPr lang="en-IN" sz="2000" b="1" dirty="0"/>
              <a:t>21</a:t>
            </a:r>
            <a:endParaRPr lang="en" sz="2000" b="1" dirty="0"/>
          </a:p>
          <a:p>
            <a:pPr lvl="0">
              <a:buSzPts val="1400"/>
            </a:pPr>
            <a:r>
              <a:rPr lang="en" sz="2000" b="1" dirty="0"/>
              <a:t>SESSION</a:t>
            </a:r>
            <a:r>
              <a:rPr lang="en" sz="2489" b="1" dirty="0"/>
              <a:t> </a:t>
            </a:r>
            <a:r>
              <a:rPr lang="en" sz="2000" b="1" dirty="0"/>
              <a:t>NO</a:t>
            </a:r>
            <a:r>
              <a:rPr lang="en" sz="2489" b="1" dirty="0"/>
              <a:t> :</a:t>
            </a:r>
            <a:r>
              <a:rPr lang="en" sz="2000" b="1" dirty="0"/>
              <a:t> </a:t>
            </a:r>
            <a:r>
              <a:rPr lang="en-IN" sz="2000" b="1" dirty="0"/>
              <a:t>2</a:t>
            </a:r>
            <a:endParaRPr lang="en" sz="2000" b="1" dirty="0"/>
          </a:p>
          <a:p>
            <a:pPr lvl="0">
              <a:buSzPts val="1400"/>
            </a:pPr>
            <a:r>
              <a:rPr lang="e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lang="en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lang="en" sz="2489" b="1" dirty="0"/>
              <a:t> </a:t>
            </a:r>
            <a:r>
              <a:rPr lang="en" sz="2000" b="1" dirty="0"/>
              <a:t>HINDI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</a:t>
            </a:r>
            <a:r>
              <a:rPr lang="en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r>
              <a:rPr lang="en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hi-IN" sz="2489" b="1" dirty="0"/>
              <a:t> </a:t>
            </a:r>
            <a:r>
              <a:rPr lang="en-IN" sz="2000" b="1" dirty="0"/>
              <a:t>1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lang="en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IN" b="1" dirty="0"/>
              <a:t> </a:t>
            </a:r>
            <a:r>
              <a:rPr lang="en-IN" sz="2000" b="1" dirty="0" err="1"/>
              <a:t>हम</a:t>
            </a:r>
            <a:r>
              <a:rPr lang="en-IN" sz="2000" b="1" dirty="0"/>
              <a:t> </a:t>
            </a:r>
            <a:r>
              <a:rPr lang="en-IN" sz="2000" b="1" dirty="0" err="1"/>
              <a:t>कुछ</a:t>
            </a:r>
            <a:r>
              <a:rPr lang="en-IN" sz="2000" b="1" dirty="0"/>
              <a:t> </a:t>
            </a:r>
            <a:r>
              <a:rPr lang="en-IN" sz="2000" b="1" dirty="0" err="1"/>
              <a:t>करके</a:t>
            </a:r>
            <a:r>
              <a:rPr lang="en-IN" sz="2000" b="1" dirty="0"/>
              <a:t> </a:t>
            </a:r>
            <a:r>
              <a:rPr lang="en-IN" sz="2000" b="1" dirty="0" err="1"/>
              <a:t>दिखलाएँगे</a:t>
            </a:r>
            <a:endParaRPr lang="en-IN" sz="2000" b="1" dirty="0"/>
          </a:p>
          <a:p>
            <a:pPr lvl="0">
              <a:buSzPts val="1400"/>
            </a:pPr>
            <a:r>
              <a:rPr lang="en-IN" sz="2000" b="1" dirty="0"/>
              <a:t> SUB TOPIC:  </a:t>
            </a:r>
            <a:r>
              <a:rPr lang="en-IN" sz="2000" b="1" dirty="0" err="1"/>
              <a:t>प्रस्तावना,आदर्श</a:t>
            </a:r>
            <a:r>
              <a:rPr lang="en-IN" sz="2000" b="1" dirty="0"/>
              <a:t>  </a:t>
            </a:r>
            <a:r>
              <a:rPr lang="en-IN" sz="2000" b="1" dirty="0" err="1"/>
              <a:t>पठन</a:t>
            </a:r>
            <a:endParaRPr lang="en-IN" sz="2000" b="1" dirty="0"/>
          </a:p>
          <a:p>
            <a:pPr lvl="0">
              <a:buSzPts val="1400"/>
            </a:pPr>
            <a:r>
              <a:rPr lang="en-IN" sz="2000" b="1" dirty="0"/>
              <a:t>                                            </a:t>
            </a:r>
            <a:endParaRPr lang="en-IN" sz="2000" b="1" dirty="0">
              <a:solidFill>
                <a:schemeClr val="tx1"/>
              </a:solidFill>
            </a:endParaRPr>
          </a:p>
          <a:p>
            <a:pPr>
              <a:buSzPts val="1400"/>
            </a:pPr>
            <a:r>
              <a:rPr lang="en-IN" sz="2489" b="1" dirty="0">
                <a:solidFill>
                  <a:schemeClr val="tx1"/>
                </a:solidFill>
              </a:rPr>
              <a:t>               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5672213" y="43086"/>
            <a:ext cx="56966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पाठ</a:t>
            </a:r>
            <a:r>
              <a:rPr lang="en-IN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- 1- </a:t>
            </a:r>
            <a:r>
              <a:rPr lang="en-IN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हम</a:t>
            </a:r>
            <a:r>
              <a:rPr lang="en-IN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कुछ</a:t>
            </a:r>
            <a:r>
              <a:rPr lang="en-IN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करके</a:t>
            </a:r>
            <a:r>
              <a:rPr lang="en-IN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दिखलाएँगे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2831" y="461665"/>
            <a:ext cx="413527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IN" sz="2000" b="1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   </a:t>
            </a:r>
            <a:r>
              <a:rPr lang="en-IN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प्रस्तावना</a:t>
            </a:r>
            <a:r>
              <a:rPr lang="en-IN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en-IN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आदर्श</a:t>
            </a:r>
            <a:r>
              <a:rPr lang="en-IN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पठन</a:t>
            </a:r>
            <a:r>
              <a:rPr lang="en-IN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oogle Shape;55;p13">
            <a:extLst>
              <a:ext uri="{FF2B5EF4-FFF2-40B4-BE49-F238E27FC236}">
                <a16:creationId xmlns="" xmlns:a16="http://schemas.microsoft.com/office/drawing/2014/main" id="{AB74424A-6C7D-8A45-ADE2-71E6979FBFC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alphaModFix/>
          </a:blip>
          <a:srcRect/>
          <a:stretch>
            <a:fillRect/>
          </a:stretch>
        </p:blipFill>
        <p:spPr>
          <a:xfrm>
            <a:off x="10077697" y="-20724"/>
            <a:ext cx="2009250" cy="1972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75434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723561-642E-9641-92CB-5860D554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28" y="587218"/>
            <a:ext cx="11360800" cy="763600"/>
          </a:xfrm>
        </p:spPr>
        <p:txBody>
          <a:bodyPr/>
          <a:lstStyle/>
          <a:p>
            <a:r>
              <a:rPr lang="en-IN" sz="3200" b="1" dirty="0" err="1">
                <a:solidFill>
                  <a:srgbClr val="FF0000"/>
                </a:solidFill>
              </a:rPr>
              <a:t>गृहकार्य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05AA59-6EA1-7A42-B98A-46D0C1B4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728" y="1350818"/>
            <a:ext cx="9339593" cy="2567166"/>
          </a:xfrm>
        </p:spPr>
        <p:txBody>
          <a:bodyPr/>
          <a:lstStyle/>
          <a:p>
            <a:pPr marL="152396" indent="0">
              <a:buNone/>
            </a:pP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कविता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की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जो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भी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पंक्ति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आपको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पसंद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है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उसे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पढ़कर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याद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रखिए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और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अगली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कक्षा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में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सुनाइए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|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oogle Shape;62;p14">
            <a:extLst>
              <a:ext uri="{FF2B5EF4-FFF2-40B4-BE49-F238E27FC236}">
                <a16:creationId xmlns="" xmlns:a16="http://schemas.microsoft.com/office/drawing/2014/main" id="{0DB172B5-FF1C-9D43-8B05-144F7EB4FC6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alphaModFix/>
          </a:blip>
          <a:srcRect/>
          <a:stretch>
            <a:fillRect/>
          </a:stretch>
        </p:blipFill>
        <p:spPr>
          <a:xfrm>
            <a:off x="9095103" y="4706471"/>
            <a:ext cx="2823882" cy="1894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990983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62;p14">
            <a:extLst>
              <a:ext uri="{FF2B5EF4-FFF2-40B4-BE49-F238E27FC236}">
                <a16:creationId xmlns="" xmlns:a16="http://schemas.microsoft.com/office/drawing/2014/main" id="{F4650A3A-C9DC-4349-BF70-40EECA50200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>
            <a:fillRect/>
          </a:stretch>
        </p:blipFill>
        <p:spPr>
          <a:xfrm>
            <a:off x="9168449" y="4486428"/>
            <a:ext cx="2815732" cy="2224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757064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A89D5A-23D3-2F4D-9FFD-2F376A98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dirty="0"/>
              <a:t>  </a:t>
            </a:r>
            <a:r>
              <a:rPr lang="en-IN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शिक्षण</a:t>
            </a:r>
            <a:r>
              <a:rPr lang="en-IN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उद्देश्य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B57ECD-2C4D-5245-880D-69192F81E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2800" b="1" dirty="0" err="1"/>
              <a:t>विद्यार्थियों</a:t>
            </a:r>
            <a:r>
              <a:rPr lang="en-IN" sz="2800" b="1" dirty="0"/>
              <a:t> </a:t>
            </a:r>
            <a:r>
              <a:rPr lang="en-IN" sz="2800" b="1" dirty="0" err="1"/>
              <a:t>में</a:t>
            </a:r>
            <a:r>
              <a:rPr lang="en-IN" sz="2800" b="1" dirty="0"/>
              <a:t> </a:t>
            </a:r>
            <a:r>
              <a:rPr lang="en-IN" sz="2800" b="1" dirty="0" err="1"/>
              <a:t>परोपकार</a:t>
            </a:r>
            <a:r>
              <a:rPr lang="en-IN" sz="2800" b="1" dirty="0"/>
              <a:t>, </a:t>
            </a:r>
            <a:r>
              <a:rPr lang="en-IN" sz="2800" b="1" dirty="0" err="1"/>
              <a:t>देशप्रेम</a:t>
            </a:r>
            <a:r>
              <a:rPr lang="en-IN" sz="2800" b="1" dirty="0"/>
              <a:t>, </a:t>
            </a:r>
            <a:r>
              <a:rPr lang="en-IN" sz="2800" b="1" dirty="0" err="1"/>
              <a:t>दृढ</a:t>
            </a:r>
            <a:r>
              <a:rPr lang="en-IN" sz="2800" b="1" dirty="0"/>
              <a:t>़ </a:t>
            </a:r>
            <a:r>
              <a:rPr lang="en-IN" sz="2800" b="1" dirty="0" err="1"/>
              <a:t>निश्चय</a:t>
            </a:r>
            <a:r>
              <a:rPr lang="en-IN" sz="2800" b="1" dirty="0"/>
              <a:t> </a:t>
            </a:r>
            <a:r>
              <a:rPr lang="en-IN" sz="2800" b="1" dirty="0" err="1"/>
              <a:t>जैसी</a:t>
            </a:r>
            <a:r>
              <a:rPr lang="en-IN" sz="2800" b="1" dirty="0"/>
              <a:t> </a:t>
            </a:r>
            <a:r>
              <a:rPr lang="en-IN" sz="2800" b="1" dirty="0" err="1"/>
              <a:t>भावनाओं</a:t>
            </a:r>
            <a:r>
              <a:rPr lang="en-IN" sz="2800" b="1" dirty="0"/>
              <a:t> </a:t>
            </a:r>
            <a:r>
              <a:rPr lang="en-IN" sz="2800" b="1" dirty="0" err="1"/>
              <a:t>को</a:t>
            </a:r>
            <a:r>
              <a:rPr lang="en-IN" sz="2800" b="1" dirty="0"/>
              <a:t> </a:t>
            </a:r>
            <a:r>
              <a:rPr lang="en-IN" sz="2800" b="1" dirty="0" err="1"/>
              <a:t>उजागर</a:t>
            </a:r>
            <a:r>
              <a:rPr lang="en-IN" sz="2800" b="1" dirty="0"/>
              <a:t> </a:t>
            </a:r>
            <a:r>
              <a:rPr lang="en-IN" sz="2800" b="1" dirty="0" err="1"/>
              <a:t>करना</a:t>
            </a:r>
            <a:r>
              <a:rPr lang="en-IN" sz="2800" b="1" dirty="0"/>
              <a:t>|</a:t>
            </a:r>
            <a:endParaRPr lang="en-US" sz="2800" b="1" dirty="0"/>
          </a:p>
        </p:txBody>
      </p:sp>
      <p:pic>
        <p:nvPicPr>
          <p:cNvPr id="5" name="Google Shape;62;p14">
            <a:extLst>
              <a:ext uri="{FF2B5EF4-FFF2-40B4-BE49-F238E27FC236}">
                <a16:creationId xmlns="" xmlns:a16="http://schemas.microsoft.com/office/drawing/2014/main" id="{9069E91E-D30B-F549-B428-DF8EB58B52D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alphaModFix/>
          </a:blip>
          <a:srcRect/>
          <a:stretch>
            <a:fillRect/>
          </a:stretch>
        </p:blipFill>
        <p:spPr>
          <a:xfrm>
            <a:off x="9095103" y="4706471"/>
            <a:ext cx="2823882" cy="1894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266849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5426076" cy="32575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i-IN" dirty="0" smtClean="0"/>
              <a:t>  </a:t>
            </a:r>
            <a:r>
              <a:rPr lang="hi-IN" sz="2600" b="1" dirty="0" smtClean="0">
                <a:latin typeface="Calibri" pitchFamily="34" charset="0"/>
              </a:rPr>
              <a:t>पंडित रामनरेश त्रिपाठी का जन्म </a:t>
            </a:r>
          </a:p>
          <a:p>
            <a:pPr>
              <a:buNone/>
            </a:pPr>
            <a:r>
              <a:rPr lang="hi-IN" sz="2600" b="1" dirty="0" smtClean="0">
                <a:latin typeface="Calibri" pitchFamily="34" charset="0"/>
              </a:rPr>
              <a:t>  का जन्म उत्तरप्रदेश के सुल्तानपुर जिले  के ग्राम कोयरीपुर में हुआ था। उन्होंने कई सामाजिक उपन्यास  तथा बाल उपयोगी  काव्य संग्रह लिखे । उनकी प्रमुख कृतियाँ है –मिलन,पथिक,मानसी,स्वप्न </a:t>
            </a:r>
            <a:endParaRPr lang="en-US" sz="2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Content Placeholder 6" descr="SAVE_20210407_2003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38876" y="1500174"/>
            <a:ext cx="4571995" cy="3046092"/>
          </a:xfrm>
        </p:spPr>
      </p:pic>
      <p:pic>
        <p:nvPicPr>
          <p:cNvPr id="4" name="Google Shape;62;p14">
            <a:extLst>
              <a:ext uri="{FF2B5EF4-FFF2-40B4-BE49-F238E27FC236}">
                <a16:creationId xmlns="" xmlns:a16="http://schemas.microsoft.com/office/drawing/2014/main" id="{9069E91E-D30B-F549-B428-DF8EB58B52D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>
            <a:fillRect/>
          </a:stretch>
        </p:blipFill>
        <p:spPr>
          <a:xfrm>
            <a:off x="9095103" y="4706471"/>
            <a:ext cx="2823882" cy="1894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62942B-83C0-904F-AED6-226BB91D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50" y="274638"/>
            <a:ext cx="5000660" cy="725470"/>
          </a:xfrm>
        </p:spPr>
        <p:txBody>
          <a:bodyPr/>
          <a:lstStyle/>
          <a:p>
            <a:r>
              <a:rPr lang="en-IN" sz="2800" b="1" dirty="0" err="1" smtClean="0">
                <a:solidFill>
                  <a:srgbClr val="FF0000"/>
                </a:solidFill>
              </a:rPr>
              <a:t>लेखक</a:t>
            </a:r>
            <a:r>
              <a:rPr lang="en-IN" sz="2800" b="1" dirty="0" smtClean="0"/>
              <a:t> </a:t>
            </a:r>
            <a:r>
              <a:rPr lang="en-IN" sz="2800" b="1" dirty="0" err="1" smtClean="0">
                <a:solidFill>
                  <a:srgbClr val="FF0000"/>
                </a:solidFill>
              </a:rPr>
              <a:t>परिचय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863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41E145-88B9-5B40-AAF2-D76A60BE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पाठ-1हम </a:t>
            </a:r>
            <a:r>
              <a:rPr lang="en-IN" sz="2800" b="1" dirty="0" err="1">
                <a:solidFill>
                  <a:srgbClr val="FF0000"/>
                </a:solidFill>
              </a:rPr>
              <a:t>कुछ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करके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दिखलाएँगे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C98662-2F29-EF45-961F-DEF01D520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530" y="1825625"/>
            <a:ext cx="3643338" cy="2501883"/>
          </a:xfrm>
        </p:spPr>
        <p:txBody>
          <a:bodyPr/>
          <a:lstStyle/>
          <a:p>
            <a:pPr marL="0" indent="0">
              <a:buNone/>
            </a:pP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है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शौक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यही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अरमान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यही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हम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कुछ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करके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दिखलाएँगे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मरने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वाली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दुनिया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में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हम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0" indent="0">
              <a:buNone/>
            </a:pP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अमरों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में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नाम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i-IN" sz="2400" b="1" dirty="0" smtClean="0">
                <a:latin typeface="Calibri" pitchFamily="34" charset="0"/>
                <a:cs typeface="Calibri" pitchFamily="34" charset="0"/>
              </a:rPr>
              <a:t>लिखा</a:t>
            </a:r>
            <a:r>
              <a:rPr lang="en-IN" sz="2400" b="1" dirty="0" err="1" smtClean="0">
                <a:latin typeface="Calibri" pitchFamily="34" charset="0"/>
                <a:cs typeface="Calibri" pitchFamily="34" charset="0"/>
              </a:rPr>
              <a:t>एँगे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|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51F40C62-EE64-5644-A468-21BFD5D710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4" y="1357298"/>
            <a:ext cx="5144232" cy="3076575"/>
          </a:xfrm>
        </p:spPr>
      </p:pic>
      <p:pic>
        <p:nvPicPr>
          <p:cNvPr id="7" name="Google Shape;62;p14">
            <a:extLst>
              <a:ext uri="{FF2B5EF4-FFF2-40B4-BE49-F238E27FC236}">
                <a16:creationId xmlns="" xmlns:a16="http://schemas.microsoft.com/office/drawing/2014/main" id="{4F309E60-80E1-CA4C-B495-BBC12EB66A3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>
            <a:fillRect/>
          </a:stretch>
        </p:blipFill>
        <p:spPr>
          <a:xfrm>
            <a:off x="9095103" y="4706471"/>
            <a:ext cx="2823882" cy="1894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709766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ACF2B3-FC1E-4444-B99D-E9EECF725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1158" y="1825625"/>
            <a:ext cx="4138642" cy="2330739"/>
          </a:xfrm>
        </p:spPr>
        <p:txBody>
          <a:bodyPr/>
          <a:lstStyle/>
          <a:p>
            <a:pPr marL="0" indent="0">
              <a:buNone/>
            </a:pP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जो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लोग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गरीब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भिखारी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हैं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en-IN" sz="2400" b="1" dirty="0" err="1" smtClean="0">
                <a:latin typeface="Calibri" pitchFamily="34" charset="0"/>
                <a:cs typeface="Calibri" pitchFamily="34" charset="0"/>
              </a:rPr>
              <a:t>जिन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पर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न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किसी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की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छाया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है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0" indent="0">
              <a:buNone/>
            </a:pP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हम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उनको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गले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लगाएँगे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0" indent="0">
              <a:buNone/>
            </a:pP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हम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उनको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सुखी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>
                <a:latin typeface="Calibri" pitchFamily="34" charset="0"/>
                <a:cs typeface="Calibri" pitchFamily="34" charset="0"/>
              </a:rPr>
              <a:t>बनाएँगे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 |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16801860-CBD5-9146-B2A8-285E2C13C4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495714"/>
            <a:ext cx="5147291" cy="2660650"/>
          </a:xfrm>
        </p:spPr>
      </p:pic>
      <p:pic>
        <p:nvPicPr>
          <p:cNvPr id="8" name="Google Shape;62;p14">
            <a:extLst>
              <a:ext uri="{FF2B5EF4-FFF2-40B4-BE49-F238E27FC236}">
                <a16:creationId xmlns="" xmlns:a16="http://schemas.microsoft.com/office/drawing/2014/main" id="{58B9D47A-39B6-7A47-86FA-D5AA644BCD3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>
            <a:fillRect/>
          </a:stretch>
        </p:blipFill>
        <p:spPr>
          <a:xfrm>
            <a:off x="9095103" y="4706471"/>
            <a:ext cx="2823882" cy="1894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794617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2;p14">
            <a:extLst>
              <a:ext uri="{FF2B5EF4-FFF2-40B4-BE49-F238E27FC236}">
                <a16:creationId xmlns="" xmlns:a16="http://schemas.microsoft.com/office/drawing/2014/main" id="{57FCF866-A7B9-8F41-8C43-A4C22133EE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alphaModFix/>
          </a:blip>
          <a:srcRect/>
          <a:stretch>
            <a:fillRect/>
          </a:stretch>
        </p:blipFill>
        <p:spPr>
          <a:xfrm>
            <a:off x="9583703" y="5106504"/>
            <a:ext cx="2306374" cy="1589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4507CC-0CF0-0648-BACF-82EF395C7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1092" y="1678539"/>
            <a:ext cx="3786214" cy="2550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जो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लोग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अँधेरे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घर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में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हैं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0" indent="0">
              <a:buNone/>
            </a:pP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अपनी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ही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नहीं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नज़र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में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हैं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0" indent="0">
              <a:buNone/>
            </a:pP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हम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उनके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कोने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कोने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में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0" indent="0">
              <a:buNone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उद्यम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का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दीप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 smtClean="0">
                <a:latin typeface="Calibri" pitchFamily="34" charset="0"/>
                <a:cs typeface="Calibri" pitchFamily="34" charset="0"/>
              </a:rPr>
              <a:t>जलाएँगे</a:t>
            </a:r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|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4A1706CB-F994-3E42-AC24-84BC1D14E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6459" y="1394844"/>
            <a:ext cx="4634343" cy="2712621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C0053C82-E00A-EC40-912C-CE4DA1D00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59" y="1394843"/>
            <a:ext cx="4984787" cy="2712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34861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7AC07A-564D-9140-853B-6B7DCFBD1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1158" y="1825625"/>
            <a:ext cx="4138642" cy="267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err="1">
                <a:latin typeface="Calibri" pitchFamily="34" charset="0"/>
                <a:cs typeface="Calibri" pitchFamily="34" charset="0"/>
              </a:rPr>
              <a:t>जो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लोग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हारकर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बैठे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हैं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0" indent="0">
              <a:buNone/>
            </a:pPr>
            <a:r>
              <a:rPr lang="en-IN" b="1" dirty="0" err="1">
                <a:latin typeface="Calibri" pitchFamily="34" charset="0"/>
                <a:cs typeface="Calibri" pitchFamily="34" charset="0"/>
              </a:rPr>
              <a:t>उम्मीद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मारकर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बैठे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हैं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0" indent="0">
              <a:buNone/>
            </a:pPr>
            <a:r>
              <a:rPr lang="en-IN" b="1" dirty="0" err="1">
                <a:latin typeface="Calibri" pitchFamily="34" charset="0"/>
                <a:cs typeface="Calibri" pitchFamily="34" charset="0"/>
              </a:rPr>
              <a:t>हम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उनके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बुझे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चेहरों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में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0" indent="0">
              <a:buNone/>
            </a:pPr>
            <a:r>
              <a:rPr lang="en-IN" b="1" dirty="0" err="1">
                <a:latin typeface="Calibri" pitchFamily="34" charset="0"/>
                <a:cs typeface="Calibri" pitchFamily="34" charset="0"/>
              </a:rPr>
              <a:t>फिर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से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उत्साह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जगाएँगे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|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F23F7A0B-57B0-2547-A73B-F09304232A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11" y="1519238"/>
            <a:ext cx="4653928" cy="2428875"/>
          </a:xfrm>
        </p:spPr>
      </p:pic>
      <p:pic>
        <p:nvPicPr>
          <p:cNvPr id="7" name="Google Shape;62;p14">
            <a:extLst>
              <a:ext uri="{FF2B5EF4-FFF2-40B4-BE49-F238E27FC236}">
                <a16:creationId xmlns="" xmlns:a16="http://schemas.microsoft.com/office/drawing/2014/main" id="{EAECF42C-3151-1948-85CC-DF4F009AFFA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>
            <a:fillRect/>
          </a:stretch>
        </p:blipFill>
        <p:spPr>
          <a:xfrm>
            <a:off x="9095103" y="4706471"/>
            <a:ext cx="2823882" cy="1894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279418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7AF127-837A-324D-926A-BCDBA818A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654" y="1825625"/>
            <a:ext cx="4710146" cy="2770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err="1">
                <a:latin typeface="Calibri" pitchFamily="34" charset="0"/>
                <a:cs typeface="Calibri" pitchFamily="34" charset="0"/>
              </a:rPr>
              <a:t>हम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उन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वीरों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के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बच्चे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हैं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0" indent="0">
              <a:buNone/>
            </a:pPr>
            <a:r>
              <a:rPr lang="en-IN" b="1" dirty="0" err="1">
                <a:latin typeface="Calibri" pitchFamily="34" charset="0"/>
                <a:cs typeface="Calibri" pitchFamily="34" charset="0"/>
              </a:rPr>
              <a:t>जो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धुन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के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पक्के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सच्चे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थे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|</a:t>
            </a:r>
          </a:p>
          <a:p>
            <a:pPr marL="0" indent="0">
              <a:buNone/>
            </a:pPr>
            <a:r>
              <a:rPr lang="en-IN" b="1" dirty="0" err="1">
                <a:latin typeface="Calibri" pitchFamily="34" charset="0"/>
                <a:cs typeface="Calibri" pitchFamily="34" charset="0"/>
              </a:rPr>
              <a:t>हम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उनका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मान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बढ़ाएँगे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हम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जग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में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नाम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कमाएँगे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| </a:t>
            </a:r>
          </a:p>
          <a:p>
            <a:pPr marL="0" indent="0">
              <a:buNone/>
            </a:pPr>
            <a:r>
              <a:rPr lang="en-IN" b="1" dirty="0">
                <a:latin typeface="Calibri" pitchFamily="34" charset="0"/>
                <a:cs typeface="Calibri" pitchFamily="34" charset="0"/>
              </a:rPr>
              <a:t>    - 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श्री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रामनरेश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 err="1">
                <a:latin typeface="Calibri" pitchFamily="34" charset="0"/>
                <a:cs typeface="Calibri" pitchFamily="34" charset="0"/>
              </a:rPr>
              <a:t>त्रिपाठी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2D2688F1-047F-7445-97A0-003E939A0C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2" y="1500174"/>
            <a:ext cx="4850081" cy="2501900"/>
          </a:xfrm>
        </p:spPr>
      </p:pic>
      <p:pic>
        <p:nvPicPr>
          <p:cNvPr id="7" name="Google Shape;62;p14">
            <a:extLst>
              <a:ext uri="{FF2B5EF4-FFF2-40B4-BE49-F238E27FC236}">
                <a16:creationId xmlns="" xmlns:a16="http://schemas.microsoft.com/office/drawing/2014/main" id="{C7B80C6C-65CF-CE42-8749-EA014779E17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>
            <a:fillRect/>
          </a:stretch>
        </p:blipFill>
        <p:spPr>
          <a:xfrm>
            <a:off x="9095103" y="4706471"/>
            <a:ext cx="2823882" cy="1894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933594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DA5640-1E3D-FF49-8C3E-A5C6265FE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3200" b="1" dirty="0" smtClean="0">
                <a:solidFill>
                  <a:srgbClr val="FF0000"/>
                </a:solidFill>
                <a:latin typeface="Calibri" pitchFamily="34" charset="0"/>
              </a:rPr>
              <a:t>शिक्षण प्रतिफल 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518F28-D579-384A-AD00-22628A446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56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IN" sz="1800" b="1" dirty="0"/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विद्यार्थियों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में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हारने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के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बाद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जीतने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की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कोशिश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करने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का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हौसला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बनना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तथा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अच्छे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कार्य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i-IN" sz="2800" b="1" dirty="0" smtClean="0">
                <a:latin typeface="Calibri" pitchFamily="34" charset="0"/>
                <a:cs typeface="Calibri" pitchFamily="34" charset="0"/>
              </a:rPr>
              <a:t> से </a:t>
            </a:r>
            <a:r>
              <a:rPr lang="en-IN" sz="2800" b="1" dirty="0" err="1" smtClean="0">
                <a:latin typeface="Calibri" pitchFamily="34" charset="0"/>
                <a:cs typeface="Calibri" pitchFamily="34" charset="0"/>
              </a:rPr>
              <a:t>दुनिया</a:t>
            </a:r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में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नाम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कमाने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का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जुनून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पैदा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b="1" dirty="0" err="1">
                <a:latin typeface="Calibri" pitchFamily="34" charset="0"/>
                <a:cs typeface="Calibri" pitchFamily="34" charset="0"/>
              </a:rPr>
              <a:t>होना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 |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Google Shape;62;p14">
            <a:extLst>
              <a:ext uri="{FF2B5EF4-FFF2-40B4-BE49-F238E27FC236}">
                <a16:creationId xmlns="" xmlns:a16="http://schemas.microsoft.com/office/drawing/2014/main" id="{46DA1E49-FDC9-0B4C-8D04-6AAA156774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alphaModFix/>
          </a:blip>
          <a:srcRect/>
          <a:stretch>
            <a:fillRect/>
          </a:stretch>
        </p:blipFill>
        <p:spPr>
          <a:xfrm>
            <a:off x="9095103" y="4706471"/>
            <a:ext cx="2823882" cy="1894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693069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285</Words>
  <Application>Microsoft Office PowerPoint</Application>
  <PresentationFormat>Custom</PresentationFormat>
  <Paragraphs>44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  शिक्षण उद्देश्य</vt:lpstr>
      <vt:lpstr>लेखक परिचय</vt:lpstr>
      <vt:lpstr>पाठ-1हम कुछ करके दिखलाएँगे</vt:lpstr>
      <vt:lpstr>Slide 5</vt:lpstr>
      <vt:lpstr>Slide 6</vt:lpstr>
      <vt:lpstr>Slide 7</vt:lpstr>
      <vt:lpstr>Slide 8</vt:lpstr>
      <vt:lpstr>शिक्षण प्रतिफल </vt:lpstr>
      <vt:lpstr>गृहकार्य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shaswatisubhadarshini@gmail.com</dc:creator>
  <cp:lastModifiedBy>star</cp:lastModifiedBy>
  <cp:revision>68</cp:revision>
  <dcterms:created xsi:type="dcterms:W3CDTF">2020-08-11T14:07:34Z</dcterms:created>
  <dcterms:modified xsi:type="dcterms:W3CDTF">2021-04-12T15:48:59Z</dcterms:modified>
</cp:coreProperties>
</file>