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53cde761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e53cde7617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e53cde7617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e53cde7617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e53cde7617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e53cde7617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e53cde7617_0_2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e53cde7617_0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e53cde7617_0_2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e53cde7617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e53cde7617_0_3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e53cde7617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e53cde7617_0_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e53cde7617_0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53cde7617_0_323:notes"/>
          <p:cNvSpPr/>
          <p:nvPr>
            <p:ph idx="2" type="sldImg"/>
          </p:nvPr>
        </p:nvSpPr>
        <p:spPr>
          <a:xfrm>
            <a:off x="-609600" y="720725"/>
            <a:ext cx="85344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e53cde7617_0_323:notes"/>
          <p:cNvSpPr txBox="1"/>
          <p:nvPr>
            <p:ph idx="1" type="body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6625" lIns="96625" spcFirstLastPara="1" rIns="96625" wrap="square" tIns="966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jpg"/><Relationship Id="rId5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940631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" y="953360"/>
            <a:ext cx="4500563" cy="315506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786315" y="1577974"/>
            <a:ext cx="4357800" cy="27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V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1</a:t>
            </a:r>
            <a:r>
              <a:rPr b="1" lang="en" sz="2000"/>
              <a:t>6</a:t>
            </a: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HINDI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b="1" lang="en" sz="2000"/>
              <a:t>3 </a:t>
            </a: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TOPIC: </a:t>
            </a:r>
            <a:r>
              <a:rPr b="1" lang="en" sz="2000"/>
              <a:t>मुल्ला का लगान ,शब्द संरचना ,संज्ञा </a:t>
            </a: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TOPIC:</a:t>
            </a: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अभ्यास कार्य -</a:t>
            </a:r>
            <a:r>
              <a:rPr b="1" lang="en" sz="2000">
                <a:solidFill>
                  <a:schemeClr val="dk1"/>
                </a:solidFill>
              </a:rPr>
              <a:t>3</a:t>
            </a:r>
            <a:endParaRPr b="1"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</a:rPr>
              <a:t>संज्ञा के भेद ,लघु त्तरीय प्रश्न,यौगिक शब्द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8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411760" y="107141"/>
            <a:ext cx="5375100" cy="8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पाठ- 3 मुल्ला का लगान </a:t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558273" y="-15542"/>
            <a:ext cx="1506938" cy="1479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125" y="-25"/>
            <a:ext cx="9144000" cy="51435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924225" y="663025"/>
            <a:ext cx="56157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2800">
                <a:solidFill>
                  <a:schemeClr val="dk1"/>
                </a:solidFill>
              </a:rPr>
              <a:t>अभ्यास कार्य के माध्यम से लघुत्तरीय प्रश्नों का  पुनराभ्यास   कराना ।</a:t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9344" y="4497679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/>
          <p:nvPr/>
        </p:nvSpPr>
        <p:spPr>
          <a:xfrm>
            <a:off x="40175" y="30150"/>
            <a:ext cx="9103800" cy="5113500"/>
          </a:xfrm>
          <a:prstGeom prst="rect">
            <a:avLst/>
          </a:prstGeom>
          <a:solidFill>
            <a:srgbClr val="C27BA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713250" y="349600"/>
            <a:ext cx="8107200" cy="45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1. निम्न प्रश्नों के उत्तर दीजिए 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क . बादशाह नाराज क्यों हुए 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ख . संज्ञा के कितने भेद हैं 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ग . मुल्ला के पास देने के लिए क्या नहीँ था  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घ . मौलाना ने नसीरुद्दीन के लगान न  देने का क्या कारण बताया ?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2. तत्सम शब्दों के तद्भव रूप लिखिए 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क . घृत -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ख . मयूर -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ग . सर्प -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घ . कंटक -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9344" y="4497679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/>
          <p:nvPr/>
        </p:nvSpPr>
        <p:spPr>
          <a:xfrm>
            <a:off x="-10050" y="40175"/>
            <a:ext cx="9154200" cy="51435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 txBox="1"/>
          <p:nvPr/>
        </p:nvSpPr>
        <p:spPr>
          <a:xfrm>
            <a:off x="462100" y="602750"/>
            <a:ext cx="411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 txBox="1"/>
          <p:nvPr/>
        </p:nvSpPr>
        <p:spPr>
          <a:xfrm>
            <a:off x="853900" y="140650"/>
            <a:ext cx="3023700" cy="49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3 . भाववाचक संज्ञा बनाइए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महान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मनुष्य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बूढ़ा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सेवक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मीठा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4. यौगिक शब्द बनाइए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पुस्तक +आलय =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रेल +गाड़ी =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दश +आनन =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देव +दूत =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9344" y="4497679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/>
          <p:nvPr/>
        </p:nvSpPr>
        <p:spPr>
          <a:xfrm>
            <a:off x="40175" y="30150"/>
            <a:ext cx="9103800" cy="5113500"/>
          </a:xfrm>
          <a:prstGeom prst="rect">
            <a:avLst/>
          </a:prstGeom>
          <a:solidFill>
            <a:srgbClr val="C27BA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713250" y="349600"/>
            <a:ext cx="8107200" cy="49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1. क . बादशाह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राज्य का हिसाब किताब देखकर नाराज़   हुए 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ख . संज्ञा के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तीन भेद हैं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ग . मुल्ला के पास देने के लिए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मोहरें नहीं थे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घ . मौलाना ने नसीरुद्दीन के लगान न  देने का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कारण बताया कि  जब भी मुल्ला को लगान माँगा जाता है उसके पास देने के लिए मोहरें नहीँ होते ।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2. तत्सम शब्दों के तद्भव रूप लिखिए 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क . घृत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घी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ख . मयूर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मोर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ग . सर्प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साँप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घ . कंटक -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काँटा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9344" y="4497679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8"/>
          <p:cNvSpPr/>
          <p:nvPr/>
        </p:nvSpPr>
        <p:spPr>
          <a:xfrm>
            <a:off x="-10050" y="40175"/>
            <a:ext cx="9154200" cy="51435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"/>
          <p:cNvSpPr txBox="1"/>
          <p:nvPr/>
        </p:nvSpPr>
        <p:spPr>
          <a:xfrm>
            <a:off x="462100" y="602750"/>
            <a:ext cx="411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"/>
          <p:cNvSpPr txBox="1"/>
          <p:nvPr/>
        </p:nvSpPr>
        <p:spPr>
          <a:xfrm>
            <a:off x="853900" y="140650"/>
            <a:ext cx="5203800" cy="45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3 . भाववाचक संज्ञा बनाइए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महान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महानता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मनुष्य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मनुष्यता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बूढ़ा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बुढ़ापा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सेवक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सेवा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मीठा -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मिठास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4. यौगिक शब्द बनाइए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पुस्तक +आलय =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पुस्तकालय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रेल +गाड़ी =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रेलगाड़ी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दश +आनन =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दशानन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देव +दूत = </a:t>
            </a: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देवदूत 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9344" y="4497679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/>
          <p:nvPr/>
        </p:nvSpPr>
        <p:spPr>
          <a:xfrm>
            <a:off x="20100" y="20100"/>
            <a:ext cx="9081600" cy="5143500"/>
          </a:xfrm>
          <a:prstGeom prst="rect">
            <a:avLst/>
          </a:prstGeom>
          <a:solidFill>
            <a:srgbClr val="FF99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9"/>
          <p:cNvSpPr txBox="1"/>
          <p:nvPr/>
        </p:nvSpPr>
        <p:spPr>
          <a:xfrm>
            <a:off x="3907850" y="1215550"/>
            <a:ext cx="578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9"/>
          <p:cNvSpPr txBox="1"/>
          <p:nvPr/>
        </p:nvSpPr>
        <p:spPr>
          <a:xfrm>
            <a:off x="813725" y="482200"/>
            <a:ext cx="2662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शिक्षण प्रतिफल </a:t>
            </a:r>
            <a:endParaRPr b="1" sz="26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763500" y="1516925"/>
            <a:ext cx="5736300" cy="12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पुनरावृति के द्वारा विषय संस्मरण तथा परीक्षा के लिए प्रस्तुत होना । 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8" name="Google Shape;10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9344" y="4497679"/>
            <a:ext cx="1080120" cy="548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609584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53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5333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09584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5333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5333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76337" y="3364822"/>
            <a:ext cx="2111799" cy="16686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