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61" r:id="rId3"/>
    <p:sldId id="267" r:id="rId4"/>
    <p:sldId id="265" r:id="rId5"/>
    <p:sldId id="264" r:id="rId6"/>
    <p:sldId id="263" r:id="rId7"/>
    <p:sldId id="262"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474" y="5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31B340-009D-4AD8-9FE0-2F8DFA21FB14}" type="datetimeFigureOut">
              <a:rPr lang="en-US" smtClean="0"/>
              <a:t>12/12/2022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7BFC30-5834-4461-847C-60CF810534C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87BFC30-5834-4461-847C-60CF810534CC}"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D2053-58C9-4420-8BC4-816111C90997}" type="datetimeFigureOut">
              <a:rPr lang="en-US" smtClean="0"/>
              <a:pPr/>
              <a:t>12/11/2022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81013-8F0E-4AF2-8FC2-A2821B89930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BD2053-58C9-4420-8BC4-816111C90997}" type="datetimeFigureOut">
              <a:rPr lang="en-US" smtClean="0"/>
              <a:pPr/>
              <a:t>12/11/2022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81013-8F0E-4AF2-8FC2-A2821B899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maxresdefault.jpg"/>
          <p:cNvPicPr>
            <a:picLocks noChangeAspect="1" noChangeArrowheads="1"/>
          </p:cNvPicPr>
          <p:nvPr/>
        </p:nvPicPr>
        <p:blipFill>
          <a:blip r:embed="rId2"/>
          <a:srcRect/>
          <a:stretch>
            <a:fillRect/>
          </a:stretch>
        </p:blipFill>
        <p:spPr bwMode="auto">
          <a:xfrm>
            <a:off x="152400" y="762000"/>
            <a:ext cx="2892425" cy="5029200"/>
          </a:xfrm>
          <a:prstGeom prst="rect">
            <a:avLst/>
          </a:prstGeom>
          <a:noFill/>
        </p:spPr>
      </p:pic>
      <p:pic>
        <p:nvPicPr>
          <p:cNvPr id="8196" name="Picture 4" descr="https://lh3.googleusercontent.com/tJuEFksCsFvUSHd3nh0vGYDhR9l5LVni_a3yWTTz9FXMc0GkuKNVxxQJ65cENgeONQCjz6sLTsyOraOcpYZN3vzZYaxPCG3qg5h0GKPqgjfWdqF7gEhleYZrt5FbooWkLZuP1js=s0"/>
          <p:cNvPicPr>
            <a:picLocks noChangeAspect="1" noChangeArrowheads="1"/>
          </p:cNvPicPr>
          <p:nvPr/>
        </p:nvPicPr>
        <p:blipFill>
          <a:blip r:embed="rId3"/>
          <a:srcRect/>
          <a:stretch>
            <a:fillRect/>
          </a:stretch>
        </p:blipFill>
        <p:spPr bwMode="auto">
          <a:xfrm>
            <a:off x="6705600" y="228601"/>
            <a:ext cx="2200275" cy="762000"/>
          </a:xfrm>
          <a:prstGeom prst="rect">
            <a:avLst/>
          </a:prstGeom>
          <a:noFill/>
        </p:spPr>
      </p:pic>
      <p:pic>
        <p:nvPicPr>
          <p:cNvPr id="8198" name="Picture 6" descr="https://lh6.googleusercontent.com/nMsAj-zHNRY1tcg2PXY4cbVr8ePNXV8BxtZpQaI4fJlJco2vBgv6eI3s7UfQdFS6I0V72fIfWS9BD4QLdOQzRp7D08NF7EZJfkvwuRKur0GOMZ1gUMCKa3LK6_-H5av7NR_3vod2VGBbYXFm-43MC4rQgk2_-Y331-ukrbiGNvA18LK6oxwwrkAeyeeksfS-b5931uIJ-g"/>
          <p:cNvPicPr>
            <a:picLocks noChangeAspect="1" noChangeArrowheads="1"/>
          </p:cNvPicPr>
          <p:nvPr/>
        </p:nvPicPr>
        <p:blipFill>
          <a:blip r:embed="rId4"/>
          <a:srcRect/>
          <a:stretch>
            <a:fillRect/>
          </a:stretch>
        </p:blipFill>
        <p:spPr bwMode="auto">
          <a:xfrm>
            <a:off x="152400" y="5791200"/>
            <a:ext cx="8763000" cy="981075"/>
          </a:xfrm>
          <a:prstGeom prst="rect">
            <a:avLst/>
          </a:prstGeom>
          <a:noFill/>
        </p:spPr>
      </p:pic>
      <p:sp>
        <p:nvSpPr>
          <p:cNvPr id="8" name="Rectangle 7"/>
          <p:cNvSpPr/>
          <p:nvPr/>
        </p:nvSpPr>
        <p:spPr>
          <a:xfrm>
            <a:off x="3581400" y="228600"/>
            <a:ext cx="3657600" cy="7571303"/>
          </a:xfrm>
          <a:prstGeom prst="rect">
            <a:avLst/>
          </a:prstGeom>
        </p:spPr>
        <p:txBody>
          <a:bodyPr wrap="square">
            <a:spAutoFit/>
          </a:bodyPr>
          <a:lstStyle/>
          <a:p>
            <a:r>
              <a:rPr lang="en-US" b="0" dirty="0" smtClean="0"/>
              <a:t/>
            </a:r>
            <a:br>
              <a:rPr lang="en-US" b="0" dirty="0" smtClean="0"/>
            </a:br>
            <a:endParaRPr lang="en-US" b="0" dirty="0" smtClean="0"/>
          </a:p>
          <a:p>
            <a:endParaRPr lang="en-US" dirty="0"/>
          </a:p>
          <a:p>
            <a:endParaRPr lang="en-US" b="1" dirty="0" smtClean="0"/>
          </a:p>
          <a:p>
            <a:endParaRPr lang="en-US" b="1" dirty="0"/>
          </a:p>
          <a:p>
            <a:endParaRPr lang="en-US" b="1" dirty="0" smtClean="0"/>
          </a:p>
          <a:p>
            <a:endParaRPr lang="en-US" b="1" dirty="0"/>
          </a:p>
          <a:p>
            <a:endParaRPr lang="en-US" b="1" dirty="0" smtClean="0"/>
          </a:p>
          <a:p>
            <a:r>
              <a:rPr lang="en-US" b="1" dirty="0" smtClean="0"/>
              <a:t>CLASS</a:t>
            </a:r>
            <a:r>
              <a:rPr lang="en-US" b="1" dirty="0"/>
              <a:t>: </a:t>
            </a:r>
            <a:r>
              <a:rPr lang="en-US" b="1" dirty="0" smtClean="0"/>
              <a:t>IV</a:t>
            </a:r>
            <a:endParaRPr lang="en-US" b="0" dirty="0" smtClean="0"/>
          </a:p>
          <a:p>
            <a:r>
              <a:rPr lang="en-US" b="1" dirty="0" smtClean="0"/>
              <a:t>SUBJECT </a:t>
            </a:r>
            <a:r>
              <a:rPr lang="en-US" b="1" dirty="0"/>
              <a:t>: </a:t>
            </a:r>
            <a:r>
              <a:rPr lang="en-US" b="1" dirty="0" smtClean="0"/>
              <a:t>HINDI</a:t>
            </a:r>
            <a:endParaRPr lang="en-US" b="0" dirty="0" smtClean="0"/>
          </a:p>
          <a:p>
            <a:r>
              <a:rPr lang="en-US" b="1" dirty="0"/>
              <a:t> </a:t>
            </a:r>
            <a:r>
              <a:rPr lang="en-US" b="1" dirty="0" smtClean="0"/>
              <a:t>TOPIC</a:t>
            </a:r>
            <a:r>
              <a:rPr lang="hi-IN" b="1" dirty="0" smtClean="0"/>
              <a:t> </a:t>
            </a:r>
            <a:r>
              <a:rPr lang="en-US" b="1" dirty="0"/>
              <a:t>:</a:t>
            </a:r>
            <a:r>
              <a:rPr lang="en-US" b="1" dirty="0" smtClean="0"/>
              <a:t> </a:t>
            </a:r>
            <a:r>
              <a:rPr lang="hi-IN" b="1" dirty="0"/>
              <a:t> </a:t>
            </a:r>
            <a:r>
              <a:rPr lang="hi-IN" b="1" dirty="0" smtClean="0">
                <a:latin typeface="Nirmala UI" pitchFamily="34" charset="0"/>
                <a:ea typeface="Nirmala UI" pitchFamily="34" charset="0"/>
                <a:cs typeface="Nirmala UI" pitchFamily="34" charset="0"/>
              </a:rPr>
              <a:t>अभ्यास </a:t>
            </a:r>
            <a:r>
              <a:rPr lang="hi-IN" b="1" dirty="0" smtClean="0">
                <a:latin typeface="Nirmala UI" pitchFamily="34" charset="0"/>
                <a:ea typeface="Nirmala UI" pitchFamily="34" charset="0"/>
                <a:cs typeface="Nirmala UI" pitchFamily="34" charset="0"/>
              </a:rPr>
              <a:t>कार्य</a:t>
            </a:r>
            <a:endParaRPr lang="en-US" b="1" dirty="0" smtClean="0"/>
          </a:p>
          <a:p>
            <a:r>
              <a:rPr lang="en-US" b="1" dirty="0" smtClean="0"/>
              <a:t>CHAPTERS NAME:</a:t>
            </a:r>
            <a:endParaRPr lang="hi-IN" b="0" dirty="0" smtClean="0">
              <a:latin typeface="Nirmala UI" pitchFamily="34" charset="0"/>
              <a:ea typeface="Nirmala UI" pitchFamily="34" charset="0"/>
              <a:cs typeface="Nirmala UI" pitchFamily="34" charset="0"/>
            </a:endParaRPr>
          </a:p>
          <a:p>
            <a:endParaRPr lang="hi-IN" b="0" dirty="0" smtClean="0"/>
          </a:p>
          <a:p>
            <a:r>
              <a:rPr lang="hi-IN" b="1" dirty="0"/>
              <a:t>  </a:t>
            </a:r>
            <a:endParaRPr lang="hi-IN" b="0" dirty="0" smtClean="0"/>
          </a:p>
          <a:p>
            <a:r>
              <a:rPr lang="hi-IN" b="0" dirty="0" smtClean="0"/>
              <a:t/>
            </a:r>
            <a:br>
              <a:rPr lang="hi-IN" b="0" dirty="0" smtClean="0"/>
            </a:br>
            <a:r>
              <a:rPr lang="hi-IN" b="1" dirty="0"/>
              <a:t>                          </a:t>
            </a:r>
            <a:endParaRPr lang="hi-IN" b="0" dirty="0" smtClean="0"/>
          </a:p>
          <a:p>
            <a:r>
              <a:rPr lang="hi-IN" b="1" dirty="0"/>
              <a:t>                </a:t>
            </a:r>
            <a:endParaRPr lang="hi-IN" b="0" dirty="0" smtClean="0"/>
          </a:p>
          <a:p>
            <a:r>
              <a:rPr lang="hi-IN" b="1" dirty="0"/>
              <a:t>               </a:t>
            </a:r>
            <a:endParaRPr lang="hi-IN" b="0" dirty="0" smtClean="0"/>
          </a:p>
          <a:p>
            <a:r>
              <a:rPr lang="hi-IN" b="0" dirty="0" smtClean="0"/>
              <a:t/>
            </a:r>
            <a:br>
              <a:rPr lang="hi-IN" b="0" dirty="0" smtClean="0"/>
            </a:br>
            <a:r>
              <a:rPr lang="hi-IN" b="0" dirty="0" smtClean="0"/>
              <a:t/>
            </a:r>
            <a:br>
              <a:rPr lang="hi-IN" b="0" dirty="0" smtClean="0"/>
            </a:br>
            <a:r>
              <a:rPr lang="hi-IN" b="1" dirty="0"/>
              <a:t>                       </a:t>
            </a:r>
            <a:endParaRPr lang="hi-IN" b="0" dirty="0" smtClean="0"/>
          </a:p>
          <a:p>
            <a:r>
              <a:rPr lang="hi-IN" b="1" dirty="0"/>
              <a:t>                       </a:t>
            </a:r>
            <a:endParaRPr lang="hi-IN" b="0" dirty="0" smtClean="0"/>
          </a:p>
          <a:p>
            <a:r>
              <a:rPr lang="hi-IN" b="1" dirty="0"/>
              <a:t>                                            </a:t>
            </a:r>
            <a:endParaRPr lang="hi-IN" b="0" dirty="0" smtClean="0"/>
          </a:p>
          <a:p>
            <a:r>
              <a:rPr lang="hi-IN" b="1" dirty="0"/>
              <a:t>               </a:t>
            </a:r>
            <a:endParaRPr lang="hi-IN" b="0" dirty="0" smtClean="0"/>
          </a:p>
          <a:p>
            <a:r>
              <a:rPr lang="hi-IN" dirty="0" smtClean="0"/>
              <a:t/>
            </a:r>
            <a:br>
              <a:rPr lang="hi-IN" dirty="0" smtClean="0"/>
            </a:br>
            <a:endParaRPr lang="en-US" dirty="0"/>
          </a:p>
        </p:txBody>
      </p:sp>
      <p:sp>
        <p:nvSpPr>
          <p:cNvPr id="9" name="Rectangle 8"/>
          <p:cNvSpPr/>
          <p:nvPr/>
        </p:nvSpPr>
        <p:spPr>
          <a:xfrm>
            <a:off x="2362200" y="304800"/>
            <a:ext cx="2876108" cy="1938992"/>
          </a:xfrm>
          <a:prstGeom prst="rect">
            <a:avLst/>
          </a:prstGeom>
        </p:spPr>
        <p:txBody>
          <a:bodyPr wrap="none">
            <a:spAutoFit/>
          </a:bodyPr>
          <a:lstStyle/>
          <a:p>
            <a:r>
              <a:rPr lang="en-US" sz="4000" b="1" dirty="0" smtClean="0">
                <a:solidFill>
                  <a:srgbClr val="FF0000"/>
                </a:solidFill>
                <a:latin typeface="Nirmala UI" pitchFamily="34" charset="0"/>
                <a:ea typeface="Nirmala UI" pitchFamily="34" charset="0"/>
                <a:cs typeface="Nirmala UI" pitchFamily="34" charset="0"/>
              </a:rPr>
              <a:t>P.A-II</a:t>
            </a:r>
          </a:p>
          <a:p>
            <a:r>
              <a:rPr lang="hi-IN" sz="4000" b="1" dirty="0" smtClean="0">
                <a:solidFill>
                  <a:srgbClr val="FF0000"/>
                </a:solidFill>
                <a:latin typeface="Nirmala UI" pitchFamily="34" charset="0"/>
                <a:ea typeface="Nirmala UI" pitchFamily="34" charset="0"/>
                <a:cs typeface="Nirmala UI" pitchFamily="34" charset="0"/>
              </a:rPr>
              <a:t>अभ्यास कार्य</a:t>
            </a:r>
            <a:endParaRPr lang="en-US" sz="4000" b="1" dirty="0" smtClean="0">
              <a:solidFill>
                <a:srgbClr val="FF0000"/>
              </a:solidFill>
              <a:latin typeface="Nirmala UI" pitchFamily="34" charset="0"/>
              <a:ea typeface="Nirmala UI" pitchFamily="34" charset="0"/>
              <a:cs typeface="Nirmala UI" pitchFamily="34" charset="0"/>
            </a:endParaRPr>
          </a:p>
          <a:p>
            <a:endParaRPr lang="en-US" sz="40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90600"/>
            <a:ext cx="9144000" cy="830997"/>
          </a:xfrm>
          <a:prstGeom prst="rect">
            <a:avLst/>
          </a:prstGeom>
        </p:spPr>
        <p:txBody>
          <a:bodyPr wrap="square">
            <a:spAutoFit/>
          </a:bodyPr>
          <a:lstStyle/>
          <a:p>
            <a:r>
              <a:rPr lang="hi-IN" sz="2400" dirty="0" smtClean="0"/>
              <a:t/>
            </a:r>
            <a:br>
              <a:rPr lang="hi-IN" sz="2400" dirty="0" smtClean="0"/>
            </a:br>
            <a:endParaRPr lang="en-US" sz="2400" dirty="0"/>
          </a:p>
        </p:txBody>
      </p:sp>
      <p:pic>
        <p:nvPicPr>
          <p:cNvPr id="6146"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2"/>
          <a:srcRect/>
          <a:stretch>
            <a:fillRect/>
          </a:stretch>
        </p:blipFill>
        <p:spPr bwMode="auto">
          <a:xfrm>
            <a:off x="6553200" y="1"/>
            <a:ext cx="2352675" cy="914400"/>
          </a:xfrm>
          <a:prstGeom prst="rect">
            <a:avLst/>
          </a:prstGeom>
          <a:noFill/>
        </p:spPr>
      </p:pic>
      <p:sp>
        <p:nvSpPr>
          <p:cNvPr id="6" name="Rectangle 5"/>
          <p:cNvSpPr/>
          <p:nvPr/>
        </p:nvSpPr>
        <p:spPr>
          <a:xfrm>
            <a:off x="304800" y="210026"/>
            <a:ext cx="8839200" cy="6278642"/>
          </a:xfrm>
          <a:prstGeom prst="rect">
            <a:avLst/>
          </a:prstGeom>
        </p:spPr>
        <p:txBody>
          <a:bodyPr wrap="square">
            <a:spAutoFit/>
          </a:bodyPr>
          <a:lstStyle/>
          <a:p>
            <a:endParaRPr lang="en-US" sz="2400" b="1" dirty="0" smtClean="0">
              <a:solidFill>
                <a:srgbClr val="FF0000"/>
              </a:solidFill>
              <a:latin typeface="Nirmala UI" pitchFamily="34" charset="0"/>
              <a:ea typeface="Nirmala UI" pitchFamily="34" charset="0"/>
              <a:cs typeface="Nirmala UI" pitchFamily="34" charset="0"/>
            </a:endParaRPr>
          </a:p>
          <a:p>
            <a:r>
              <a:rPr lang="hi-IN" sz="2400" b="1" dirty="0" smtClean="0">
                <a:solidFill>
                  <a:srgbClr val="FF0000"/>
                </a:solidFill>
                <a:latin typeface="Nirmala UI" pitchFamily="34" charset="0"/>
                <a:ea typeface="Nirmala UI" pitchFamily="34" charset="0"/>
                <a:cs typeface="Nirmala UI" pitchFamily="34" charset="0"/>
              </a:rPr>
              <a:t>१-संदर्भ </a:t>
            </a:r>
            <a:r>
              <a:rPr lang="hi-IN" sz="2400" b="1" dirty="0" smtClean="0">
                <a:solidFill>
                  <a:srgbClr val="FF0000"/>
                </a:solidFill>
                <a:latin typeface="Nirmala UI" pitchFamily="34" charset="0"/>
                <a:ea typeface="Nirmala UI" pitchFamily="34" charset="0"/>
                <a:cs typeface="Nirmala UI" pitchFamily="34" charset="0"/>
              </a:rPr>
              <a:t>से-</a:t>
            </a:r>
            <a:endParaRPr lang="hi-IN" sz="2400" dirty="0" smtClean="0">
              <a:solidFill>
                <a:srgbClr val="FF0000"/>
              </a:solidFill>
              <a:latin typeface="Nirmala UI" pitchFamily="34" charset="0"/>
              <a:ea typeface="Nirmala UI" pitchFamily="34" charset="0"/>
              <a:cs typeface="Nirmala UI" pitchFamily="34" charset="0"/>
            </a:endParaRPr>
          </a:p>
          <a:p>
            <a:r>
              <a:rPr lang="hi-IN" sz="2400" b="1" dirty="0" smtClean="0">
                <a:solidFill>
                  <a:srgbClr val="92D050"/>
                </a:solidFill>
              </a:rPr>
              <a:t>एक घंटे में वापस आऊँगी। तुम घर पर ही रहना। मैं बाहर से घर का दरवाजा लॉक करके जाऊँगी।</a:t>
            </a:r>
            <a:endParaRPr lang="hi-IN" sz="2400" dirty="0" smtClean="0">
              <a:solidFill>
                <a:srgbClr val="92D050"/>
              </a:solidFill>
            </a:endParaRPr>
          </a:p>
          <a:p>
            <a:endParaRPr lang="en-US" b="1" dirty="0" smtClean="0"/>
          </a:p>
          <a:p>
            <a:r>
              <a:rPr lang="hi-IN" sz="2400" b="1" dirty="0" smtClean="0">
                <a:latin typeface="Nirmala UI" pitchFamily="34" charset="0"/>
                <a:ea typeface="Nirmala UI" pitchFamily="34" charset="0"/>
                <a:cs typeface="Nirmala UI" pitchFamily="34" charset="0"/>
              </a:rPr>
              <a:t>क</a:t>
            </a:r>
            <a:r>
              <a:rPr lang="hi-IN" sz="2400" b="1" dirty="0" smtClean="0">
                <a:latin typeface="Nirmala UI" pitchFamily="34" charset="0"/>
                <a:ea typeface="Nirmala UI" pitchFamily="34" charset="0"/>
                <a:cs typeface="Nirmala UI" pitchFamily="34" charset="0"/>
              </a:rPr>
              <a:t>)</a:t>
            </a:r>
            <a:r>
              <a:rPr lang="hi-IN" sz="2400" b="1" dirty="0" smtClean="0">
                <a:latin typeface="Nirmala UI" pitchFamily="34" charset="0"/>
                <a:ea typeface="Nirmala UI" pitchFamily="34" charset="0"/>
                <a:cs typeface="Nirmala UI" pitchFamily="34" charset="0"/>
              </a:rPr>
              <a:t> </a:t>
            </a:r>
            <a:r>
              <a:rPr lang="hi-IN" sz="2400" b="1" dirty="0" smtClean="0">
                <a:latin typeface="Nirmala UI" pitchFamily="34" charset="0"/>
                <a:ea typeface="Nirmala UI" pitchFamily="34" charset="0"/>
                <a:cs typeface="Nirmala UI" pitchFamily="34" charset="0"/>
              </a:rPr>
              <a:t>उपर्युक्त गद्यांश में कौन एक घंटे में लौटने की बात कर रहा है?</a:t>
            </a:r>
            <a:endParaRPr lang="hi-IN" sz="2400" dirty="0" smtClean="0">
              <a:latin typeface="Nirmala UI" pitchFamily="34" charset="0"/>
              <a:ea typeface="Nirmala UI" pitchFamily="34" charset="0"/>
              <a:cs typeface="Nirmala UI" pitchFamily="34" charset="0"/>
            </a:endParaRPr>
          </a:p>
          <a:p>
            <a:r>
              <a:rPr lang="hi-IN" sz="2400" b="1" dirty="0" smtClean="0">
                <a:solidFill>
                  <a:srgbClr val="FF0000"/>
                </a:solidFill>
                <a:latin typeface="Nirmala UI" pitchFamily="34" charset="0"/>
                <a:ea typeface="Nirmala UI" pitchFamily="34" charset="0"/>
                <a:cs typeface="Nirmala UI" pitchFamily="34" charset="0"/>
              </a:rPr>
              <a:t>उ-राधा की मम्मी</a:t>
            </a:r>
            <a:endParaRPr lang="hi-IN" sz="2400" dirty="0" smtClean="0">
              <a:solidFill>
                <a:srgbClr val="FF0000"/>
              </a:solidFill>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ख</a:t>
            </a:r>
            <a:r>
              <a:rPr lang="hi-IN" sz="2400" b="1" dirty="0" smtClean="0">
                <a:latin typeface="Nirmala UI" pitchFamily="34" charset="0"/>
                <a:ea typeface="Nirmala UI" pitchFamily="34" charset="0"/>
                <a:cs typeface="Nirmala UI" pitchFamily="34" charset="0"/>
              </a:rPr>
              <a:t>)</a:t>
            </a:r>
            <a:r>
              <a:rPr lang="hi-IN" sz="2400" b="1" dirty="0" smtClean="0">
                <a:latin typeface="Nirmala UI" pitchFamily="34" charset="0"/>
                <a:ea typeface="Nirmala UI" pitchFamily="34" charset="0"/>
                <a:cs typeface="Nirmala UI" pitchFamily="34" charset="0"/>
              </a:rPr>
              <a:t> </a:t>
            </a:r>
            <a:r>
              <a:rPr lang="hi-IN" sz="2400" b="1" dirty="0" smtClean="0">
                <a:latin typeface="Nirmala UI" pitchFamily="34" charset="0"/>
                <a:ea typeface="Nirmala UI" pitchFamily="34" charset="0"/>
                <a:cs typeface="Nirmala UI" pitchFamily="34" charset="0"/>
              </a:rPr>
              <a:t>मम्मी कहाँ गई थी?</a:t>
            </a:r>
            <a:endParaRPr lang="hi-IN" sz="2400" dirty="0" smtClean="0">
              <a:latin typeface="Nirmala UI" pitchFamily="34" charset="0"/>
              <a:ea typeface="Nirmala UI" pitchFamily="34" charset="0"/>
              <a:cs typeface="Nirmala UI" pitchFamily="34" charset="0"/>
            </a:endParaRPr>
          </a:p>
          <a:p>
            <a:r>
              <a:rPr lang="hi-IN" sz="2400" b="1" dirty="0" smtClean="0">
                <a:solidFill>
                  <a:srgbClr val="FF0000"/>
                </a:solidFill>
                <a:latin typeface="Nirmala UI" pitchFamily="34" charset="0"/>
                <a:ea typeface="Nirmala UI" pitchFamily="34" charset="0"/>
                <a:cs typeface="Nirmala UI" pitchFamily="34" charset="0"/>
              </a:rPr>
              <a:t>उ-मम्मी प्रेमा आंटी के साथ बाज़ार गई थी।</a:t>
            </a:r>
            <a:endParaRPr lang="hi-IN" sz="2400" dirty="0" smtClean="0">
              <a:solidFill>
                <a:srgbClr val="FF0000"/>
              </a:solidFill>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ग</a:t>
            </a:r>
            <a:r>
              <a:rPr lang="hi-IN" sz="2400" b="1" dirty="0" smtClean="0">
                <a:latin typeface="Nirmala UI" pitchFamily="34" charset="0"/>
                <a:ea typeface="Nirmala UI" pitchFamily="34" charset="0"/>
                <a:cs typeface="Nirmala UI" pitchFamily="34" charset="0"/>
              </a:rPr>
              <a:t>)</a:t>
            </a:r>
            <a:r>
              <a:rPr lang="hi-IN" sz="2400" b="1" dirty="0" smtClean="0">
                <a:latin typeface="Nirmala UI" pitchFamily="34" charset="0"/>
                <a:ea typeface="Nirmala UI" pitchFamily="34" charset="0"/>
                <a:cs typeface="Nirmala UI" pitchFamily="34" charset="0"/>
              </a:rPr>
              <a:t> </a:t>
            </a:r>
            <a:r>
              <a:rPr lang="hi-IN" sz="2400" b="1" dirty="0" smtClean="0">
                <a:latin typeface="Nirmala UI" pitchFamily="34" charset="0"/>
                <a:ea typeface="Nirmala UI" pitchFamily="34" charset="0"/>
                <a:cs typeface="Nirmala UI" pitchFamily="34" charset="0"/>
              </a:rPr>
              <a:t>कौन सा दरवाज़ा लॉक हो गया?</a:t>
            </a:r>
            <a:endParaRPr lang="hi-IN" sz="2400" dirty="0" smtClean="0">
              <a:latin typeface="Nirmala UI" pitchFamily="34" charset="0"/>
              <a:ea typeface="Nirmala UI" pitchFamily="34" charset="0"/>
              <a:cs typeface="Nirmala UI" pitchFamily="34" charset="0"/>
            </a:endParaRPr>
          </a:p>
          <a:p>
            <a:r>
              <a:rPr lang="hi-IN" sz="2400" b="1" dirty="0" smtClean="0">
                <a:solidFill>
                  <a:srgbClr val="FF0000"/>
                </a:solidFill>
                <a:latin typeface="Nirmala UI" pitchFamily="34" charset="0"/>
                <a:ea typeface="Nirmala UI" pitchFamily="34" charset="0"/>
                <a:cs typeface="Nirmala UI" pitchFamily="34" charset="0"/>
              </a:rPr>
              <a:t>उ-राधा के कमरे का </a:t>
            </a:r>
            <a:r>
              <a:rPr lang="hi-IN" sz="2400" b="1" dirty="0" smtClean="0">
                <a:solidFill>
                  <a:srgbClr val="FF0000"/>
                </a:solidFill>
                <a:latin typeface="Nirmala UI" pitchFamily="34" charset="0"/>
                <a:ea typeface="Nirmala UI" pitchFamily="34" charset="0"/>
                <a:cs typeface="Nirmala UI" pitchFamily="34" charset="0"/>
              </a:rPr>
              <a:t>दरवाज़ा </a:t>
            </a:r>
            <a:endParaRPr lang="en-US" sz="2400" b="1" dirty="0" smtClean="0">
              <a:solidFill>
                <a:srgbClr val="FF0000"/>
              </a:solidFill>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घ) </a:t>
            </a:r>
            <a:r>
              <a:rPr lang="hi-IN" sz="2400" b="1" dirty="0" smtClean="0">
                <a:latin typeface="Nirmala UI" pitchFamily="34" charset="0"/>
                <a:ea typeface="Nirmala UI" pitchFamily="34" charset="0"/>
                <a:cs typeface="Nirmala UI" pitchFamily="34" charset="0"/>
              </a:rPr>
              <a:t>राधा क्यों रोने लगी?</a:t>
            </a:r>
            <a:endParaRPr lang="hi-IN" sz="2400" dirty="0" smtClean="0">
              <a:latin typeface="Nirmala UI" pitchFamily="34" charset="0"/>
              <a:ea typeface="Nirmala UI" pitchFamily="34" charset="0"/>
              <a:cs typeface="Nirmala UI" pitchFamily="34" charset="0"/>
            </a:endParaRPr>
          </a:p>
          <a:p>
            <a:r>
              <a:rPr lang="hi-IN" sz="2400" b="1" dirty="0" smtClean="0">
                <a:solidFill>
                  <a:srgbClr val="FF0000"/>
                </a:solidFill>
                <a:latin typeface="Nirmala UI" pitchFamily="34" charset="0"/>
                <a:ea typeface="Nirmala UI" pitchFamily="34" charset="0"/>
                <a:cs typeface="Nirmala UI" pitchFamily="34" charset="0"/>
              </a:rPr>
              <a:t>उ- कमरे में बंद हो जाने की वजह से डर गई और रोने </a:t>
            </a:r>
            <a:r>
              <a:rPr lang="hi-IN" sz="2400" b="1" dirty="0" smtClean="0">
                <a:solidFill>
                  <a:srgbClr val="FF0000"/>
                </a:solidFill>
                <a:latin typeface="Nirmala UI" pitchFamily="34" charset="0"/>
                <a:ea typeface="Nirmala UI" pitchFamily="34" charset="0"/>
                <a:cs typeface="Nirmala UI" pitchFamily="34" charset="0"/>
              </a:rPr>
              <a:t>लगी</a:t>
            </a:r>
            <a:r>
              <a:rPr lang="hi-IN" sz="2400" b="1" dirty="0" smtClean="0">
                <a:solidFill>
                  <a:srgbClr val="FF0000"/>
                </a:solidFill>
                <a:latin typeface="Nirmala UI" pitchFamily="34" charset="0"/>
                <a:ea typeface="Nirmala UI" pitchFamily="34" charset="0"/>
                <a:cs typeface="Nirmala UI" pitchFamily="34" charset="0"/>
              </a:rPr>
              <a:t> । </a:t>
            </a:r>
            <a:r>
              <a:rPr lang="hi-IN" sz="2400" dirty="0" smtClean="0">
                <a:latin typeface="Nirmala UI" pitchFamily="34" charset="0"/>
                <a:ea typeface="Nirmala UI" pitchFamily="34" charset="0"/>
                <a:cs typeface="Nirmala UI" pitchFamily="34" charset="0"/>
              </a:rPr>
              <a:t/>
            </a:r>
            <a:br>
              <a:rPr lang="hi-IN" sz="2400" dirty="0" smtClean="0">
                <a:latin typeface="Nirmala UI" pitchFamily="34" charset="0"/>
                <a:ea typeface="Nirmala UI" pitchFamily="34" charset="0"/>
                <a:cs typeface="Nirmala UI" pitchFamily="34" charset="0"/>
              </a:rPr>
            </a:br>
            <a:endParaRPr lang="en-US" sz="2400" dirty="0">
              <a:latin typeface="Nirmala UI" pitchFamily="34" charset="0"/>
              <a:ea typeface="Nirmala UI" pitchFamily="34" charset="0"/>
              <a:cs typeface="Nirmala UI" pitchFamily="34" charset="0"/>
            </a:endParaRPr>
          </a:p>
        </p:txBody>
      </p:sp>
      <p:sp>
        <p:nvSpPr>
          <p:cNvPr id="7" name="Rectangle 6"/>
          <p:cNvSpPr/>
          <p:nvPr/>
        </p:nvSpPr>
        <p:spPr>
          <a:xfrm>
            <a:off x="2590800" y="76200"/>
            <a:ext cx="2694969" cy="584775"/>
          </a:xfrm>
          <a:prstGeom prst="rect">
            <a:avLst/>
          </a:prstGeom>
        </p:spPr>
        <p:txBody>
          <a:bodyPr wrap="none">
            <a:spAutoFit/>
          </a:bodyPr>
          <a:lstStyle/>
          <a:p>
            <a:r>
              <a:rPr lang="hi-IN" sz="3200" b="1" dirty="0" smtClean="0">
                <a:solidFill>
                  <a:srgbClr val="FF0000"/>
                </a:solidFill>
              </a:rPr>
              <a:t>अभ्यास कार्य-१</a:t>
            </a:r>
            <a:endParaRPr lang="hi-IN" sz="3200" dirty="0" smtClean="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2"/>
          <a:srcRect/>
          <a:stretch>
            <a:fillRect/>
          </a:stretch>
        </p:blipFill>
        <p:spPr bwMode="auto">
          <a:xfrm>
            <a:off x="6553200" y="1"/>
            <a:ext cx="2352675" cy="914400"/>
          </a:xfrm>
          <a:prstGeom prst="rect">
            <a:avLst/>
          </a:prstGeom>
          <a:noFill/>
        </p:spPr>
      </p:pic>
      <p:sp>
        <p:nvSpPr>
          <p:cNvPr id="6" name="Rectangle 5"/>
          <p:cNvSpPr/>
          <p:nvPr/>
        </p:nvSpPr>
        <p:spPr>
          <a:xfrm>
            <a:off x="457200" y="1295400"/>
            <a:ext cx="7848600" cy="5632311"/>
          </a:xfrm>
          <a:prstGeom prst="rect">
            <a:avLst/>
          </a:prstGeom>
        </p:spPr>
        <p:txBody>
          <a:bodyPr wrap="square">
            <a:spAutoFit/>
          </a:bodyPr>
          <a:lstStyle/>
          <a:p>
            <a:r>
              <a:rPr lang="hi-IN" sz="2400" b="1" dirty="0" smtClean="0">
                <a:solidFill>
                  <a:srgbClr val="92D050"/>
                </a:solidFill>
                <a:latin typeface="Nirmala UI" pitchFamily="34" charset="0"/>
                <a:ea typeface="Nirmala UI" pitchFamily="34" charset="0"/>
                <a:cs typeface="Nirmala UI" pitchFamily="34" charset="0"/>
              </a:rPr>
              <a:t>२.रिक्त स्थान भरिए-</a:t>
            </a:r>
            <a:endParaRPr lang="hi-IN" sz="2400" dirty="0" smtClean="0">
              <a:solidFill>
                <a:srgbClr val="92D050"/>
              </a:solidFill>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क</a:t>
            </a:r>
            <a:r>
              <a:rPr lang="hi-IN" sz="2400" b="1" dirty="0" smtClean="0">
                <a:latin typeface="Nirmala UI" pitchFamily="34" charset="0"/>
                <a:ea typeface="Nirmala UI" pitchFamily="34" charset="0"/>
                <a:cs typeface="Nirmala UI" pitchFamily="34" charset="0"/>
              </a:rPr>
              <a:t>) राधा की मम्मी उसे अकेला छोड़कर </a:t>
            </a:r>
            <a:r>
              <a:rPr lang="hi-IN" sz="2400" b="1" u="sng" dirty="0" smtClean="0">
                <a:solidFill>
                  <a:srgbClr val="FF0000"/>
                </a:solidFill>
                <a:latin typeface="Nirmala UI" pitchFamily="34" charset="0"/>
                <a:ea typeface="Nirmala UI" pitchFamily="34" charset="0"/>
                <a:cs typeface="Nirmala UI" pitchFamily="34" charset="0"/>
              </a:rPr>
              <a:t>बज़ार </a:t>
            </a:r>
            <a:r>
              <a:rPr lang="hi-IN" sz="2400" b="1" dirty="0" smtClean="0">
                <a:latin typeface="Nirmala UI" pitchFamily="34" charset="0"/>
                <a:ea typeface="Nirmala UI" pitchFamily="34" charset="0"/>
                <a:cs typeface="Nirmala UI" pitchFamily="34" charset="0"/>
              </a:rPr>
              <a:t>चली गई थीं।</a:t>
            </a:r>
            <a:endParaRPr lang="hi-IN" sz="2400"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ख) नेपाली लोग मुख्यतः शारीरिक रूप से </a:t>
            </a:r>
            <a:r>
              <a:rPr lang="hi-IN" sz="2400" b="1" dirty="0" smtClean="0">
                <a:latin typeface="Nirmala UI" pitchFamily="34" charset="0"/>
                <a:ea typeface="Nirmala UI" pitchFamily="34" charset="0"/>
                <a:cs typeface="Nirmala UI" pitchFamily="34" charset="0"/>
              </a:rPr>
              <a:t>और </a:t>
            </a:r>
            <a:r>
              <a:rPr lang="hi-IN" sz="2400" b="1" dirty="0" smtClean="0">
                <a:latin typeface="Nirmala UI" pitchFamily="34" charset="0"/>
                <a:ea typeface="Nirmala UI" pitchFamily="34" charset="0"/>
                <a:cs typeface="Nirmala UI" pitchFamily="34" charset="0"/>
              </a:rPr>
              <a:t>मझले कद वाले होते हैं ।</a:t>
            </a:r>
            <a:endParaRPr lang="hi-IN" sz="2400"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ग) नेपाल में कोयला, ताँबा, गंधक, सीसा और लोहा जैसे </a:t>
            </a:r>
            <a:r>
              <a:rPr lang="hi-IN" sz="2400" b="1" u="sng" dirty="0" smtClean="0">
                <a:solidFill>
                  <a:srgbClr val="FF0000"/>
                </a:solidFill>
                <a:latin typeface="Nirmala UI" pitchFamily="34" charset="0"/>
                <a:ea typeface="Nirmala UI" pitchFamily="34" charset="0"/>
                <a:cs typeface="Nirmala UI" pitchFamily="34" charset="0"/>
              </a:rPr>
              <a:t>खनिज</a:t>
            </a:r>
            <a:r>
              <a:rPr lang="hi-IN" sz="2400" b="1" dirty="0" smtClean="0">
                <a:latin typeface="Nirmala UI" pitchFamily="34" charset="0"/>
                <a:ea typeface="Nirmala UI" pitchFamily="34" charset="0"/>
                <a:cs typeface="Nirmala UI" pitchFamily="34" charset="0"/>
              </a:rPr>
              <a:t> पदार्थ मिलते हैं।</a:t>
            </a:r>
            <a:endParaRPr lang="hi-IN" sz="2400"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घ) </a:t>
            </a:r>
            <a:r>
              <a:rPr lang="hi-IN" sz="2400" b="1" u="sng" dirty="0" smtClean="0">
                <a:solidFill>
                  <a:srgbClr val="FF0000"/>
                </a:solidFill>
                <a:latin typeface="Nirmala UI" pitchFamily="34" charset="0"/>
                <a:ea typeface="Nirmala UI" pitchFamily="34" charset="0"/>
                <a:cs typeface="Nirmala UI" pitchFamily="34" charset="0"/>
              </a:rPr>
              <a:t>पृथ्वीनारायण शाह </a:t>
            </a:r>
            <a:r>
              <a:rPr lang="hi-IN" sz="2400" b="1" dirty="0" smtClean="0">
                <a:latin typeface="Nirmala UI" pitchFamily="34" charset="0"/>
                <a:ea typeface="Nirmala UI" pitchFamily="34" charset="0"/>
                <a:cs typeface="Nirmala UI" pitchFamily="34" charset="0"/>
              </a:rPr>
              <a:t>ने स्वतंत्र नेपाल की स्थापना की।</a:t>
            </a:r>
            <a:endParaRPr lang="hi-IN" sz="2400" dirty="0" smtClean="0">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solidFill>
                  <a:srgbClr val="92D050"/>
                </a:solidFill>
                <a:latin typeface="Nirmala UI" pitchFamily="34" charset="0"/>
                <a:ea typeface="Nirmala UI" pitchFamily="34" charset="0"/>
                <a:cs typeface="Nirmala UI" pitchFamily="34" charset="0"/>
              </a:rPr>
              <a:t>३.वर्तनी </a:t>
            </a:r>
            <a:r>
              <a:rPr lang="hi-IN" sz="2400" b="1" dirty="0" smtClean="0">
                <a:solidFill>
                  <a:srgbClr val="92D050"/>
                </a:solidFill>
                <a:latin typeface="Nirmala UI" pitchFamily="34" charset="0"/>
                <a:ea typeface="Nirmala UI" pitchFamily="34" charset="0"/>
                <a:cs typeface="Nirmala UI" pitchFamily="34" charset="0"/>
              </a:rPr>
              <a:t>शुद्ध कीजिए-</a:t>
            </a:r>
            <a:endParaRPr lang="hi-IN" sz="2400" dirty="0" smtClean="0">
              <a:solidFill>
                <a:srgbClr val="92D050"/>
              </a:solidFill>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धवलगीरि-</a:t>
            </a:r>
            <a:r>
              <a:rPr lang="hi-IN" sz="2400" b="1" dirty="0" smtClean="0">
                <a:solidFill>
                  <a:srgbClr val="FF0000"/>
                </a:solidFill>
                <a:latin typeface="Nirmala UI" pitchFamily="34" charset="0"/>
                <a:ea typeface="Nirmala UI" pitchFamily="34" charset="0"/>
                <a:cs typeface="Nirmala UI" pitchFamily="34" charset="0"/>
              </a:rPr>
              <a:t>धवलगिरी</a:t>
            </a:r>
            <a:endParaRPr lang="hi-IN" sz="2400" dirty="0" smtClean="0">
              <a:solidFill>
                <a:srgbClr val="FF000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शरधालु- </a:t>
            </a:r>
            <a:r>
              <a:rPr lang="hi-IN" sz="2400" b="1" dirty="0" smtClean="0">
                <a:solidFill>
                  <a:srgbClr val="FF0000"/>
                </a:solidFill>
                <a:latin typeface="Nirmala UI" pitchFamily="34" charset="0"/>
                <a:ea typeface="Nirmala UI" pitchFamily="34" charset="0"/>
                <a:cs typeface="Nirmala UI" pitchFamily="34" charset="0"/>
              </a:rPr>
              <a:t>श्रद्धालु</a:t>
            </a:r>
            <a:endParaRPr lang="hi-IN" sz="2400" dirty="0" smtClean="0">
              <a:solidFill>
                <a:srgbClr val="FF000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बीरंगि- </a:t>
            </a:r>
            <a:r>
              <a:rPr lang="hi-IN" sz="2400" b="1" dirty="0" smtClean="0">
                <a:solidFill>
                  <a:srgbClr val="FF0000"/>
                </a:solidFill>
                <a:latin typeface="Nirmala UI" pitchFamily="34" charset="0"/>
                <a:ea typeface="Nirmala UI" pitchFamily="34" charset="0"/>
                <a:cs typeface="Nirmala UI" pitchFamily="34" charset="0"/>
              </a:rPr>
              <a:t>बिरंगी</a:t>
            </a:r>
            <a:endParaRPr lang="hi-IN" sz="2400" dirty="0" smtClean="0">
              <a:solidFill>
                <a:srgbClr val="FF000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हीचकि- </a:t>
            </a:r>
            <a:r>
              <a:rPr lang="hi-IN" sz="2400" b="1" dirty="0" smtClean="0">
                <a:solidFill>
                  <a:srgbClr val="FF0000"/>
                </a:solidFill>
                <a:latin typeface="Nirmala UI" pitchFamily="34" charset="0"/>
                <a:ea typeface="Nirmala UI" pitchFamily="34" charset="0"/>
                <a:cs typeface="Nirmala UI" pitchFamily="34" charset="0"/>
              </a:rPr>
              <a:t>हिचकी</a:t>
            </a:r>
            <a:endParaRPr lang="en-US" sz="2400" dirty="0">
              <a:solidFill>
                <a:srgbClr val="FF0000"/>
              </a:solidFill>
              <a:latin typeface="Nirmala UI" pitchFamily="34" charset="0"/>
              <a:ea typeface="Nirmala UI" pitchFamily="34" charset="0"/>
              <a:cs typeface="Nirmala U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2"/>
          <a:srcRect/>
          <a:stretch>
            <a:fillRect/>
          </a:stretch>
        </p:blipFill>
        <p:spPr bwMode="auto">
          <a:xfrm>
            <a:off x="6553200" y="1"/>
            <a:ext cx="2352675" cy="914400"/>
          </a:xfrm>
          <a:prstGeom prst="rect">
            <a:avLst/>
          </a:prstGeom>
          <a:noFill/>
        </p:spPr>
      </p:pic>
      <p:sp>
        <p:nvSpPr>
          <p:cNvPr id="4" name="Rectangle 3"/>
          <p:cNvSpPr/>
          <p:nvPr/>
        </p:nvSpPr>
        <p:spPr>
          <a:xfrm>
            <a:off x="381000" y="381000"/>
            <a:ext cx="7772400" cy="6278642"/>
          </a:xfrm>
          <a:prstGeom prst="rect">
            <a:avLst/>
          </a:prstGeom>
        </p:spPr>
        <p:txBody>
          <a:bodyPr wrap="square">
            <a:spAutoFit/>
          </a:bodyPr>
          <a:lstStyle/>
          <a:p>
            <a:r>
              <a:rPr lang="en-US" sz="2800" b="1" dirty="0" smtClean="0">
                <a:solidFill>
                  <a:srgbClr val="FF0000"/>
                </a:solidFill>
                <a:latin typeface="Nirmala UI" pitchFamily="34" charset="0"/>
                <a:ea typeface="Nirmala UI" pitchFamily="34" charset="0"/>
                <a:cs typeface="Nirmala UI" pitchFamily="34" charset="0"/>
              </a:rPr>
              <a:t>                      </a:t>
            </a:r>
            <a:r>
              <a:rPr lang="hi-IN" sz="2800" b="1" dirty="0" smtClean="0">
                <a:solidFill>
                  <a:srgbClr val="FF0000"/>
                </a:solidFill>
                <a:latin typeface="Nirmala UI" pitchFamily="34" charset="0"/>
                <a:ea typeface="Nirmala UI" pitchFamily="34" charset="0"/>
                <a:cs typeface="Nirmala UI" pitchFamily="34" charset="0"/>
              </a:rPr>
              <a:t>अभ्यास </a:t>
            </a:r>
            <a:r>
              <a:rPr lang="hi-IN" sz="2800" b="1" dirty="0" smtClean="0">
                <a:solidFill>
                  <a:srgbClr val="FF0000"/>
                </a:solidFill>
                <a:latin typeface="Nirmala UI" pitchFamily="34" charset="0"/>
                <a:ea typeface="Nirmala UI" pitchFamily="34" charset="0"/>
                <a:cs typeface="Nirmala UI" pitchFamily="34" charset="0"/>
              </a:rPr>
              <a:t>कार्य- २</a:t>
            </a:r>
            <a:endParaRPr lang="hi-IN" sz="2800" dirty="0" smtClean="0">
              <a:solidFill>
                <a:srgbClr val="FF0000"/>
              </a:solidFill>
              <a:latin typeface="Nirmala UI" pitchFamily="34" charset="0"/>
              <a:ea typeface="Nirmala UI" pitchFamily="34" charset="0"/>
              <a:cs typeface="Nirmala UI" pitchFamily="34" charset="0"/>
            </a:endParaRPr>
          </a:p>
          <a:p>
            <a:endParaRPr lang="en-US" b="1" dirty="0" smtClean="0"/>
          </a:p>
          <a:p>
            <a:r>
              <a:rPr lang="hi-IN" sz="2400" b="1" dirty="0" smtClean="0">
                <a:solidFill>
                  <a:srgbClr val="00B050"/>
                </a:solidFill>
                <a:latin typeface="Nirmala UI" pitchFamily="34" charset="0"/>
                <a:ea typeface="Nirmala UI" pitchFamily="34" charset="0"/>
                <a:cs typeface="Nirmala UI" pitchFamily="34" charset="0"/>
              </a:rPr>
              <a:t>1</a:t>
            </a:r>
            <a:r>
              <a:rPr lang="hi-IN" sz="2400" b="1" dirty="0" smtClean="0">
                <a:solidFill>
                  <a:srgbClr val="00B050"/>
                </a:solidFill>
                <a:latin typeface="Nirmala UI" pitchFamily="34" charset="0"/>
                <a:ea typeface="Nirmala UI" pitchFamily="34" charset="0"/>
                <a:cs typeface="Nirmala UI" pitchFamily="34" charset="0"/>
              </a:rPr>
              <a:t>. निम्नलिखित अपठित गद्यांश को ध्यानपूर्वक पढि़ए एवं दिए गए प्रश्नों के उत्तर लिखिए।</a:t>
            </a:r>
            <a:endParaRPr lang="hi-IN" sz="2400" dirty="0" smtClean="0">
              <a:solidFill>
                <a:srgbClr val="00B050"/>
              </a:solidFill>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क्रिसमस </a:t>
            </a:r>
            <a:r>
              <a:rPr lang="hi-IN" sz="2400" b="1" dirty="0" smtClean="0">
                <a:latin typeface="Nirmala UI" pitchFamily="34" charset="0"/>
                <a:ea typeface="Nirmala UI" pitchFamily="34" charset="0"/>
                <a:cs typeface="Nirmala UI" pitchFamily="34" charset="0"/>
              </a:rPr>
              <a:t>प्रेम और आत्मीयता की भावना उत्पन्न करने वाला त्योहार है। यह हर वर्ष २५ दिसंबर को मनाया जाता है । यह अपने साथ खुशियाँ और आनंद लाता है। यों तो क्रिसमस ईसाइयों का पवित्र त्योहार है पर अन्य जातियों और धर्मों के लोग भी इस उत्सव में सम्मिलित होते हैं। भाईचारे की यह भावना अनुपम है। आज से सैकड़ों वर्ष पूर्व यीशू का जन्म बेतलहम में हुआ था। इनके पिता का नाम जोज़ेफ़ और माता का नाम मरियम अथवा मेरी था। जाति से यहूदी होने के कारण ये सुरक्षा के लिए एक नगर से दूसरे नगर में आसरा खोज रहे थे। जेरुसलम की और जाते समय ये बेतलहम नामक गाँव में रुके। वहाँ अस्तबल में शिशु ईसा मसीह ने जन्म लिया। ईसा मसीह के जन्म लेते ही  आकाश में एक जगमगाता तारा उगा </a:t>
            </a:r>
            <a:r>
              <a:rPr lang="hi-IN" sz="2400" b="1" dirty="0" smtClean="0">
                <a:latin typeface="Nirmala UI" pitchFamily="34" charset="0"/>
                <a:ea typeface="Nirmala UI" pitchFamily="34" charset="0"/>
                <a:cs typeface="Nirmala UI" pitchFamily="34" charset="0"/>
              </a:rPr>
              <a:t>।</a:t>
            </a:r>
            <a:endParaRPr lang="hi-IN" sz="2400" dirty="0" smtClean="0">
              <a:latin typeface="Nirmala UI" pitchFamily="34" charset="0"/>
              <a:ea typeface="Nirmala UI" pitchFamily="34" charset="0"/>
              <a:cs typeface="Nirmala U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295400"/>
            <a:ext cx="6934200" cy="461665"/>
          </a:xfrm>
          <a:prstGeom prst="rect">
            <a:avLst/>
          </a:prstGeom>
          <a:solidFill>
            <a:schemeClr val="bg1"/>
          </a:solidFill>
        </p:spPr>
        <p:txBody>
          <a:bodyPr wrap="square">
            <a:spAutoFit/>
          </a:bodyPr>
          <a:lstStyle/>
          <a:p>
            <a:endParaRPr lang="en-US" sz="2400" dirty="0">
              <a:latin typeface="Nirmala UI" pitchFamily="34" charset="0"/>
              <a:ea typeface="Nirmala UI" pitchFamily="34" charset="0"/>
              <a:cs typeface="Nirmala UI" pitchFamily="34" charset="0"/>
            </a:endParaRPr>
          </a:p>
        </p:txBody>
      </p:sp>
      <p:pic>
        <p:nvPicPr>
          <p:cNvPr id="3"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3"/>
          <a:srcRect/>
          <a:stretch>
            <a:fillRect/>
          </a:stretch>
        </p:blipFill>
        <p:spPr bwMode="auto">
          <a:xfrm>
            <a:off x="6553200" y="1"/>
            <a:ext cx="2352675" cy="914400"/>
          </a:xfrm>
          <a:prstGeom prst="rect">
            <a:avLst/>
          </a:prstGeom>
          <a:noFill/>
        </p:spPr>
      </p:pic>
      <p:sp>
        <p:nvSpPr>
          <p:cNvPr id="4" name="Rectangle 3"/>
          <p:cNvSpPr/>
          <p:nvPr/>
        </p:nvSpPr>
        <p:spPr>
          <a:xfrm>
            <a:off x="0" y="228600"/>
            <a:ext cx="7924800" cy="7355860"/>
          </a:xfrm>
          <a:prstGeom prst="rect">
            <a:avLst/>
          </a:prstGeom>
        </p:spPr>
        <p:txBody>
          <a:bodyPr wrap="square">
            <a:spAutoFit/>
          </a:bodyPr>
          <a:lstStyle/>
          <a:p>
            <a:r>
              <a:rPr lang="hi-IN" sz="2000" b="1" dirty="0" smtClean="0">
                <a:latin typeface="Nirmala UI" pitchFamily="34" charset="0"/>
                <a:ea typeface="Nirmala UI" pitchFamily="34" charset="0"/>
                <a:cs typeface="Nirmala UI" pitchFamily="34" charset="0"/>
              </a:rPr>
              <a:t>क) </a:t>
            </a:r>
            <a:r>
              <a:rPr lang="hi-IN" sz="2000" b="1" dirty="0" smtClean="0">
                <a:latin typeface="Nirmala UI" pitchFamily="34" charset="0"/>
                <a:ea typeface="Nirmala UI" pitchFamily="34" charset="0"/>
                <a:cs typeface="Nirmala UI" pitchFamily="34" charset="0"/>
              </a:rPr>
              <a:t>क्रिसमस कैसा त्योहार है ?</a:t>
            </a:r>
            <a:endParaRPr lang="hi-IN" sz="2000" dirty="0" smtClean="0">
              <a:latin typeface="Nirmala UI" pitchFamily="34" charset="0"/>
              <a:ea typeface="Nirmala UI" pitchFamily="34" charset="0"/>
              <a:cs typeface="Nirmala UI" pitchFamily="34" charset="0"/>
            </a:endParaRPr>
          </a:p>
          <a:p>
            <a:endParaRPr lang="en-US" sz="2000" b="1" dirty="0" smtClean="0">
              <a:solidFill>
                <a:srgbClr val="FF0000"/>
              </a:solidFill>
              <a:latin typeface="Nirmala UI" pitchFamily="34" charset="0"/>
              <a:ea typeface="Nirmala UI" pitchFamily="34" charset="0"/>
              <a:cs typeface="Nirmala UI" pitchFamily="34" charset="0"/>
            </a:endParaRPr>
          </a:p>
          <a:p>
            <a:r>
              <a:rPr lang="hi-IN" sz="2000" b="1" dirty="0" smtClean="0">
                <a:solidFill>
                  <a:srgbClr val="FF0000"/>
                </a:solidFill>
                <a:latin typeface="Nirmala UI" pitchFamily="34" charset="0"/>
                <a:ea typeface="Nirmala UI" pitchFamily="34" charset="0"/>
                <a:cs typeface="Nirmala UI" pitchFamily="34" charset="0"/>
              </a:rPr>
              <a:t>उ- </a:t>
            </a:r>
            <a:r>
              <a:rPr lang="hi-IN" sz="2000" b="1" dirty="0" smtClean="0">
                <a:solidFill>
                  <a:srgbClr val="FF0000"/>
                </a:solidFill>
                <a:latin typeface="Nirmala UI" pitchFamily="34" charset="0"/>
                <a:ea typeface="Nirmala UI" pitchFamily="34" charset="0"/>
                <a:cs typeface="Nirmala UI" pitchFamily="34" charset="0"/>
              </a:rPr>
              <a:t>क्रिसमस प्रेम और आत्मीयता की भावना उत्पन्न करने वाला त्योहार है।</a:t>
            </a:r>
            <a:endParaRPr lang="hi-IN" sz="2000" dirty="0" smtClean="0">
              <a:solidFill>
                <a:srgbClr val="FF0000"/>
              </a:solidFill>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ख</a:t>
            </a:r>
            <a:r>
              <a:rPr lang="hi-IN" sz="2000" b="1" dirty="0" smtClean="0">
                <a:latin typeface="Nirmala UI" pitchFamily="34" charset="0"/>
                <a:ea typeface="Nirmala UI" pitchFamily="34" charset="0"/>
                <a:cs typeface="Nirmala UI" pitchFamily="34" charset="0"/>
              </a:rPr>
              <a:t>) क्रिसमस </a:t>
            </a:r>
            <a:r>
              <a:rPr lang="hi-IN" sz="2000" b="1" dirty="0" smtClean="0">
                <a:latin typeface="Nirmala UI" pitchFamily="34" charset="0"/>
                <a:ea typeface="Nirmala UI" pitchFamily="34" charset="0"/>
                <a:cs typeface="Nirmala UI" pitchFamily="34" charset="0"/>
              </a:rPr>
              <a:t>कब </a:t>
            </a:r>
            <a:r>
              <a:rPr lang="hi-IN" sz="2000" b="1" dirty="0" smtClean="0">
                <a:latin typeface="Nirmala UI" pitchFamily="34" charset="0"/>
                <a:ea typeface="Nirmala UI" pitchFamily="34" charset="0"/>
                <a:cs typeface="Nirmala UI" pitchFamily="34" charset="0"/>
              </a:rPr>
              <a:t>मनाया जाता है ?</a:t>
            </a:r>
            <a:endParaRPr lang="hi-IN" sz="2000" dirty="0" smtClean="0">
              <a:latin typeface="Nirmala UI" pitchFamily="34" charset="0"/>
              <a:ea typeface="Nirmala UI" pitchFamily="34" charset="0"/>
              <a:cs typeface="Nirmala UI" pitchFamily="34" charset="0"/>
            </a:endParaRPr>
          </a:p>
          <a:p>
            <a:r>
              <a:rPr lang="hi-IN" sz="2000" b="1" dirty="0" smtClean="0">
                <a:solidFill>
                  <a:srgbClr val="FF0000"/>
                </a:solidFill>
                <a:latin typeface="Nirmala UI" pitchFamily="34" charset="0"/>
                <a:ea typeface="Nirmala UI" pitchFamily="34" charset="0"/>
                <a:cs typeface="Nirmala UI" pitchFamily="34" charset="0"/>
              </a:rPr>
              <a:t>उ- यह पर्व हर वर्ष २५ दिसंबर को मनाया जाता है ।</a:t>
            </a:r>
            <a:endParaRPr lang="hi-IN" sz="2000" dirty="0" smtClean="0">
              <a:solidFill>
                <a:srgbClr val="FF0000"/>
              </a:solidFill>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ग</a:t>
            </a:r>
            <a:r>
              <a:rPr lang="hi-IN" sz="2000" b="1" dirty="0" smtClean="0">
                <a:latin typeface="Nirmala UI" pitchFamily="34" charset="0"/>
                <a:ea typeface="Nirmala UI" pitchFamily="34" charset="0"/>
                <a:cs typeface="Nirmala UI" pitchFamily="34" charset="0"/>
              </a:rPr>
              <a:t>)</a:t>
            </a:r>
            <a:r>
              <a:rPr lang="hi-IN" sz="2000" b="1" dirty="0" smtClean="0">
                <a:latin typeface="Nirmala UI" pitchFamily="34" charset="0"/>
                <a:ea typeface="Nirmala UI" pitchFamily="34" charset="0"/>
                <a:cs typeface="Nirmala UI" pitchFamily="34" charset="0"/>
              </a:rPr>
              <a:t> </a:t>
            </a:r>
            <a:r>
              <a:rPr lang="hi-IN" sz="2000" b="1" dirty="0" smtClean="0">
                <a:latin typeface="Nirmala UI" pitchFamily="34" charset="0"/>
                <a:ea typeface="Nirmala UI" pitchFamily="34" charset="0"/>
                <a:cs typeface="Nirmala UI" pitchFamily="34" charset="0"/>
              </a:rPr>
              <a:t>यीशू का जन्म कहाँ हुआ था ?</a:t>
            </a:r>
            <a:endParaRPr lang="hi-IN" sz="2000" dirty="0" smtClean="0">
              <a:latin typeface="Nirmala UI" pitchFamily="34" charset="0"/>
              <a:ea typeface="Nirmala UI" pitchFamily="34" charset="0"/>
              <a:cs typeface="Nirmala UI" pitchFamily="34" charset="0"/>
            </a:endParaRPr>
          </a:p>
          <a:p>
            <a:r>
              <a:rPr lang="hi-IN" sz="2000" b="1" dirty="0" smtClean="0">
                <a:solidFill>
                  <a:srgbClr val="FF0000"/>
                </a:solidFill>
                <a:latin typeface="Nirmala UI" pitchFamily="34" charset="0"/>
                <a:ea typeface="Nirmala UI" pitchFamily="34" charset="0"/>
                <a:cs typeface="Nirmala UI" pitchFamily="34" charset="0"/>
              </a:rPr>
              <a:t>उ- बेतलहम नामक गाँव के एक अस्तबल में शिशु ईसा मसीह ने जन्म लिया।</a:t>
            </a:r>
            <a:endParaRPr lang="hi-IN" sz="2000" dirty="0" smtClean="0">
              <a:solidFill>
                <a:srgbClr val="FF0000"/>
              </a:solidFill>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घ</a:t>
            </a:r>
            <a:r>
              <a:rPr lang="hi-IN" sz="2000" b="1" dirty="0" smtClean="0">
                <a:latin typeface="Nirmala UI" pitchFamily="34" charset="0"/>
                <a:ea typeface="Nirmala UI" pitchFamily="34" charset="0"/>
                <a:cs typeface="Nirmala UI" pitchFamily="34" charset="0"/>
              </a:rPr>
              <a:t>)’भाईचारे’ शब्द से वाक्य बनाइए।</a:t>
            </a:r>
            <a:endParaRPr lang="hi-IN" sz="2000" dirty="0" smtClean="0">
              <a:latin typeface="Nirmala UI" pitchFamily="34" charset="0"/>
              <a:ea typeface="Nirmala UI" pitchFamily="34" charset="0"/>
              <a:cs typeface="Nirmala UI" pitchFamily="34" charset="0"/>
            </a:endParaRPr>
          </a:p>
          <a:p>
            <a:r>
              <a:rPr lang="hi-IN" sz="2000" b="1" dirty="0" smtClean="0">
                <a:solidFill>
                  <a:srgbClr val="FF0000"/>
                </a:solidFill>
                <a:latin typeface="Nirmala UI" pitchFamily="34" charset="0"/>
                <a:ea typeface="Nirmala UI" pitchFamily="34" charset="0"/>
                <a:cs typeface="Nirmala UI" pitchFamily="34" charset="0"/>
              </a:rPr>
              <a:t>उ- हमें आपस में भाईचारे के साथ रहना चाहिए।</a:t>
            </a:r>
            <a:endParaRPr lang="hi-IN" sz="2000" dirty="0" smtClean="0">
              <a:solidFill>
                <a:srgbClr val="FF0000"/>
              </a:solidFill>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000" b="1" dirty="0" smtClean="0">
                <a:solidFill>
                  <a:srgbClr val="00B050"/>
                </a:solidFill>
                <a:latin typeface="Nirmala UI" pitchFamily="34" charset="0"/>
                <a:ea typeface="Nirmala UI" pitchFamily="34" charset="0"/>
                <a:cs typeface="Nirmala UI" pitchFamily="34" charset="0"/>
              </a:rPr>
              <a:t>२.रिक्त </a:t>
            </a:r>
            <a:r>
              <a:rPr lang="hi-IN" sz="2000" b="1" dirty="0" smtClean="0">
                <a:solidFill>
                  <a:srgbClr val="00B050"/>
                </a:solidFill>
                <a:latin typeface="Nirmala UI" pitchFamily="34" charset="0"/>
                <a:ea typeface="Nirmala UI" pitchFamily="34" charset="0"/>
                <a:cs typeface="Nirmala UI" pitchFamily="34" charset="0"/>
              </a:rPr>
              <a:t>स्थानों की पूर्ति कीजिए</a:t>
            </a:r>
            <a:endParaRPr lang="hi-IN" sz="2000" dirty="0" smtClean="0">
              <a:solidFill>
                <a:srgbClr val="00B050"/>
              </a:solidFill>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क ) </a:t>
            </a:r>
            <a:r>
              <a:rPr lang="hi-IN" sz="2000" b="1" u="sng" dirty="0" smtClean="0">
                <a:solidFill>
                  <a:srgbClr val="FF0000"/>
                </a:solidFill>
                <a:latin typeface="Nirmala UI" pitchFamily="34" charset="0"/>
                <a:ea typeface="Nirmala UI" pitchFamily="34" charset="0"/>
                <a:cs typeface="Nirmala UI" pitchFamily="34" charset="0"/>
              </a:rPr>
              <a:t>भाषा</a:t>
            </a:r>
            <a:r>
              <a:rPr lang="hi-IN" sz="2000" b="1" dirty="0" smtClean="0">
                <a:latin typeface="Nirmala UI" pitchFamily="34" charset="0"/>
                <a:ea typeface="Nirmala UI" pitchFamily="34" charset="0"/>
                <a:cs typeface="Nirmala UI" pitchFamily="34" charset="0"/>
              </a:rPr>
              <a:t> वह साधन है जिसके द्वारा हम अपने भावों और विचारों को एक दूसरे तक पहुँचाते है।</a:t>
            </a:r>
            <a:endParaRPr lang="hi-IN" sz="2000" dirty="0" smtClean="0">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ख</a:t>
            </a:r>
            <a:r>
              <a:rPr lang="hi-IN" sz="2000" b="1" dirty="0" smtClean="0">
                <a:latin typeface="Nirmala UI" pitchFamily="34" charset="0"/>
                <a:ea typeface="Nirmala UI" pitchFamily="34" charset="0"/>
                <a:cs typeface="Nirmala UI" pitchFamily="34" charset="0"/>
              </a:rPr>
              <a:t>) विश्व हिन्दी दिवस </a:t>
            </a:r>
            <a:r>
              <a:rPr lang="hi-IN" sz="2000" b="1" u="sng" dirty="0" smtClean="0">
                <a:solidFill>
                  <a:srgbClr val="FF0000"/>
                </a:solidFill>
                <a:latin typeface="Nirmala UI" pitchFamily="34" charset="0"/>
                <a:ea typeface="Nirmala UI" pitchFamily="34" charset="0"/>
                <a:cs typeface="Nirmala UI" pitchFamily="34" charset="0"/>
              </a:rPr>
              <a:t>१० जनवरी </a:t>
            </a:r>
            <a:r>
              <a:rPr lang="hi-IN" sz="2000" b="1" dirty="0" smtClean="0">
                <a:latin typeface="Nirmala UI" pitchFamily="34" charset="0"/>
                <a:ea typeface="Nirmala UI" pitchFamily="34" charset="0"/>
                <a:cs typeface="Nirmala UI" pitchFamily="34" charset="0"/>
              </a:rPr>
              <a:t>को मनाया जाता है।</a:t>
            </a:r>
            <a:endParaRPr lang="hi-IN" sz="2000" dirty="0" smtClean="0">
              <a:latin typeface="Nirmala UI" pitchFamily="34" charset="0"/>
              <a:ea typeface="Nirmala UI" pitchFamily="34" charset="0"/>
              <a:cs typeface="Nirmala UI" pitchFamily="34" charset="0"/>
            </a:endParaRPr>
          </a:p>
          <a:p>
            <a:endParaRPr lang="en-US" sz="2000" b="1"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ग)भाषा </a:t>
            </a:r>
            <a:r>
              <a:rPr lang="hi-IN" sz="2000" b="1" dirty="0" smtClean="0">
                <a:latin typeface="Nirmala UI" pitchFamily="34" charset="0"/>
                <a:ea typeface="Nirmala UI" pitchFamily="34" charset="0"/>
                <a:cs typeface="Nirmala UI" pitchFamily="34" charset="0"/>
              </a:rPr>
              <a:t>के लिखने के ढंग को </a:t>
            </a:r>
            <a:r>
              <a:rPr lang="hi-IN" sz="2000" b="1" u="sng" dirty="0" smtClean="0">
                <a:solidFill>
                  <a:srgbClr val="FF0000"/>
                </a:solidFill>
                <a:latin typeface="Nirmala UI" pitchFamily="34" charset="0"/>
                <a:ea typeface="Nirmala UI" pitchFamily="34" charset="0"/>
                <a:cs typeface="Nirmala UI" pitchFamily="34" charset="0"/>
              </a:rPr>
              <a:t>लिपि</a:t>
            </a:r>
            <a:r>
              <a:rPr lang="hi-IN" sz="2000" b="1" dirty="0" smtClean="0">
                <a:latin typeface="Nirmala UI" pitchFamily="34" charset="0"/>
                <a:ea typeface="Nirmala UI" pitchFamily="34" charset="0"/>
                <a:cs typeface="Nirmala UI" pitchFamily="34" charset="0"/>
              </a:rPr>
              <a:t> कहते हैं।</a:t>
            </a:r>
            <a:endParaRPr lang="hi-IN" sz="2000" dirty="0" smtClean="0">
              <a:latin typeface="Nirmala UI" pitchFamily="34" charset="0"/>
              <a:ea typeface="Nirmala UI" pitchFamily="34" charset="0"/>
              <a:cs typeface="Nirmala UI" pitchFamily="34" charset="0"/>
            </a:endParaRPr>
          </a:p>
          <a:p>
            <a:r>
              <a:rPr lang="hi-IN" dirty="0" smtClean="0"/>
              <a:t/>
            </a:r>
            <a:br>
              <a:rPr lang="hi-IN" dirty="0" smtClean="0"/>
            </a:br>
            <a:r>
              <a:rPr lang="hi-IN" dirty="0" smtClean="0"/>
              <a:t/>
            </a:r>
            <a:br>
              <a:rPr lang="hi-IN" dirty="0" smtClean="0"/>
            </a:br>
            <a:r>
              <a:rPr lang="hi-IN" dirty="0" smtClean="0"/>
              <a:t/>
            </a:r>
            <a:br>
              <a:rPr lang="hi-IN"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991600" cy="6858000"/>
          </a:xfrm>
          <a:prstGeom prst="rect">
            <a:avLst/>
          </a:prstGeom>
        </p:spPr>
        <p:txBody>
          <a:bodyPr wrap="square">
            <a:spAutoFit/>
          </a:bodyPr>
          <a:lstStyle/>
          <a:p>
            <a:r>
              <a:rPr lang="hi-IN" sz="2800" b="1" dirty="0" smtClean="0">
                <a:solidFill>
                  <a:srgbClr val="FF0000"/>
                </a:solidFill>
                <a:latin typeface="Nirmala UI" pitchFamily="34" charset="0"/>
                <a:ea typeface="Nirmala UI" pitchFamily="34" charset="0"/>
                <a:cs typeface="Nirmala UI" pitchFamily="34" charset="0"/>
              </a:rPr>
              <a:t>संशोधित मूल्यांकन</a:t>
            </a:r>
            <a:endParaRPr lang="hi-IN" sz="2800" dirty="0" smtClean="0">
              <a:solidFill>
                <a:srgbClr val="FF0000"/>
              </a:solidFill>
              <a:latin typeface="Nirmala UI" pitchFamily="34" charset="0"/>
              <a:ea typeface="Nirmala UI" pitchFamily="34" charset="0"/>
              <a:cs typeface="Nirmala UI" pitchFamily="34" charset="0"/>
            </a:endParaRPr>
          </a:p>
          <a:p>
            <a:endParaRPr lang="en-US" sz="2800" b="1" dirty="0" smtClean="0"/>
          </a:p>
          <a:p>
            <a:r>
              <a:rPr lang="hi-IN" sz="2800" b="1" dirty="0" smtClean="0">
                <a:solidFill>
                  <a:srgbClr val="00B050"/>
                </a:solidFill>
              </a:rPr>
              <a:t>१.निम्नलिखित </a:t>
            </a:r>
            <a:r>
              <a:rPr lang="hi-IN" sz="2800" b="1" dirty="0" smtClean="0">
                <a:solidFill>
                  <a:srgbClr val="00B050"/>
                </a:solidFill>
              </a:rPr>
              <a:t>प्रश्नों के उत्तर लिखिए ।(१×३=३)</a:t>
            </a:r>
            <a:endParaRPr lang="hi-IN" sz="2800" dirty="0" smtClean="0">
              <a:solidFill>
                <a:srgbClr val="00B050"/>
              </a:solidFill>
            </a:endParaRPr>
          </a:p>
          <a:p>
            <a:endParaRPr lang="en-US" sz="2800" b="1" dirty="0" smtClean="0"/>
          </a:p>
          <a:p>
            <a:r>
              <a:rPr lang="hi-IN" sz="2800" b="1" dirty="0" smtClean="0"/>
              <a:t>क</a:t>
            </a:r>
            <a:r>
              <a:rPr lang="hi-IN" sz="2800" b="1" dirty="0" smtClean="0"/>
              <a:t>) धान के हरे- हरे खेत कहाँ दिखाई देते हैं?</a:t>
            </a:r>
            <a:endParaRPr lang="hi-IN" sz="2800" dirty="0" smtClean="0"/>
          </a:p>
          <a:p>
            <a:r>
              <a:rPr lang="hi-IN" sz="2800" b="1" dirty="0" smtClean="0">
                <a:solidFill>
                  <a:srgbClr val="FF0000"/>
                </a:solidFill>
              </a:rPr>
              <a:t>उ-तराई वाले इलाकों में</a:t>
            </a:r>
            <a:endParaRPr lang="hi-IN" sz="2800" dirty="0" smtClean="0">
              <a:solidFill>
                <a:srgbClr val="FF0000"/>
              </a:solidFill>
            </a:endParaRPr>
          </a:p>
          <a:p>
            <a:r>
              <a:rPr lang="hi-IN" sz="2800" b="1" dirty="0" smtClean="0"/>
              <a:t>ख</a:t>
            </a:r>
            <a:r>
              <a:rPr lang="hi-IN" sz="2800" b="1" dirty="0" smtClean="0"/>
              <a:t>) राधा खुश क्यों हुई?</a:t>
            </a:r>
            <a:endParaRPr lang="hi-IN" sz="2800" dirty="0" smtClean="0"/>
          </a:p>
          <a:p>
            <a:r>
              <a:rPr lang="hi-IN" sz="2800" b="1" dirty="0" smtClean="0">
                <a:solidFill>
                  <a:srgbClr val="FF0000"/>
                </a:solidFill>
              </a:rPr>
              <a:t>उ-पिंजरे वाली चिड़िया को पाकर राधा खुश हुई।</a:t>
            </a:r>
            <a:endParaRPr lang="hi-IN" sz="2800" dirty="0" smtClean="0">
              <a:solidFill>
                <a:srgbClr val="FF0000"/>
              </a:solidFill>
            </a:endParaRPr>
          </a:p>
          <a:p>
            <a:r>
              <a:rPr lang="hi-IN" sz="2800" b="1" dirty="0" smtClean="0">
                <a:latin typeface="Nirmala UI" pitchFamily="34" charset="0"/>
                <a:ea typeface="Nirmala UI" pitchFamily="34" charset="0"/>
                <a:cs typeface="Nirmala UI" pitchFamily="34" charset="0"/>
              </a:rPr>
              <a:t>ग</a:t>
            </a:r>
            <a:r>
              <a:rPr lang="hi-IN" sz="2800" b="1" dirty="0" smtClean="0"/>
              <a:t>) </a:t>
            </a:r>
            <a:r>
              <a:rPr lang="hi-IN" sz="2800" b="1" dirty="0" smtClean="0"/>
              <a:t>नेपाल की दूसरी प्रसिद्ध जाति कौन सी है ?</a:t>
            </a:r>
            <a:endParaRPr lang="hi-IN" sz="2800" dirty="0" smtClean="0"/>
          </a:p>
          <a:p>
            <a:r>
              <a:rPr lang="hi-IN" sz="2800" b="1" dirty="0" smtClean="0">
                <a:solidFill>
                  <a:srgbClr val="FF0000"/>
                </a:solidFill>
              </a:rPr>
              <a:t>उ-शेरपा</a:t>
            </a:r>
            <a:endParaRPr lang="hi-IN" sz="2800" dirty="0" smtClean="0">
              <a:solidFill>
                <a:srgbClr val="FF0000"/>
              </a:solidFill>
            </a:endParaRPr>
          </a:p>
          <a:p>
            <a:endParaRPr lang="en-US" sz="2800" b="1" dirty="0" smtClean="0"/>
          </a:p>
          <a:p>
            <a:r>
              <a:rPr lang="hi-IN" sz="2800" b="1" dirty="0" smtClean="0">
                <a:solidFill>
                  <a:srgbClr val="00B050"/>
                </a:solidFill>
              </a:rPr>
              <a:t>२</a:t>
            </a:r>
            <a:r>
              <a:rPr lang="hi-IN" sz="2800" b="1" dirty="0" smtClean="0">
                <a:solidFill>
                  <a:srgbClr val="00B050"/>
                </a:solidFill>
              </a:rPr>
              <a:t>. विशेषण शब्दों के भेद लिखिए । (१× २ =२)</a:t>
            </a:r>
            <a:endParaRPr lang="hi-IN" sz="2800" dirty="0" smtClean="0">
              <a:solidFill>
                <a:srgbClr val="00B050"/>
              </a:solidFill>
            </a:endParaRPr>
          </a:p>
          <a:p>
            <a:r>
              <a:rPr lang="hi-IN" sz="2800" b="1" dirty="0" smtClean="0"/>
              <a:t>चार लीटर </a:t>
            </a:r>
            <a:r>
              <a:rPr lang="hi-IN" sz="2800" b="1" dirty="0" smtClean="0"/>
              <a:t>दूध</a:t>
            </a:r>
            <a:r>
              <a:rPr lang="en-US" sz="2800" b="1" dirty="0" smtClean="0"/>
              <a:t> </a:t>
            </a:r>
            <a:r>
              <a:rPr lang="hi-IN" sz="2800" b="1" dirty="0" smtClean="0"/>
              <a:t>-</a:t>
            </a:r>
            <a:r>
              <a:rPr lang="en-US" sz="2800" b="1" dirty="0" smtClean="0"/>
              <a:t> </a:t>
            </a:r>
            <a:r>
              <a:rPr lang="hi-IN" sz="2800" b="1" dirty="0" smtClean="0">
                <a:solidFill>
                  <a:srgbClr val="FF0000"/>
                </a:solidFill>
              </a:rPr>
              <a:t>परिमाणवाचक</a:t>
            </a:r>
            <a:endParaRPr lang="hi-IN" sz="2800" dirty="0" smtClean="0">
              <a:solidFill>
                <a:srgbClr val="FF0000"/>
              </a:solidFill>
            </a:endParaRPr>
          </a:p>
          <a:p>
            <a:r>
              <a:rPr lang="hi-IN" sz="2800" b="1" dirty="0" smtClean="0"/>
              <a:t>कुछ कपड़े -    </a:t>
            </a:r>
            <a:r>
              <a:rPr lang="hi-IN" sz="2800" b="1" dirty="0" smtClean="0">
                <a:solidFill>
                  <a:srgbClr val="FF0000"/>
                </a:solidFill>
              </a:rPr>
              <a:t>संख्यावाचक</a:t>
            </a:r>
            <a:endParaRPr lang="hi-IN" sz="2800" dirty="0" smtClean="0">
              <a:solidFill>
                <a:srgbClr val="FF0000"/>
              </a:solidFill>
            </a:endParaRPr>
          </a:p>
          <a:p>
            <a:r>
              <a:rPr lang="hi-IN" sz="2800" dirty="0" smtClean="0"/>
              <a:t/>
            </a:r>
            <a:br>
              <a:rPr lang="hi-IN" sz="2800" dirty="0" smtClean="0"/>
            </a:br>
            <a:endParaRPr lang="hi-IN" sz="2400" b="0" dirty="0" smtClean="0"/>
          </a:p>
        </p:txBody>
      </p:sp>
      <p:pic>
        <p:nvPicPr>
          <p:cNvPr id="3"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2"/>
          <a:srcRect/>
          <a:stretch>
            <a:fillRect/>
          </a:stretch>
        </p:blipFill>
        <p:spPr bwMode="auto">
          <a:xfrm>
            <a:off x="6553200" y="1"/>
            <a:ext cx="2352675" cy="9144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7909858"/>
          </a:xfrm>
          <a:prstGeom prst="rect">
            <a:avLst/>
          </a:prstGeom>
        </p:spPr>
        <p:txBody>
          <a:bodyPr wrap="square">
            <a:spAutoFit/>
          </a:bodyPr>
          <a:lstStyle/>
          <a:p>
            <a:endParaRPr lang="en-US" sz="2000" b="1" dirty="0" smtClean="0">
              <a:latin typeface="Nirmala UI" pitchFamily="34" charset="0"/>
              <a:ea typeface="Nirmala UI" pitchFamily="34" charset="0"/>
              <a:cs typeface="Nirmala UI" pitchFamily="34" charset="0"/>
            </a:endParaRPr>
          </a:p>
          <a:p>
            <a:r>
              <a:rPr lang="hi-IN" sz="2400" b="1" dirty="0" smtClean="0">
                <a:solidFill>
                  <a:srgbClr val="00B050"/>
                </a:solidFill>
                <a:latin typeface="Nirmala UI" pitchFamily="34" charset="0"/>
                <a:ea typeface="Nirmala UI" pitchFamily="34" charset="0"/>
                <a:cs typeface="Nirmala UI" pitchFamily="34" charset="0"/>
              </a:rPr>
              <a:t>३ </a:t>
            </a:r>
            <a:r>
              <a:rPr lang="hi-IN" sz="2400" b="1" dirty="0" smtClean="0">
                <a:solidFill>
                  <a:srgbClr val="00B050"/>
                </a:solidFill>
                <a:latin typeface="Nirmala UI" pitchFamily="34" charset="0"/>
                <a:ea typeface="Nirmala UI" pitchFamily="34" charset="0"/>
                <a:cs typeface="Nirmala UI" pitchFamily="34" charset="0"/>
              </a:rPr>
              <a:t>. लिंग भेद लिखिए ।(१×३=३)</a:t>
            </a:r>
            <a:endParaRPr lang="hi-IN" sz="2400" dirty="0" smtClean="0">
              <a:solidFill>
                <a:srgbClr val="00B05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पेड़ </a:t>
            </a:r>
            <a:r>
              <a:rPr lang="hi-IN" sz="2400" b="1" dirty="0" smtClean="0">
                <a:latin typeface="Nirmala UI" pitchFamily="34" charset="0"/>
                <a:ea typeface="Nirmala UI" pitchFamily="34" charset="0"/>
                <a:cs typeface="Nirmala UI" pitchFamily="34" charset="0"/>
              </a:rPr>
              <a:t>-</a:t>
            </a:r>
            <a:r>
              <a:rPr lang="hi-IN" sz="2400" b="1" dirty="0" smtClean="0">
                <a:solidFill>
                  <a:srgbClr val="FF0000"/>
                </a:solidFill>
                <a:latin typeface="Nirmala UI" pitchFamily="34" charset="0"/>
                <a:ea typeface="Nirmala UI" pitchFamily="34" charset="0"/>
                <a:cs typeface="Nirmala UI" pitchFamily="34" charset="0"/>
              </a:rPr>
              <a:t>पुल्लिंग</a:t>
            </a:r>
            <a:endParaRPr lang="hi-IN" sz="2400" dirty="0" smtClean="0">
              <a:solidFill>
                <a:srgbClr val="FF000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चिड़िया -</a:t>
            </a:r>
            <a:r>
              <a:rPr lang="hi-IN" sz="2400" b="1" dirty="0" smtClean="0">
                <a:solidFill>
                  <a:srgbClr val="FF0000"/>
                </a:solidFill>
                <a:latin typeface="Nirmala UI" pitchFamily="34" charset="0"/>
                <a:ea typeface="Nirmala UI" pitchFamily="34" charset="0"/>
                <a:cs typeface="Nirmala UI" pitchFamily="34" charset="0"/>
              </a:rPr>
              <a:t>स्त्रीलिंग</a:t>
            </a:r>
            <a:endParaRPr lang="hi-IN" sz="2400" dirty="0" smtClean="0">
              <a:solidFill>
                <a:srgbClr val="FF0000"/>
              </a:solidFill>
              <a:latin typeface="Nirmala UI" pitchFamily="34" charset="0"/>
              <a:ea typeface="Nirmala UI" pitchFamily="34" charset="0"/>
              <a:cs typeface="Nirmala UI" pitchFamily="34" charset="0"/>
            </a:endParaRPr>
          </a:p>
          <a:p>
            <a:r>
              <a:rPr lang="hi-IN" sz="2400" dirty="0" smtClean="0">
                <a:latin typeface="Nirmala UI" pitchFamily="34" charset="0"/>
                <a:ea typeface="Nirmala UI" pitchFamily="34" charset="0"/>
                <a:cs typeface="Nirmala UI" pitchFamily="34" charset="0"/>
              </a:rPr>
              <a:t/>
            </a:r>
            <a:br>
              <a:rPr lang="hi-IN" sz="2400" dirty="0" smtClean="0">
                <a:latin typeface="Nirmala UI" pitchFamily="34" charset="0"/>
                <a:ea typeface="Nirmala UI" pitchFamily="34" charset="0"/>
                <a:cs typeface="Nirmala UI" pitchFamily="34" charset="0"/>
              </a:rPr>
            </a:br>
            <a:r>
              <a:rPr lang="hi-IN" sz="2400" b="1" dirty="0" smtClean="0">
                <a:solidFill>
                  <a:srgbClr val="00B050"/>
                </a:solidFill>
                <a:latin typeface="Nirmala UI" pitchFamily="34" charset="0"/>
                <a:ea typeface="Nirmala UI" pitchFamily="34" charset="0"/>
                <a:cs typeface="Nirmala UI" pitchFamily="34" charset="0"/>
              </a:rPr>
              <a:t>४ </a:t>
            </a:r>
            <a:r>
              <a:rPr lang="hi-IN" sz="2400" b="1" dirty="0" smtClean="0">
                <a:solidFill>
                  <a:srgbClr val="00B050"/>
                </a:solidFill>
                <a:latin typeface="Nirmala UI" pitchFamily="34" charset="0"/>
                <a:ea typeface="Nirmala UI" pitchFamily="34" charset="0"/>
                <a:cs typeface="Nirmala UI" pitchFamily="34" charset="0"/>
              </a:rPr>
              <a:t>.पर्यायवाची शब्द लिखिए ।(१×३=३)</a:t>
            </a:r>
            <a:endParaRPr lang="hi-IN" sz="2400" dirty="0" smtClean="0">
              <a:solidFill>
                <a:srgbClr val="00B05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बिजली -</a:t>
            </a:r>
            <a:r>
              <a:rPr lang="hi-IN" sz="2400" b="1" dirty="0" smtClean="0">
                <a:solidFill>
                  <a:srgbClr val="FF0000"/>
                </a:solidFill>
                <a:latin typeface="Nirmala UI" pitchFamily="34" charset="0"/>
                <a:ea typeface="Nirmala UI" pitchFamily="34" charset="0"/>
                <a:cs typeface="Nirmala UI" pitchFamily="34" charset="0"/>
              </a:rPr>
              <a:t>विद्युत , चपला</a:t>
            </a:r>
            <a:r>
              <a:rPr lang="hi-IN" sz="2400" b="1" dirty="0" smtClean="0">
                <a:latin typeface="Nirmala UI" pitchFamily="34" charset="0"/>
                <a:ea typeface="Nirmala UI" pitchFamily="34" charset="0"/>
                <a:cs typeface="Nirmala UI" pitchFamily="34" charset="0"/>
              </a:rPr>
              <a:t> </a:t>
            </a:r>
            <a:endParaRPr lang="hi-IN" sz="2400"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बादल – </a:t>
            </a:r>
            <a:r>
              <a:rPr lang="hi-IN" sz="2400" b="1" dirty="0" smtClean="0">
                <a:solidFill>
                  <a:srgbClr val="FF0000"/>
                </a:solidFill>
                <a:latin typeface="Nirmala UI" pitchFamily="34" charset="0"/>
                <a:ea typeface="Nirmala UI" pitchFamily="34" charset="0"/>
                <a:cs typeface="Nirmala UI" pitchFamily="34" charset="0"/>
              </a:rPr>
              <a:t>घन ,मेघ</a:t>
            </a:r>
            <a:r>
              <a:rPr lang="hi-IN" sz="2400" b="1" dirty="0" smtClean="0">
                <a:latin typeface="Nirmala UI" pitchFamily="34" charset="0"/>
                <a:ea typeface="Nirmala UI" pitchFamily="34" charset="0"/>
                <a:cs typeface="Nirmala UI" pitchFamily="34" charset="0"/>
              </a:rPr>
              <a:t> </a:t>
            </a:r>
            <a:endParaRPr lang="hi-IN" sz="2400" dirty="0" smtClean="0">
              <a:latin typeface="Nirmala UI" pitchFamily="34" charset="0"/>
              <a:ea typeface="Nirmala UI" pitchFamily="34" charset="0"/>
              <a:cs typeface="Nirmala UI" pitchFamily="34" charset="0"/>
            </a:endParaRPr>
          </a:p>
          <a:p>
            <a:r>
              <a:rPr lang="hi-IN" sz="2400" b="1" dirty="0" smtClean="0">
                <a:solidFill>
                  <a:srgbClr val="FF0000"/>
                </a:solidFill>
                <a:latin typeface="Nirmala UI" pitchFamily="34" charset="0"/>
                <a:ea typeface="Nirmala UI" pitchFamily="34" charset="0"/>
                <a:cs typeface="Nirmala UI" pitchFamily="34" charset="0"/>
              </a:rPr>
              <a:t>सुबह-प्रभात ,सवेरा</a:t>
            </a:r>
            <a:endParaRPr lang="hi-IN" sz="2400" dirty="0" smtClean="0">
              <a:solidFill>
                <a:srgbClr val="FF0000"/>
              </a:solidFill>
              <a:latin typeface="Nirmala UI" pitchFamily="34" charset="0"/>
              <a:ea typeface="Nirmala UI" pitchFamily="34" charset="0"/>
              <a:cs typeface="Nirmala UI" pitchFamily="34" charset="0"/>
            </a:endParaRPr>
          </a:p>
          <a:p>
            <a:endParaRPr lang="en-US" sz="2400" b="1" dirty="0" smtClean="0">
              <a:latin typeface="Nirmala UI" pitchFamily="34" charset="0"/>
              <a:ea typeface="Nirmala UI" pitchFamily="34" charset="0"/>
              <a:cs typeface="Nirmala UI" pitchFamily="34" charset="0"/>
            </a:endParaRPr>
          </a:p>
          <a:p>
            <a:r>
              <a:rPr lang="hi-IN" sz="2400" b="1" dirty="0" smtClean="0">
                <a:solidFill>
                  <a:srgbClr val="00B050"/>
                </a:solidFill>
                <a:latin typeface="Nirmala UI" pitchFamily="34" charset="0"/>
                <a:ea typeface="Nirmala UI" pitchFamily="34" charset="0"/>
                <a:cs typeface="Nirmala UI" pitchFamily="34" charset="0"/>
              </a:rPr>
              <a:t>५ </a:t>
            </a:r>
            <a:r>
              <a:rPr lang="hi-IN" sz="2400" b="1" dirty="0" smtClean="0">
                <a:solidFill>
                  <a:srgbClr val="00B050"/>
                </a:solidFill>
                <a:latin typeface="Nirmala UI" pitchFamily="34" charset="0"/>
                <a:ea typeface="Nirmala UI" pitchFamily="34" charset="0"/>
                <a:cs typeface="Nirmala UI" pitchFamily="34" charset="0"/>
              </a:rPr>
              <a:t>. निम्नलिखित में से किसी एक विषय पर लिखें। (४ )</a:t>
            </a:r>
            <a:endParaRPr lang="hi-IN" sz="2400" dirty="0" smtClean="0">
              <a:solidFill>
                <a:srgbClr val="00B050"/>
              </a:solidFill>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क) खेल प्रतियोगिता में प्रथम स्थान प्राप्त करने की खुशी में अपने मित्र को बधाई पत्र लिखिए।</a:t>
            </a:r>
            <a:endParaRPr lang="hi-IN" sz="2400"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ख)दिए गए चित्र को ध्यानपूर्वक देखिए एवं उसका वर्णन कीजिए ।</a:t>
            </a:r>
            <a:endParaRPr lang="hi-IN" sz="2400" dirty="0" smtClean="0">
              <a:latin typeface="Nirmala UI" pitchFamily="34" charset="0"/>
              <a:ea typeface="Nirmala UI" pitchFamily="34" charset="0"/>
              <a:cs typeface="Nirmala UI" pitchFamily="34" charset="0"/>
            </a:endParaRPr>
          </a:p>
          <a:p>
            <a:r>
              <a:rPr lang="hi-IN" sz="2400" b="1" dirty="0" smtClean="0">
                <a:latin typeface="Nirmala UI" pitchFamily="34" charset="0"/>
                <a:ea typeface="Nirmala UI" pitchFamily="34" charset="0"/>
                <a:cs typeface="Nirmala UI" pitchFamily="34" charset="0"/>
              </a:rPr>
              <a:t>                                                        </a:t>
            </a:r>
            <a:r>
              <a:rPr lang="hi-IN" sz="2000" b="1" dirty="0" smtClean="0">
                <a:latin typeface="Nirmala UI" pitchFamily="34" charset="0"/>
                <a:ea typeface="Nirmala UI" pitchFamily="34" charset="0"/>
                <a:cs typeface="Nirmala UI" pitchFamily="34" charset="0"/>
              </a:rPr>
              <a:t>               </a:t>
            </a:r>
            <a:endParaRPr lang="hi-IN" sz="2000"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 </a:t>
            </a:r>
            <a:endParaRPr lang="hi-IN" sz="2000"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 </a:t>
            </a:r>
            <a:endParaRPr lang="hi-IN" sz="2000" dirty="0" smtClean="0">
              <a:latin typeface="Nirmala UI" pitchFamily="34" charset="0"/>
              <a:ea typeface="Nirmala UI" pitchFamily="34" charset="0"/>
              <a:cs typeface="Nirmala UI" pitchFamily="34" charset="0"/>
            </a:endParaRPr>
          </a:p>
          <a:p>
            <a:r>
              <a:rPr lang="hi-IN" sz="2000" b="1" dirty="0" smtClean="0">
                <a:latin typeface="Nirmala UI" pitchFamily="34" charset="0"/>
                <a:ea typeface="Nirmala UI" pitchFamily="34" charset="0"/>
                <a:cs typeface="Nirmala UI" pitchFamily="34" charset="0"/>
              </a:rPr>
              <a:t> </a:t>
            </a:r>
            <a:endParaRPr lang="hi-IN" sz="2000" dirty="0" smtClean="0">
              <a:latin typeface="Nirmala UI" pitchFamily="34" charset="0"/>
              <a:ea typeface="Nirmala UI" pitchFamily="34" charset="0"/>
              <a:cs typeface="Nirmala UI" pitchFamily="34" charset="0"/>
            </a:endParaRPr>
          </a:p>
          <a:p>
            <a:r>
              <a:rPr lang="hi-IN" sz="2400" b="1" dirty="0" smtClean="0"/>
              <a:t> </a:t>
            </a:r>
            <a:endParaRPr lang="hi-IN" sz="2400" dirty="0" smtClean="0"/>
          </a:p>
          <a:p>
            <a:r>
              <a:rPr lang="hi-IN" sz="2400" dirty="0" smtClean="0"/>
              <a:t/>
            </a:r>
            <a:br>
              <a:rPr lang="hi-IN" sz="2400" dirty="0" smtClean="0"/>
            </a:br>
            <a:endParaRPr lang="hi-IN" sz="2000" dirty="0" smtClean="0"/>
          </a:p>
          <a:p>
            <a:endParaRPr lang="hi-IN" sz="2400" b="0" dirty="0" smtClean="0"/>
          </a:p>
        </p:txBody>
      </p:sp>
      <p:pic>
        <p:nvPicPr>
          <p:cNvPr id="3"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2"/>
          <a:srcRect/>
          <a:stretch>
            <a:fillRect/>
          </a:stretch>
        </p:blipFill>
        <p:spPr bwMode="auto">
          <a:xfrm>
            <a:off x="6553200" y="1"/>
            <a:ext cx="2352675" cy="83819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53216" y="3244334"/>
            <a:ext cx="3319183" cy="369332"/>
          </a:xfrm>
          <a:prstGeom prst="rect">
            <a:avLst/>
          </a:prstGeom>
        </p:spPr>
        <p:txBody>
          <a:bodyPr wrap="square">
            <a:spAutoFit/>
          </a:bodyPr>
          <a:lstStyle/>
          <a:p>
            <a:r>
              <a:rPr lang="en-US" b="0" dirty="0" smtClean="0"/>
              <a:t> </a:t>
            </a:r>
            <a:endParaRPr lang="en-US" dirty="0"/>
          </a:p>
        </p:txBody>
      </p:sp>
      <p:sp>
        <p:nvSpPr>
          <p:cNvPr id="3" name="Rectangle 2"/>
          <p:cNvSpPr/>
          <p:nvPr/>
        </p:nvSpPr>
        <p:spPr>
          <a:xfrm>
            <a:off x="609600" y="2819400"/>
            <a:ext cx="8229600" cy="3416320"/>
          </a:xfrm>
          <a:prstGeom prst="rect">
            <a:avLst/>
          </a:prstGeom>
        </p:spPr>
        <p:txBody>
          <a:bodyPr wrap="square">
            <a:spAutoFit/>
          </a:bodyPr>
          <a:lstStyle/>
          <a:p>
            <a:r>
              <a:rPr lang="en-US" sz="5400" b="1" dirty="0" smtClean="0">
                <a:ea typeface="Nirmala UI" pitchFamily="34" charset="0"/>
                <a:cs typeface="Nirmala UI" pitchFamily="34" charset="0"/>
              </a:rPr>
              <a:t>      THANKING </a:t>
            </a:r>
            <a:r>
              <a:rPr lang="en-US" sz="5400" b="1" dirty="0">
                <a:ea typeface="Nirmala UI" pitchFamily="34" charset="0"/>
                <a:cs typeface="Nirmala UI" pitchFamily="34" charset="0"/>
              </a:rPr>
              <a:t>YOU</a:t>
            </a:r>
            <a:endParaRPr lang="en-US" sz="5400" b="0" dirty="0" smtClean="0">
              <a:ea typeface="Nirmala UI" pitchFamily="34" charset="0"/>
              <a:cs typeface="Nirmala UI" pitchFamily="34" charset="0"/>
            </a:endParaRPr>
          </a:p>
          <a:p>
            <a:r>
              <a:rPr lang="en-US" sz="5400" b="1" dirty="0">
                <a:solidFill>
                  <a:srgbClr val="FF0000"/>
                </a:solidFill>
                <a:ea typeface="Nirmala UI" pitchFamily="34" charset="0"/>
                <a:cs typeface="Nirmala UI" pitchFamily="34" charset="0"/>
              </a:rPr>
              <a:t>ODM EDUCATIONAL GROUP</a:t>
            </a:r>
            <a:endParaRPr lang="en-US" sz="5400" b="0" dirty="0" smtClean="0">
              <a:solidFill>
                <a:srgbClr val="FF0000"/>
              </a:solidFill>
              <a:ea typeface="Nirmala UI" pitchFamily="34" charset="0"/>
              <a:cs typeface="Nirmala UI" pitchFamily="34" charset="0"/>
            </a:endParaRPr>
          </a:p>
          <a:p>
            <a:r>
              <a:rPr lang="en-US" sz="5400" dirty="0" smtClean="0">
                <a:ea typeface="Nirmala UI" pitchFamily="34" charset="0"/>
                <a:cs typeface="Nirmala UI" pitchFamily="34" charset="0"/>
              </a:rPr>
              <a:t/>
            </a:r>
            <a:br>
              <a:rPr lang="en-US" sz="5400" dirty="0" smtClean="0">
                <a:ea typeface="Nirmala UI" pitchFamily="34" charset="0"/>
                <a:cs typeface="Nirmala UI" pitchFamily="34" charset="0"/>
              </a:rPr>
            </a:br>
            <a:endParaRPr lang="en-US" sz="5400" dirty="0">
              <a:ea typeface="Nirmala UI" pitchFamily="34" charset="0"/>
              <a:cs typeface="Nirmala UI" pitchFamily="34" charset="0"/>
            </a:endParaRPr>
          </a:p>
        </p:txBody>
      </p:sp>
      <p:pic>
        <p:nvPicPr>
          <p:cNvPr id="4" name="Picture 2" descr="https://lh3.googleusercontent.com/tJuEFksCsFvUSHd3nh0vGYDhR9l5LVni_a3yWTTz9FXMc0GkuKNVxxQJ65cENgeONQCjz6sLTsyOraOcpYZN3vzZYaxPCG3qg5h0GKPqgjfWdqF7gEhleYZrt5FbooWkLZuP1js=s0"/>
          <p:cNvPicPr>
            <a:picLocks noChangeAspect="1" noChangeArrowheads="1"/>
          </p:cNvPicPr>
          <p:nvPr/>
        </p:nvPicPr>
        <p:blipFill>
          <a:blip r:embed="rId2"/>
          <a:srcRect/>
          <a:stretch>
            <a:fillRect/>
          </a:stretch>
        </p:blipFill>
        <p:spPr bwMode="auto">
          <a:xfrm>
            <a:off x="6477000" y="381000"/>
            <a:ext cx="2352675" cy="9144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556</Words>
  <Application>Microsoft Office PowerPoint</Application>
  <PresentationFormat>On-screen Show (4:3)</PresentationFormat>
  <Paragraphs>116</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18</cp:revision>
  <dcterms:created xsi:type="dcterms:W3CDTF">2022-12-11T02:06:27Z</dcterms:created>
  <dcterms:modified xsi:type="dcterms:W3CDTF">2022-12-11T19:23:59Z</dcterms:modified>
</cp:coreProperties>
</file>