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Robo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gcjPmJpooZzf6bo9lBjikW8Hi6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Roboto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Roboto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3000"/>
          </a:p>
        </p:txBody>
      </p:sp>
      <p:sp>
        <p:nvSpPr>
          <p:cNvPr id="146" name="Google Shape;14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3000"/>
          </a:p>
        </p:txBody>
      </p:sp>
      <p:sp>
        <p:nvSpPr>
          <p:cNvPr id="153" name="Google Shape;15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b2b29c5f6e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marR="508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350">
              <a:solidFill>
                <a:schemeClr val="dk1"/>
              </a:solidFill>
              <a:highlight>
                <a:srgbClr val="EFEFEF"/>
              </a:highlight>
            </a:endParaRPr>
          </a:p>
        </p:txBody>
      </p:sp>
      <p:sp>
        <p:nvSpPr>
          <p:cNvPr id="160" name="Google Shape;160;g1b2b29c5f6e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b2b29c5f6e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3000"/>
          </a:p>
        </p:txBody>
      </p:sp>
      <p:sp>
        <p:nvSpPr>
          <p:cNvPr id="174" name="Google Shape;174;g1b2b29c5f6e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b2b29c5f6e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1b2b29c5f6e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2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2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29845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indent="-29845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indent="-29845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indent="-29845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indent="-29845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indent="-29845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indent="-29845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indent="-29845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3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1" name="Google Shape;81;p3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3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32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32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8" name="Google Shape;88;p3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3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3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3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33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4" name="Google Shape;94;p33"/>
          <p:cNvSpPr txBox="1"/>
          <p:nvPr>
            <p:ph idx="2" type="body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33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6" name="Google Shape;96;p33"/>
          <p:cNvSpPr txBox="1"/>
          <p:nvPr>
            <p:ph idx="4" type="body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7" name="Google Shape;97;p3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3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3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3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3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3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3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3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6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36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12" name="Google Shape;112;p36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3" name="Google Shape;113;p3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4" name="Google Shape;114;p3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3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7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37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37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20" name="Google Shape;120;p3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3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3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5" name="Google Shape;125;p38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6" name="Google Shape;126;p3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7" name="Google Shape;127;p3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3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9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1" name="Google Shape;131;p39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2" name="Google Shape;132;p3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3" name="Google Shape;133;p3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4" name="Google Shape;134;p3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2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=magic-pear-metadata-identifier" TargetMode="External"/><Relationship Id="rId4" Type="http://schemas.openxmlformats.org/officeDocument/2006/relationships/image" Target="../media/image1.jp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=pearId=magic-pear-metadata-identifier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114400" y="277575"/>
            <a:ext cx="8443800" cy="9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 txBox="1"/>
          <p:nvPr/>
        </p:nvSpPr>
        <p:spPr>
          <a:xfrm>
            <a:off x="579875" y="1339125"/>
            <a:ext cx="7687800" cy="24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NO.: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1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5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SUBJECT: SCIENCE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7,8 &amp; 14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2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b="1" lang="en" sz="2300">
                <a:latin typeface="Calibri"/>
                <a:ea typeface="Calibri"/>
                <a:cs typeface="Calibri"/>
                <a:sym typeface="Calibri"/>
              </a:rPr>
              <a:t>REVISION WORK-1</a:t>
            </a:r>
            <a:endParaRPr b="1" i="0" sz="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00" y="4339175"/>
            <a:ext cx="9144100" cy="84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"/>
          <p:cNvSpPr txBox="1"/>
          <p:nvPr>
            <p:ph idx="1" type="body"/>
          </p:nvPr>
        </p:nvSpPr>
        <p:spPr>
          <a:xfrm>
            <a:off x="628650" y="774499"/>
            <a:ext cx="8007300" cy="3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1079500" rtl="0" algn="l">
              <a:lnSpc>
                <a:spcPct val="152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2000"/>
              <a:t>1. </a:t>
            </a:r>
            <a:r>
              <a:rPr b="1" lang="en" sz="2000">
                <a:solidFill>
                  <a:srgbClr val="333333"/>
                </a:solidFill>
              </a:rPr>
              <a:t>The liquid that comes out of a volcano is called___________.</a:t>
            </a:r>
            <a:endParaRPr b="1" sz="2000">
              <a:solidFill>
                <a:srgbClr val="333333"/>
              </a:solidFill>
            </a:endParaRPr>
          </a:p>
          <a:p>
            <a:pPr indent="0" lvl="0" marL="0" marR="1079500" rtl="0" algn="l">
              <a:lnSpc>
                <a:spcPct val="152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333333"/>
                </a:solidFill>
              </a:rPr>
              <a:t> </a:t>
            </a:r>
            <a:r>
              <a:rPr b="1" lang="en" sz="2000"/>
              <a:t>2. </a:t>
            </a:r>
            <a:r>
              <a:rPr b="1" lang="en" sz="2000">
                <a:solidFill>
                  <a:srgbClr val="333333"/>
                </a:solidFill>
              </a:rPr>
              <a:t>Dentists use powdered __________ for polishing our teeth.</a:t>
            </a:r>
            <a:endParaRPr b="1" sz="2000">
              <a:solidFill>
                <a:srgbClr val="333333"/>
              </a:solidFill>
            </a:endParaRPr>
          </a:p>
          <a:p>
            <a:pPr indent="0" lvl="0" marL="0" marR="1079500" rtl="0" algn="l">
              <a:lnSpc>
                <a:spcPct val="152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rgbClr val="333333"/>
                </a:solidFill>
              </a:rPr>
              <a:t> </a:t>
            </a:r>
            <a:r>
              <a:rPr b="1" lang="en" sz="2000"/>
              <a:t>3. Fishes have __________ for swimming.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/>
              <a:t>4. An adult frog breathes through ________ in water. 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00"/>
                </a:solidFill>
              </a:rPr>
              <a:t>II. ANSWER IN ONE WORD. 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5. The lava rock which looks almost like black glass: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6. The breathing organ of birds, reptiles and mammals: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7. People who study earthquakes: </a:t>
            </a:r>
            <a:endParaRPr b="1"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2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0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</p:txBody>
      </p:sp>
      <p:sp>
        <p:nvSpPr>
          <p:cNvPr id="149" name="Google Shape;149;p2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FF0000"/>
                </a:solidFill>
              </a:rPr>
              <a:t>I. FILL IN THE BLANKS.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50" name="Google Shape;15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"/>
          <p:cNvSpPr txBox="1"/>
          <p:nvPr>
            <p:ph idx="1" type="body"/>
          </p:nvPr>
        </p:nvSpPr>
        <p:spPr>
          <a:xfrm>
            <a:off x="628650" y="1190531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8. Define active volcano. Name two active volcanoes.</a:t>
            </a:r>
            <a:endParaRPr b="1" sz="2000">
              <a:highlight>
                <a:srgbClr val="FFFFFF"/>
              </a:highlight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9. We generally hear about epidemics after any natural disaster. Why?</a:t>
            </a:r>
            <a:endParaRPr b="1" sz="2000">
              <a:highlight>
                <a:srgbClr val="FFFFFF"/>
              </a:highlight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10. Why do animals need to move?</a:t>
            </a:r>
            <a:endParaRPr b="1" sz="2000">
              <a:highlight>
                <a:srgbClr val="FFFFFF"/>
              </a:highlight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11. Sometimes animals migrate due to some causes. Mention any three causes</a:t>
            </a:r>
            <a:r>
              <a:rPr b="1" lang="en" sz="2000"/>
              <a:t> </a:t>
            </a:r>
            <a:r>
              <a:rPr b="1" lang="en" sz="2000">
                <a:highlight>
                  <a:srgbClr val="FFFFFF"/>
                </a:highlight>
              </a:rPr>
              <a:t>of their migration.</a:t>
            </a:r>
            <a:endParaRPr b="1" sz="20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56" name="Google Shape;156;p3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FF0000"/>
                </a:solidFill>
              </a:rPr>
              <a:t>III. ANSWER THE FOLLOWING QUESTIONS: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57" name="Google Shape;15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b2b29c5f6e_0_24"/>
          <p:cNvSpPr txBox="1"/>
          <p:nvPr>
            <p:ph type="title"/>
          </p:nvPr>
        </p:nvSpPr>
        <p:spPr>
          <a:xfrm>
            <a:off x="628650" y="20978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3000">
                <a:solidFill>
                  <a:srgbClr val="FF0000"/>
                </a:solidFill>
              </a:rPr>
              <a:t>ANSWERS</a:t>
            </a:r>
            <a:endParaRPr b="1" sz="3000">
              <a:solidFill>
                <a:srgbClr val="FF0000"/>
              </a:solidFill>
            </a:endParaRPr>
          </a:p>
        </p:txBody>
      </p:sp>
      <p:sp>
        <p:nvSpPr>
          <p:cNvPr id="163" name="Google Shape;163;g1b2b29c5f6e_0_24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g1b2b29c5f6e_0_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33125" y="2088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"/>
          <p:cNvSpPr txBox="1"/>
          <p:nvPr>
            <p:ph idx="1" type="body"/>
          </p:nvPr>
        </p:nvSpPr>
        <p:spPr>
          <a:xfrm>
            <a:off x="325025" y="802150"/>
            <a:ext cx="7777500" cy="40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1100"/>
              <a:buNone/>
            </a:pPr>
            <a:r>
              <a:rPr b="1" lang="en" sz="2000">
                <a:solidFill>
                  <a:srgbClr val="333333"/>
                </a:solidFill>
              </a:rPr>
              <a:t>1.The liquid that comes out of a volcano is called</a:t>
            </a:r>
            <a:r>
              <a:rPr b="1" lang="en" sz="2000" u="sng">
                <a:solidFill>
                  <a:srgbClr val="333333"/>
                </a:solidFill>
              </a:rPr>
              <a:t> </a:t>
            </a:r>
            <a:r>
              <a:rPr b="1" lang="en" sz="2000" u="sng">
                <a:solidFill>
                  <a:srgbClr val="FF0000"/>
                </a:solidFill>
              </a:rPr>
              <a:t>lava.</a:t>
            </a:r>
            <a:endParaRPr b="1" sz="2000" u="sng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</a:pPr>
            <a:r>
              <a:rPr b="1" lang="en" sz="2000">
                <a:solidFill>
                  <a:srgbClr val="333333"/>
                </a:solidFill>
              </a:rPr>
              <a:t>2.Dentists use powdered</a:t>
            </a:r>
            <a:r>
              <a:rPr b="1" lang="en" sz="2000" u="sng">
                <a:solidFill>
                  <a:srgbClr val="333333"/>
                </a:solidFill>
              </a:rPr>
              <a:t> </a:t>
            </a:r>
            <a:r>
              <a:rPr b="1" lang="en" sz="2000" u="sng">
                <a:solidFill>
                  <a:srgbClr val="FF0000"/>
                </a:solidFill>
              </a:rPr>
              <a:t>pumice</a:t>
            </a:r>
            <a:r>
              <a:rPr b="1" lang="en" sz="2000">
                <a:solidFill>
                  <a:srgbClr val="FF0000"/>
                </a:solidFill>
              </a:rPr>
              <a:t> </a:t>
            </a:r>
            <a:r>
              <a:rPr b="1" lang="en" sz="2000">
                <a:solidFill>
                  <a:srgbClr val="333333"/>
                </a:solidFill>
              </a:rPr>
              <a:t>for polishing our teeth.</a:t>
            </a:r>
            <a:endParaRPr b="1" sz="2000">
              <a:solidFill>
                <a:srgbClr val="33333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en" sz="2000"/>
              <a:t>3.Fishes have </a:t>
            </a:r>
            <a:r>
              <a:rPr b="1" lang="en" sz="2000" u="sng">
                <a:solidFill>
                  <a:srgbClr val="FF0000"/>
                </a:solidFill>
              </a:rPr>
              <a:t>fins </a:t>
            </a:r>
            <a:r>
              <a:rPr b="1" lang="en" sz="2000" u="sng"/>
              <a:t>f</a:t>
            </a:r>
            <a:r>
              <a:rPr b="1" lang="en" sz="2000"/>
              <a:t>or swimming.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</a:pPr>
            <a:r>
              <a:rPr b="1" lang="en" sz="2000"/>
              <a:t>4.An adult frog breathes through </a:t>
            </a:r>
            <a:r>
              <a:rPr b="1" lang="en" sz="2000" u="sng">
                <a:solidFill>
                  <a:srgbClr val="FF0000"/>
                </a:solidFill>
              </a:rPr>
              <a:t>moist skin </a:t>
            </a:r>
            <a:r>
              <a:rPr b="1" lang="en" sz="2000" u="sng"/>
              <a:t>i</a:t>
            </a:r>
            <a:r>
              <a:rPr b="1" lang="en" sz="2000"/>
              <a:t>n water. </a:t>
            </a:r>
            <a:endParaRPr b="1" sz="2000"/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</a:pPr>
            <a:r>
              <a:rPr b="1" lang="en" sz="3000">
                <a:solidFill>
                  <a:srgbClr val="FF0000"/>
                </a:solidFill>
              </a:rPr>
              <a:t>II. ANSWER IN ONE WORD.</a:t>
            </a:r>
            <a:endParaRPr b="1" sz="3000">
              <a:solidFill>
                <a:srgbClr val="FF0000"/>
              </a:solidFill>
            </a:endParaRPr>
          </a:p>
          <a:p>
            <a:pPr indent="0" lvl="0" marL="0" marR="116840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</a:pPr>
            <a:r>
              <a:rPr b="1" lang="en" sz="2000">
                <a:solidFill>
                  <a:srgbClr val="333333"/>
                </a:solidFill>
              </a:rPr>
              <a:t>5.The lava rock which looks almost like black glass: </a:t>
            </a:r>
            <a:r>
              <a:rPr b="1" lang="en" sz="2000">
                <a:solidFill>
                  <a:srgbClr val="FF0000"/>
                </a:solidFill>
              </a:rPr>
              <a:t>Obsidian</a:t>
            </a:r>
            <a:endParaRPr b="1" sz="2000">
              <a:solidFill>
                <a:srgbClr val="FF0000"/>
              </a:solidFill>
            </a:endParaRPr>
          </a:p>
          <a:p>
            <a:pPr indent="0" lvl="0" marL="0" marR="111760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100"/>
              <a:buNone/>
            </a:pPr>
            <a:r>
              <a:rPr b="1" lang="en" sz="2000">
                <a:solidFill>
                  <a:srgbClr val="333333"/>
                </a:solidFill>
              </a:rPr>
              <a:t>6.The breathing organ of birds, reptiles and mammals: </a:t>
            </a:r>
            <a:r>
              <a:rPr b="1" lang="en" sz="2000">
                <a:solidFill>
                  <a:srgbClr val="FF0000"/>
                </a:solidFill>
              </a:rPr>
              <a:t>Lungs</a:t>
            </a:r>
            <a:endParaRPr b="1" sz="2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100"/>
              <a:buNone/>
            </a:pPr>
            <a:r>
              <a:rPr b="1" lang="en" sz="2000"/>
              <a:t>7.People who study earthquakes: </a:t>
            </a:r>
            <a:r>
              <a:rPr b="1" lang="en" sz="2000">
                <a:solidFill>
                  <a:srgbClr val="FF0000"/>
                </a:solidFill>
              </a:rPr>
              <a:t>Seismologist </a:t>
            </a:r>
            <a:endParaRPr b="1" sz="2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000000"/>
              </a:solidFill>
            </a:endParaRPr>
          </a:p>
        </p:txBody>
      </p:sp>
      <p:sp>
        <p:nvSpPr>
          <p:cNvPr id="170" name="Google Shape;170;p4"/>
          <p:cNvSpPr txBox="1"/>
          <p:nvPr>
            <p:ph type="title"/>
          </p:nvPr>
        </p:nvSpPr>
        <p:spPr>
          <a:xfrm>
            <a:off x="184200" y="138375"/>
            <a:ext cx="87756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105410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1400"/>
          </a:p>
          <a:p>
            <a:pPr indent="0" lvl="0" marL="105410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1" sz="1400"/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SzPts val="1100"/>
              <a:buNone/>
            </a:pPr>
            <a:r>
              <a:rPr b="1" lang="en" sz="3000">
                <a:solidFill>
                  <a:srgbClr val="FF0000"/>
                </a:solidFill>
              </a:rPr>
              <a:t>I. FILL IN THE BLANKS.</a:t>
            </a:r>
            <a:endParaRPr b="1" sz="3000">
              <a:solidFill>
                <a:srgbClr val="FF0000"/>
              </a:solidFill>
            </a:endParaRPr>
          </a:p>
          <a:p>
            <a:pPr indent="0" lvl="0" marL="105410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700">
              <a:solidFill>
                <a:srgbClr val="FF0000"/>
              </a:solidFill>
            </a:endParaRPr>
          </a:p>
        </p:txBody>
      </p:sp>
      <p:pic>
        <p:nvPicPr>
          <p:cNvPr id="171" name="Google Shape;17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b2b29c5f6e_0_8"/>
          <p:cNvSpPr txBox="1"/>
          <p:nvPr>
            <p:ph idx="1" type="body"/>
          </p:nvPr>
        </p:nvSpPr>
        <p:spPr>
          <a:xfrm>
            <a:off x="62325" y="691550"/>
            <a:ext cx="8952900" cy="45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8. Define active volcano. Name two active volcanoes.</a:t>
            </a:r>
            <a:endParaRPr b="1" sz="20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</a:rPr>
              <a:t>Ans- Volcano that has erupted in recent years and may erupt again any time</a:t>
            </a:r>
            <a:r>
              <a:rPr b="1" lang="en" sz="2000">
                <a:solidFill>
                  <a:srgbClr val="FF0000"/>
                </a:solidFill>
              </a:rPr>
              <a:t> </a:t>
            </a: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</a:rPr>
              <a:t>is called active volcano.</a:t>
            </a:r>
            <a:endParaRPr b="1" sz="2000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indent="0" lvl="0" marL="0" marR="44450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</a:rPr>
              <a:t>Two active volcanoes are- Mount Etna, Mount Erebus, Mount Fuji etc.</a:t>
            </a:r>
            <a:endParaRPr b="1" sz="2000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indent="0" lvl="0" marL="0" marR="101600" rtl="0" algn="l">
              <a:lnSpc>
                <a:spcPct val="150000"/>
              </a:lnSpc>
              <a:spcBef>
                <a:spcPts val="3500"/>
              </a:spcBef>
              <a:spcAft>
                <a:spcPts val="0"/>
              </a:spcAft>
              <a:buNone/>
            </a:pPr>
            <a:r>
              <a:rPr b="1" lang="en" sz="2000">
                <a:highlight>
                  <a:srgbClr val="FFFFFF"/>
                </a:highlight>
              </a:rPr>
              <a:t>9.We generally hear about epidemics after any natural disaster. Why?			</a:t>
            </a: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Ans- We generally hear about epidemics after a Natural disaster because</a:t>
            </a:r>
            <a:r>
              <a:rPr b="1" lang="en" sz="20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there is loss of life. </a:t>
            </a:r>
            <a:endParaRPr b="1" sz="2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25400" rtl="0" algn="l">
              <a:lnSpc>
                <a:spcPct val="149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 </a:t>
            </a: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As a result, there will be a large number of dead bodies present in disaster</a:t>
            </a:r>
            <a:r>
              <a:rPr b="1" lang="en" sz="20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en" sz="2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affected areas.</a:t>
            </a:r>
            <a:endParaRPr b="1" sz="2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</p:txBody>
      </p:sp>
      <p:sp>
        <p:nvSpPr>
          <p:cNvPr id="177" name="Google Shape;177;g1b2b29c5f6e_0_8"/>
          <p:cNvSpPr txBox="1"/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SzPts val="1100"/>
              <a:buNone/>
            </a:pPr>
            <a:r>
              <a:rPr b="1" lang="en" sz="3000">
                <a:solidFill>
                  <a:srgbClr val="FF0000"/>
                </a:solidFill>
              </a:rPr>
              <a:t>III. ANSWER THE FOLLOWING QUESTIONS:</a:t>
            </a:r>
            <a:endParaRPr b="1" sz="3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</p:txBody>
      </p:sp>
      <p:pic>
        <p:nvPicPr>
          <p:cNvPr id="178" name="Google Shape;178;g1b2b29c5f6e_0_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 txBox="1"/>
          <p:nvPr>
            <p:ph idx="1" type="body"/>
          </p:nvPr>
        </p:nvSpPr>
        <p:spPr>
          <a:xfrm>
            <a:off x="221325" y="304200"/>
            <a:ext cx="9186000" cy="46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marR="12700" rtl="0" algn="l">
              <a:lnSpc>
                <a:spcPct val="149000"/>
              </a:lnSpc>
              <a:spcBef>
                <a:spcPts val="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 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Due to the presence of dead bodies microorganisms expel out.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12700" rtl="0" algn="l">
              <a:lnSpc>
                <a:spcPct val="149000"/>
              </a:lnSpc>
              <a:spcBef>
                <a:spcPts val="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 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 disaster areas, contamination of water takes place so that diseases like</a:t>
            </a:r>
            <a:r>
              <a:rPr b="1" lang="en" sz="80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cholera, malaria, and diseases spread very easily.  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highlight>
                  <a:srgbClr val="FFFFFF"/>
                </a:highlight>
              </a:rPr>
              <a:t>10. Why do animals need to move?</a:t>
            </a:r>
            <a:endParaRPr b="1" sz="8000">
              <a:highlight>
                <a:srgbClr val="FFFFFF"/>
              </a:highlight>
            </a:endParaRPr>
          </a:p>
          <a:p>
            <a:pPr indent="0" lvl="0" marL="0" marR="12700" rtl="0" algn="l">
              <a:lnSpc>
                <a:spcPct val="149000"/>
              </a:lnSpc>
              <a:spcBef>
                <a:spcPts val="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Ans- Animals need to move in order to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49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 escape from harsh weather conditions.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49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 Search for food for their surviving.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49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 Protect themselves and their babies from being hunted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49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●</a:t>
            </a: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 Build resting and breeding places.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49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1612900" marR="12700" rtl="0" algn="l">
              <a:lnSpc>
                <a:spcPct val="149000"/>
              </a:lnSpc>
              <a:spcBef>
                <a:spcPts val="6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endParaRPr b="1" sz="8000">
              <a:solidFill>
                <a:srgbClr val="FF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1600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8000">
              <a:solidFill>
                <a:srgbClr val="FF0000"/>
              </a:solidFill>
            </a:endParaRPr>
          </a:p>
          <a:p>
            <a:pPr indent="0" lvl="0" marL="1600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 </a:t>
            </a:r>
            <a:endParaRPr b="1" sz="8000">
              <a:solidFill>
                <a:srgbClr val="FF0000"/>
              </a:solidFill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80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350"/>
              <a:buNone/>
            </a:pPr>
            <a:r>
              <a:t/>
            </a:r>
            <a:endParaRPr b="1" sz="8000"/>
          </a:p>
        </p:txBody>
      </p:sp>
      <p:pic>
        <p:nvPicPr>
          <p:cNvPr id="184" name="Google Shape;18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b2b29c5f6e_0_19"/>
          <p:cNvSpPr txBox="1"/>
          <p:nvPr>
            <p:ph idx="1" type="body"/>
          </p:nvPr>
        </p:nvSpPr>
        <p:spPr>
          <a:xfrm>
            <a:off x="221325" y="304200"/>
            <a:ext cx="6892500" cy="46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/>
          </a:bodyPr>
          <a:lstStyle/>
          <a:p>
            <a:pPr indent="0" lvl="0" marL="0" marR="12700" rtl="0" algn="l">
              <a:lnSpc>
                <a:spcPct val="149000"/>
              </a:lnSpc>
              <a:spcBef>
                <a:spcPts val="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highlight>
                  <a:srgbClr val="FFFFFF"/>
                </a:highlight>
              </a:rPr>
              <a:t>11. Sometimes animals migrate due to some causes. Mention any three</a:t>
            </a:r>
            <a:r>
              <a:rPr b="1" lang="en" sz="8000"/>
              <a:t> </a:t>
            </a:r>
            <a:r>
              <a:rPr b="1" lang="en" sz="8000">
                <a:highlight>
                  <a:srgbClr val="FFFFFF"/>
                </a:highlight>
              </a:rPr>
              <a:t>causes of their migration.</a:t>
            </a:r>
            <a:endParaRPr b="1" sz="80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Ans- </a:t>
            </a:r>
            <a:r>
              <a:rPr b="1" lang="en" sz="8000">
                <a:solidFill>
                  <a:srgbClr val="FF0000"/>
                </a:solidFill>
              </a:rPr>
              <a:t>Animals migrate due to the following causes</a:t>
            </a:r>
            <a:endParaRPr b="1" sz="8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a. to escape harsh weather.</a:t>
            </a:r>
            <a:endParaRPr b="1" sz="8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b. to search for food.</a:t>
            </a:r>
            <a:endParaRPr b="1" sz="8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c. to search their breeding grounds.</a:t>
            </a:r>
            <a:endParaRPr b="1" sz="8000">
              <a:solidFill>
                <a:srgbClr val="FF0000"/>
              </a:solidFill>
            </a:endParaRPr>
          </a:p>
          <a:p>
            <a:pPr indent="0" lvl="0" marL="1600200" rtl="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ts val="275"/>
              <a:buNone/>
            </a:pPr>
            <a:r>
              <a:rPr b="1" lang="en" sz="8000">
                <a:solidFill>
                  <a:srgbClr val="FF0000"/>
                </a:solidFill>
              </a:rPr>
              <a:t> </a:t>
            </a:r>
            <a:endParaRPr b="1" sz="8000">
              <a:solidFill>
                <a:srgbClr val="FF0000"/>
              </a:solidFill>
            </a:endParaRPr>
          </a:p>
          <a:p>
            <a:pPr indent="0" lvl="0" marL="0" marR="12700" rtl="0" algn="l">
              <a:lnSpc>
                <a:spcPct val="152000"/>
              </a:lnSpc>
              <a:spcBef>
                <a:spcPts val="9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b="1" sz="80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350"/>
              <a:buNone/>
            </a:pPr>
            <a:r>
              <a:t/>
            </a:r>
            <a:endParaRPr b="1" sz="8000"/>
          </a:p>
        </p:txBody>
      </p:sp>
      <p:pic>
        <p:nvPicPr>
          <p:cNvPr id="190" name="Google Shape;190;g1b2b29c5f6e_0_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/>
        </p:nvSpPr>
        <p:spPr>
          <a:xfrm>
            <a:off x="1609069" y="743500"/>
            <a:ext cx="58509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3429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3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