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5143500" type="screen16x9"/>
  <p:notesSz cx="7315200" cy="9601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hek9OWSQrx+TpbTzIJ5G1Lci+UX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7B44392B-ADD0-4FDD-BD3C-2B4030E3469C}">
  <a:tblStyle styleId="{7B44392B-ADD0-4FDD-BD3C-2B4030E3469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96625" rIns="96625" bIns="966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8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9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0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2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3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4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5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2" name="Google Shape;322;p6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9" name="Google Shape;329;p7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" name="Google Shape;68;p20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2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23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p24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5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6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7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8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8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12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5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6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jpeg"/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3.jpeg"/><Relationship Id="rId3" Type="http://schemas.openxmlformats.org/officeDocument/2006/relationships/image" Target="../media/image25.png"/><Relationship Id="rId7" Type="http://schemas.openxmlformats.org/officeDocument/2006/relationships/image" Target="../media/image22.png"/><Relationship Id="rId12" Type="http://schemas.openxmlformats.org/officeDocument/2006/relationships/image" Target="../media/image32.jpe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1.jpeg"/><Relationship Id="rId5" Type="http://schemas.openxmlformats.org/officeDocument/2006/relationships/image" Target="../media/image27.png"/><Relationship Id="rId15" Type="http://schemas.openxmlformats.org/officeDocument/2006/relationships/image" Target="../media/image16.png"/><Relationship Id="rId10" Type="http://schemas.openxmlformats.org/officeDocument/2006/relationships/image" Target="../media/image18.png"/><Relationship Id="rId4" Type="http://schemas.openxmlformats.org/officeDocument/2006/relationships/image" Target="../media/image26.jpeg"/><Relationship Id="rId9" Type="http://schemas.openxmlformats.org/officeDocument/2006/relationships/image" Target="../media/image30.png"/><Relationship Id="rId1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7640"/>
            <a:ext cx="9144000" cy="136586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"/>
          <p:cNvSpPr txBox="1"/>
          <p:nvPr/>
        </p:nvSpPr>
        <p:spPr>
          <a:xfrm>
            <a:off x="5874275" y="98375"/>
            <a:ext cx="3176100" cy="12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"/>
          <p:cNvSpPr txBox="1"/>
          <p:nvPr/>
        </p:nvSpPr>
        <p:spPr>
          <a:xfrm>
            <a:off x="4574138" y="1849349"/>
            <a:ext cx="3813117" cy="1965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CLASS: V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SUBJECT : LOWER HINDI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CHAPTER NAME :</a:t>
            </a:r>
            <a:r>
              <a:rPr lang="en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अमात्रिक शब्द 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SUBTOPIC पुनरावर्तन-  वर्णमाला दो तथा तीन वर्णों वाले शब्दों का परिचय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" name="Google Shape;57;p1" descr="maxresdefault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101012"/>
            <a:ext cx="4659476" cy="2914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33950" y="152300"/>
            <a:ext cx="1336126" cy="78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77217" y="4394641"/>
            <a:ext cx="1232526" cy="61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8" descr="images (15)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8" descr="images (1)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02523" y="952500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8" descr="522b58d0b8bfd81d91d56d9337e9766c_royalty-free-plus-key-clip-art-vector-images-illustrations-istock_612-612.jpe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379178" y="876300"/>
            <a:ext cx="7620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8" descr="Devanagari_t.svg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267200" y="929054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8" descr="download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014545" y="929054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8" descr="images (1)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98172" y="929054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8" descr="Devanagari_t.svg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525357" y="929054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8" descr="Devanagari_dh.svg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568433" y="1947496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8" descr="522b58d0b8bfd81d91d56d9337e9766c_royalty-free-plus-key-clip-art-vector-images-illustrations-istock_612-612.jpe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3429000" y="1828800"/>
            <a:ext cx="7620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8" descr="images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203801" y="1950427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8" descr="download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014545" y="1861039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8" descr="522b58d0b8bfd81d91d56d9337e9766c_royalty-free-plus-key-clip-art-vector-images-illustrations-istock_612-612.jpe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flipH="1">
            <a:off x="3415639" y="2857500"/>
            <a:ext cx="8382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8" descr="images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747777" y="4062046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8" descr="522b58d0b8bfd81d91d56d9337e9766c_royalty-free-plus-key-clip-art-vector-images-illustrations-istock_612-612.jpe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flipH="1">
            <a:off x="3341078" y="3874477"/>
            <a:ext cx="8382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8" descr="download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957209" y="4230515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8" descr="download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982308" y="2933700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8" descr="Devanagari_dh.svg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819427" y="1905000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8" descr="images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493119" y="1905000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8" descr="images (6)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597761" y="2977662"/>
            <a:ext cx="690562" cy="690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8" descr="images (2).jp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186970" y="2977662"/>
            <a:ext cx="702304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8" descr="images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664882" y="4022481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8" descr="images (6)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5819427" y="2985539"/>
            <a:ext cx="614362" cy="614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8" descr="images (2).jp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363239" y="2971800"/>
            <a:ext cx="702304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8" descr="images (10).pn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066171" y="4006362"/>
            <a:ext cx="7620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8" descr="images (10).pn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6303543" y="4062046"/>
            <a:ext cx="7620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71750" y="474600"/>
            <a:ext cx="1072900" cy="53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77217" y="4394641"/>
            <a:ext cx="1232526" cy="61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9" descr="images (8)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-399392"/>
            <a:ext cx="9143999" cy="5542891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29"/>
          <p:cNvSpPr/>
          <p:nvPr/>
        </p:nvSpPr>
        <p:spPr>
          <a:xfrm>
            <a:off x="3352802" y="1447800"/>
            <a:ext cx="45720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      </a:t>
            </a:r>
            <a:endParaRPr sz="3200" b="1" i="0" u="none" strike="noStrike" cap="non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29"/>
          <p:cNvSpPr/>
          <p:nvPr/>
        </p:nvSpPr>
        <p:spPr>
          <a:xfrm>
            <a:off x="914400" y="1219200"/>
            <a:ext cx="83820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बस   </a:t>
            </a:r>
            <a:endParaRPr sz="3200" b="1" i="0" u="none" strike="noStrike" cap="non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29"/>
          <p:cNvSpPr/>
          <p:nvPr/>
        </p:nvSpPr>
        <p:spPr>
          <a:xfrm>
            <a:off x="914400" y="2133600"/>
            <a:ext cx="89639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नल </a:t>
            </a:r>
            <a:endParaRPr sz="3200" b="1" i="0" u="none" strike="noStrike" cap="non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29"/>
          <p:cNvSpPr/>
          <p:nvPr/>
        </p:nvSpPr>
        <p:spPr>
          <a:xfrm>
            <a:off x="5105400" y="1295400"/>
            <a:ext cx="98296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चख 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29"/>
          <p:cNvSpPr/>
          <p:nvPr/>
        </p:nvSpPr>
        <p:spPr>
          <a:xfrm>
            <a:off x="3048000" y="3276600"/>
            <a:ext cx="141577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खत     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29"/>
          <p:cNvSpPr/>
          <p:nvPr/>
        </p:nvSpPr>
        <p:spPr>
          <a:xfrm>
            <a:off x="2971800" y="4267200"/>
            <a:ext cx="125547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छत    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29"/>
          <p:cNvSpPr/>
          <p:nvPr/>
        </p:nvSpPr>
        <p:spPr>
          <a:xfrm>
            <a:off x="6781800" y="4267200"/>
            <a:ext cx="10668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धन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29"/>
          <p:cNvSpPr/>
          <p:nvPr/>
        </p:nvSpPr>
        <p:spPr>
          <a:xfrm>
            <a:off x="6858000" y="1219200"/>
            <a:ext cx="87395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नथ 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29"/>
          <p:cNvSpPr/>
          <p:nvPr/>
        </p:nvSpPr>
        <p:spPr>
          <a:xfrm>
            <a:off x="5029200" y="2133600"/>
            <a:ext cx="10668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रथ 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29"/>
          <p:cNvSpPr/>
          <p:nvPr/>
        </p:nvSpPr>
        <p:spPr>
          <a:xfrm>
            <a:off x="838200" y="4267200"/>
            <a:ext cx="139974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जल     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29"/>
          <p:cNvSpPr/>
          <p:nvPr/>
        </p:nvSpPr>
        <p:spPr>
          <a:xfrm>
            <a:off x="5257800" y="4267200"/>
            <a:ext cx="838199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डर  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29"/>
          <p:cNvSpPr/>
          <p:nvPr/>
        </p:nvSpPr>
        <p:spPr>
          <a:xfrm>
            <a:off x="4244027" y="3244334"/>
            <a:ext cx="29848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29"/>
          <p:cNvSpPr/>
          <p:nvPr/>
        </p:nvSpPr>
        <p:spPr>
          <a:xfrm>
            <a:off x="5181600" y="3276600"/>
            <a:ext cx="102303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गज  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29"/>
          <p:cNvSpPr/>
          <p:nvPr/>
        </p:nvSpPr>
        <p:spPr>
          <a:xfrm>
            <a:off x="2971800" y="1295400"/>
            <a:ext cx="77136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दस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29"/>
          <p:cNvSpPr/>
          <p:nvPr/>
        </p:nvSpPr>
        <p:spPr>
          <a:xfrm>
            <a:off x="3048000" y="2286000"/>
            <a:ext cx="72968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रस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29"/>
          <p:cNvSpPr/>
          <p:nvPr/>
        </p:nvSpPr>
        <p:spPr>
          <a:xfrm>
            <a:off x="6934200" y="2133600"/>
            <a:ext cx="76014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थन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29"/>
          <p:cNvSpPr/>
          <p:nvPr/>
        </p:nvSpPr>
        <p:spPr>
          <a:xfrm>
            <a:off x="7010400" y="3124200"/>
            <a:ext cx="118494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वन    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29"/>
          <p:cNvSpPr/>
          <p:nvPr/>
        </p:nvSpPr>
        <p:spPr>
          <a:xfrm>
            <a:off x="914400" y="3200400"/>
            <a:ext cx="76976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बल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29"/>
          <p:cNvSpPr/>
          <p:nvPr/>
        </p:nvSpPr>
        <p:spPr>
          <a:xfrm>
            <a:off x="3423745" y="-136635"/>
            <a:ext cx="217239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आओ पढ़ें</a:t>
            </a:r>
            <a:endParaRPr sz="40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5" name="Google Shape;245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71750" y="474600"/>
            <a:ext cx="1072900" cy="53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30" descr="CamScanner 04-20-2020 15.39.34_17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457200"/>
            <a:ext cx="8077200" cy="3841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71750" y="474600"/>
            <a:ext cx="1072900" cy="53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31" descr="Devanagari_sh.svg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7868" y="2596662"/>
            <a:ext cx="304799" cy="307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31" descr="522b58d0b8bfd81d91d56d9337e9766c_royalty-free-plus-key-clip-art-vector-images-illustrations-istock_612-612.jpe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95600" y="1524000"/>
            <a:ext cx="457200" cy="384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31" descr="522b58d0b8bfd81d91d56d9337e9766c_royalty-free-plus-key-clip-art-vector-images-illustrations-istock_612-612.jpe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76400" y="1524000"/>
            <a:ext cx="457200" cy="384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31" descr="522b58d0b8bfd81d91d56d9337e9766c_royalty-free-plus-key-clip-art-vector-images-illustrations-istock_612-612.jpe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71800" y="2514600"/>
            <a:ext cx="457200" cy="384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31" descr="522b58d0b8bfd81d91d56d9337e9766c_royalty-free-plus-key-clip-art-vector-images-illustrations-istock_612-612.jpe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52600" y="2514600"/>
            <a:ext cx="457200" cy="384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31" descr="522b58d0b8bfd81d91d56d9337e9766c_royalty-free-plus-key-clip-art-vector-images-illustrations-istock_612-612.jpe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18441" y="3313386"/>
            <a:ext cx="457200" cy="384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31" descr="522b58d0b8bfd81d91d56d9337e9766c_royalty-free-plus-key-clip-art-vector-images-illustrations-istock_612-612.jpe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95600" y="685800"/>
            <a:ext cx="457200" cy="384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31" descr="522b58d0b8bfd81d91d56d9337e9766c_royalty-free-plus-key-clip-art-vector-images-illustrations-istock_612-612.jpe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76400" y="685800"/>
            <a:ext cx="457200" cy="384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31" descr="download (4)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01614" y="3347546"/>
            <a:ext cx="457200" cy="384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31" descr="images (11)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438400" y="1600200"/>
            <a:ext cx="304800" cy="256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31" descr="images (10)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733800" y="3381704"/>
            <a:ext cx="381000" cy="320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31" descr="images (9).png"/>
          <p:cNvPicPr preferRelativeResize="0"/>
          <p:nvPr/>
        </p:nvPicPr>
        <p:blipFill rotWithShape="1">
          <a:blip r:embed="rId8">
            <a:alphaModFix/>
          </a:blip>
          <a:srcRect b="29630"/>
          <a:stretch/>
        </p:blipFill>
        <p:spPr>
          <a:xfrm>
            <a:off x="1066800" y="762000"/>
            <a:ext cx="381000" cy="320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31" descr="images (12)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90600" y="1600200"/>
            <a:ext cx="369569" cy="256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31" descr="images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810000" y="1600200"/>
            <a:ext cx="304800" cy="256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31" descr="ka.jp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90600" y="2590800"/>
            <a:ext cx="381000" cy="320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31" descr="images (10)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362200" y="2590800"/>
            <a:ext cx="381000" cy="320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31" descr="images (8).jp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362200" y="762000"/>
            <a:ext cx="318052" cy="256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31" descr="ka.jp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810000" y="762000"/>
            <a:ext cx="304800" cy="256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31" descr="images (15).png"/>
          <p:cNvPicPr preferRelativeResize="0"/>
          <p:nvPr/>
        </p:nvPicPr>
        <p:blipFill rotWithShape="1">
          <a:blip r:embed="rId14">
            <a:alphaModFix/>
          </a:blip>
          <a:srcRect r="8280" b="32274"/>
          <a:stretch/>
        </p:blipFill>
        <p:spPr>
          <a:xfrm>
            <a:off x="1014248" y="4451131"/>
            <a:ext cx="342900" cy="256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31" descr="images (10)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775841" y="4325007"/>
            <a:ext cx="381000" cy="320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31" descr="download.png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4648200" y="685800"/>
            <a:ext cx="333375" cy="280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31" descr="download.png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4572000" y="2514600"/>
            <a:ext cx="333375" cy="280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31" descr="download.png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4648200" y="1600200"/>
            <a:ext cx="333375" cy="280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31" descr="download.png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4548352" y="4369676"/>
            <a:ext cx="333375" cy="280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31" descr="download.png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4582510" y="3331780"/>
            <a:ext cx="333375" cy="280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31" descr="522b58d0b8bfd81d91d56d9337e9766c_royalty-free-plus-key-clip-art-vector-images-illustrations-istock_612-612.jpe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78876" y="4343400"/>
            <a:ext cx="457200" cy="384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31" descr="522b58d0b8bfd81d91d56d9337e9766c_royalty-free-plus-key-clip-art-vector-images-illustrations-istock_612-612.jpe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61138" y="4301358"/>
            <a:ext cx="457200" cy="384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31" descr="522b58d0b8bfd81d91d56d9337e9766c_royalty-free-plus-key-clip-art-vector-images-illustrations-istock_612-612.jpe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77055" y="3355428"/>
            <a:ext cx="457200" cy="384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31" descr="images (11)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51034" y="3452648"/>
            <a:ext cx="304800" cy="256452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31"/>
          <p:cNvSpPr/>
          <p:nvPr/>
        </p:nvSpPr>
        <p:spPr>
          <a:xfrm>
            <a:off x="5187068" y="4263204"/>
            <a:ext cx="129073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महल</a:t>
            </a:r>
            <a:endParaRPr sz="2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31"/>
          <p:cNvSpPr/>
          <p:nvPr/>
        </p:nvSpPr>
        <p:spPr>
          <a:xfrm>
            <a:off x="5147440" y="3221423"/>
            <a:ext cx="154252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टहल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31"/>
          <p:cNvSpPr/>
          <p:nvPr/>
        </p:nvSpPr>
        <p:spPr>
          <a:xfrm>
            <a:off x="5108028" y="2375339"/>
            <a:ext cx="121860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कलश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31"/>
          <p:cNvSpPr/>
          <p:nvPr/>
        </p:nvSpPr>
        <p:spPr>
          <a:xfrm>
            <a:off x="5189483" y="620111"/>
            <a:ext cx="153624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सड़क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31"/>
          <p:cNvSpPr/>
          <p:nvPr/>
        </p:nvSpPr>
        <p:spPr>
          <a:xfrm>
            <a:off x="5181600" y="1528650"/>
            <a:ext cx="116592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बटन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31"/>
          <p:cNvSpPr/>
          <p:nvPr/>
        </p:nvSpPr>
        <p:spPr>
          <a:xfrm>
            <a:off x="2133600" y="0"/>
            <a:ext cx="461216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वर्णों को जोड़कर शब्द बनाओ </a:t>
            </a:r>
            <a:endParaRPr sz="2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1" name="Google Shape;291;p31" descr="download (4)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75338" y="4361795"/>
            <a:ext cx="457200" cy="384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31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7971750" y="474600"/>
            <a:ext cx="1072900" cy="53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2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2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2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2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" name="Google Shape;297;p32"/>
          <p:cNvGraphicFramePr/>
          <p:nvPr/>
        </p:nvGraphicFramePr>
        <p:xfrm>
          <a:off x="2837794" y="69368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{7B44392B-ADD0-4FDD-BD3C-2B4030E3469C}</a:tableStyleId>
              </a:tblPr>
              <a:tblGrid>
                <a:gridCol w="3200400"/>
              </a:tblGrid>
              <a:tr h="4099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 b="1" u="none" strike="noStrike" cap="none">
                          <a:solidFill>
                            <a:srgbClr val="FFFF00"/>
                          </a:solidFill>
                        </a:rPr>
                        <a:t>मगर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81818"/>
                    </a:solidFill>
                  </a:tcPr>
                </a:tc>
              </a:tr>
              <a:tr h="4099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 b="1" u="none" strike="noStrike" cap="none">
                          <a:solidFill>
                            <a:srgbClr val="FFFF00"/>
                          </a:solidFill>
                        </a:rPr>
                        <a:t>औरत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81818"/>
                    </a:solidFill>
                  </a:tcPr>
                </a:tc>
              </a:tr>
              <a:tr h="4099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 b="1" u="none" strike="noStrike" cap="none">
                          <a:solidFill>
                            <a:srgbClr val="FFFF00"/>
                          </a:solidFill>
                        </a:rPr>
                        <a:t>चरम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81818"/>
                    </a:solidFill>
                  </a:tcPr>
                </a:tc>
              </a:tr>
              <a:tr h="4099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 b="1" u="none" strike="noStrike" cap="none">
                          <a:solidFill>
                            <a:srgbClr val="FFFF00"/>
                          </a:solidFill>
                        </a:rPr>
                        <a:t>नगर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81818"/>
                    </a:solidFill>
                  </a:tcPr>
                </a:tc>
              </a:tr>
              <a:tr h="4099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 b="1" u="none" strike="noStrike" cap="none">
                          <a:solidFill>
                            <a:srgbClr val="FFFF00"/>
                          </a:solidFill>
                        </a:rPr>
                        <a:t>कहर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81818"/>
                    </a:solidFill>
                  </a:tcPr>
                </a:tc>
              </a:tr>
              <a:tr h="4099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 b="1" u="none" strike="noStrike" cap="none">
                          <a:solidFill>
                            <a:srgbClr val="FFFF00"/>
                          </a:solidFill>
                        </a:rPr>
                        <a:t>महल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81818"/>
                    </a:solidFill>
                  </a:tcPr>
                </a:tc>
              </a:tr>
              <a:tr h="4099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 b="1" u="none" strike="noStrike" cap="none">
                          <a:solidFill>
                            <a:srgbClr val="FFFF00"/>
                          </a:solidFill>
                        </a:rPr>
                        <a:t>भरण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81818"/>
                    </a:solidFill>
                  </a:tcPr>
                </a:tc>
              </a:tr>
              <a:tr h="4099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 b="1" u="none" strike="noStrike" cap="none">
                          <a:solidFill>
                            <a:srgbClr val="FFFF00"/>
                          </a:solidFill>
                        </a:rPr>
                        <a:t>नरम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81818"/>
                    </a:solidFill>
                  </a:tcPr>
                </a:tc>
              </a:tr>
              <a:tr h="4099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 b="1" u="none" strike="noStrike" cap="none">
                          <a:solidFill>
                            <a:srgbClr val="FFFF00"/>
                          </a:solidFill>
                        </a:rPr>
                        <a:t>जलद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81818"/>
                    </a:solidFill>
                  </a:tcPr>
                </a:tc>
              </a:tr>
              <a:tr h="4099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 b="1" u="none" strike="noStrike" cap="none">
                          <a:solidFill>
                            <a:srgbClr val="FFFF00"/>
                          </a:solidFill>
                        </a:rPr>
                        <a:t>हवन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81818"/>
                    </a:solidFill>
                  </a:tcPr>
                </a:tc>
              </a:tr>
            </a:tbl>
          </a:graphicData>
        </a:graphic>
      </p:graphicFrame>
      <p:sp>
        <p:nvSpPr>
          <p:cNvPr id="298" name="Google Shape;298;p32"/>
          <p:cNvSpPr/>
          <p:nvPr/>
        </p:nvSpPr>
        <p:spPr>
          <a:xfrm>
            <a:off x="3665483" y="155027"/>
            <a:ext cx="177484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आओ पढ़ें</a:t>
            </a:r>
            <a:endParaRPr sz="32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9" name="Google Shape;299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71750" y="474600"/>
            <a:ext cx="1072900" cy="53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p33" descr="CamScanner 04-20-2020 15.39.34_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6952" y="465083"/>
            <a:ext cx="7315200" cy="3339662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33"/>
          <p:cNvSpPr txBox="1"/>
          <p:nvPr/>
        </p:nvSpPr>
        <p:spPr>
          <a:xfrm rot="-865537">
            <a:off x="100989" y="208700"/>
            <a:ext cx="138371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C.W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13.04.21</a:t>
            </a:r>
            <a:endParaRPr sz="2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6" name="Google Shape;306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71750" y="474600"/>
            <a:ext cx="1072900" cy="53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Google Shape;311;p34" descr="CamScanner 04-20-2020 15.39.34_6(2)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0"/>
            <a:ext cx="7604234" cy="4424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71750" y="474600"/>
            <a:ext cx="1072900" cy="53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5"/>
          <p:cNvSpPr/>
          <p:nvPr/>
        </p:nvSpPr>
        <p:spPr>
          <a:xfrm>
            <a:off x="478501" y="1676507"/>
            <a:ext cx="876393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पृष्ठ संख्या 16  प्रश्न  संख्या 1 तथा 2 का अभ्यास कॉपी में करें</a:t>
            </a:r>
            <a:endParaRPr sz="2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35"/>
          <p:cNvSpPr/>
          <p:nvPr/>
        </p:nvSpPr>
        <p:spPr>
          <a:xfrm>
            <a:off x="3606026" y="883353"/>
            <a:ext cx="152958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गृह कार्य </a:t>
            </a:r>
            <a:endParaRPr sz="2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9" name="Google Shape;319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71750" y="474600"/>
            <a:ext cx="1072900" cy="53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6"/>
          <p:cNvSpPr/>
          <p:nvPr/>
        </p:nvSpPr>
        <p:spPr>
          <a:xfrm>
            <a:off x="436177" y="962198"/>
            <a:ext cx="6248401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अक्षरों के सही उच्चारण पठन तथा लेखन संबंधित ज्ञान प्राप्त कर पाएँगे</a:t>
            </a: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6"/>
          <p:cNvSpPr/>
          <p:nvPr/>
        </p:nvSpPr>
        <p:spPr>
          <a:xfrm>
            <a:off x="724818" y="462938"/>
            <a:ext cx="249619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सीखने के प्रतिफल</a:t>
            </a:r>
            <a:endParaRPr sz="2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6" name="Google Shape;32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71750" y="474600"/>
            <a:ext cx="1072900" cy="53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7"/>
          <p:cNvSpPr txBox="1"/>
          <p:nvPr/>
        </p:nvSpPr>
        <p:spPr>
          <a:xfrm>
            <a:off x="621425" y="743500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40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2" name="Google Shape;332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71750" y="474600"/>
            <a:ext cx="1072900" cy="53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20" descr="maxresdefault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5929" y="388883"/>
            <a:ext cx="7273159" cy="3972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71750" y="474600"/>
            <a:ext cx="1072900" cy="53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21" descr="Clipart Of Nor, Blue Cloud And British Columbia - Animated Cloud Png ,  Transparent Cartoon - Jing.f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5203" y="0"/>
            <a:ext cx="4296546" cy="2260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21" descr="Clipart Of Nor, Blue Cloud And British Columbia - Animated Cloud Png ,  Transparent Cartoon - Jing.f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3189" y="2827282"/>
            <a:ext cx="2967872" cy="1561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21" descr="Clipart Of Nor, Blue Cloud And British Columbia - Animated Cloud Png ,  Transparent Cartoon - Jing.f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63147" y="2753710"/>
            <a:ext cx="2987851" cy="1571734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21"/>
          <p:cNvSpPr/>
          <p:nvPr/>
        </p:nvSpPr>
        <p:spPr>
          <a:xfrm>
            <a:off x="1612802" y="3411092"/>
            <a:ext cx="180530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स्वर वर्ण 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1"/>
          <p:cNvSpPr/>
          <p:nvPr/>
        </p:nvSpPr>
        <p:spPr>
          <a:xfrm>
            <a:off x="6228330" y="3411091"/>
            <a:ext cx="193835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व्यंजन वर्ण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21"/>
          <p:cNvSpPr/>
          <p:nvPr/>
        </p:nvSpPr>
        <p:spPr>
          <a:xfrm>
            <a:off x="3856050" y="904372"/>
            <a:ext cx="271260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वर्णमाला  </a:t>
            </a:r>
            <a:endParaRPr sz="4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2" name="Google Shape;82;p21"/>
          <p:cNvCxnSpPr/>
          <p:nvPr/>
        </p:nvCxnSpPr>
        <p:spPr>
          <a:xfrm rot="10800000" flipH="1">
            <a:off x="2837793" y="2039007"/>
            <a:ext cx="1765738" cy="893379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83" name="Google Shape;83;p21"/>
          <p:cNvCxnSpPr/>
          <p:nvPr/>
        </p:nvCxnSpPr>
        <p:spPr>
          <a:xfrm>
            <a:off x="4614041" y="2049516"/>
            <a:ext cx="2060028" cy="788277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pic>
        <p:nvPicPr>
          <p:cNvPr id="84" name="Google Shape;84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71750" y="474600"/>
            <a:ext cx="1072900" cy="53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2"/>
          <p:cNvSpPr/>
          <p:nvPr/>
        </p:nvSpPr>
        <p:spPr>
          <a:xfrm>
            <a:off x="1378951" y="851821"/>
            <a:ext cx="580608" cy="646331"/>
          </a:xfrm>
          <a:prstGeom prst="rect">
            <a:avLst/>
          </a:prstGeom>
          <a:gradFill>
            <a:gsLst>
              <a:gs pos="0">
                <a:srgbClr val="FFAE23"/>
              </a:gs>
              <a:gs pos="100000">
                <a:srgbClr val="FFCE6C"/>
              </a:gs>
            </a:gsLst>
            <a:lin ang="16200000" scaled="0"/>
          </a:gradFill>
          <a:ln w="9525" cap="flat" cmpd="sng">
            <a:solidFill>
              <a:srgbClr val="FDA739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i="0" u="none" strike="noStrike" cap="none">
                <a:solidFill>
                  <a:srgbClr val="00717D"/>
                </a:solidFill>
                <a:latin typeface="Arial"/>
                <a:ea typeface="Arial"/>
                <a:cs typeface="Arial"/>
                <a:sym typeface="Arial"/>
              </a:rPr>
              <a:t>अ</a:t>
            </a:r>
            <a:endParaRPr sz="3600" b="1" i="0" u="none" strike="noStrike" cap="none">
              <a:solidFill>
                <a:srgbClr val="00717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2"/>
          <p:cNvSpPr/>
          <p:nvPr/>
        </p:nvSpPr>
        <p:spPr>
          <a:xfrm>
            <a:off x="2469801" y="904373"/>
            <a:ext cx="721672" cy="646331"/>
          </a:xfrm>
          <a:prstGeom prst="rect">
            <a:avLst/>
          </a:prstGeom>
          <a:gradFill>
            <a:gsLst>
              <a:gs pos="0">
                <a:srgbClr val="FFFF7D"/>
              </a:gs>
              <a:gs pos="35000">
                <a:srgbClr val="FFFFA3"/>
              </a:gs>
              <a:gs pos="100000">
                <a:srgbClr val="FFFFD8"/>
              </a:gs>
            </a:gsLst>
            <a:lin ang="16200000" scaled="0"/>
          </a:gradFill>
          <a:ln w="9525" cap="flat" cmpd="sng">
            <a:solidFill>
              <a:srgbClr val="EBFD3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i="0" u="none" strike="noStrike" cap="none">
                <a:solidFill>
                  <a:srgbClr val="00717D"/>
                </a:solidFill>
                <a:latin typeface="Arial"/>
                <a:ea typeface="Arial"/>
                <a:cs typeface="Arial"/>
                <a:sym typeface="Arial"/>
              </a:rPr>
              <a:t>आ</a:t>
            </a:r>
            <a:endParaRPr sz="3600" b="1" i="0" u="none" strike="noStrike" cap="none">
              <a:solidFill>
                <a:srgbClr val="00717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2"/>
          <p:cNvSpPr/>
          <p:nvPr/>
        </p:nvSpPr>
        <p:spPr>
          <a:xfrm>
            <a:off x="3693447" y="904371"/>
            <a:ext cx="466794" cy="646331"/>
          </a:xfrm>
          <a:prstGeom prst="rect">
            <a:avLst/>
          </a:prstGeom>
          <a:gradFill>
            <a:gsLst>
              <a:gs pos="0">
                <a:srgbClr val="FFAE23"/>
              </a:gs>
              <a:gs pos="100000">
                <a:srgbClr val="FFCE6C"/>
              </a:gs>
            </a:gsLst>
            <a:lin ang="16200000" scaled="0"/>
          </a:gradFill>
          <a:ln w="9525" cap="flat" cmpd="sng">
            <a:solidFill>
              <a:srgbClr val="FDA739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i="0" u="none" strike="noStrike" cap="none">
                <a:solidFill>
                  <a:srgbClr val="00717D"/>
                </a:solidFill>
                <a:latin typeface="Arial"/>
                <a:ea typeface="Arial"/>
                <a:cs typeface="Arial"/>
                <a:sym typeface="Arial"/>
              </a:rPr>
              <a:t>इ</a:t>
            </a:r>
            <a:endParaRPr sz="3600" b="1" i="0" u="none" strike="noStrike" cap="none">
              <a:solidFill>
                <a:srgbClr val="00717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22"/>
          <p:cNvSpPr/>
          <p:nvPr/>
        </p:nvSpPr>
        <p:spPr>
          <a:xfrm>
            <a:off x="4824739" y="935903"/>
            <a:ext cx="595035" cy="646331"/>
          </a:xfrm>
          <a:prstGeom prst="rect">
            <a:avLst/>
          </a:prstGeom>
          <a:gradFill>
            <a:gsLst>
              <a:gs pos="0">
                <a:srgbClr val="FFFF7D"/>
              </a:gs>
              <a:gs pos="35000">
                <a:srgbClr val="FFFFA3"/>
              </a:gs>
              <a:gs pos="100000">
                <a:srgbClr val="FFFFD8"/>
              </a:gs>
            </a:gsLst>
            <a:lin ang="16200000" scaled="0"/>
          </a:gradFill>
          <a:ln w="9525" cap="flat" cmpd="sng">
            <a:solidFill>
              <a:srgbClr val="EBFD3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i="0" u="none" strike="noStrike" cap="none">
                <a:solidFill>
                  <a:srgbClr val="00717D"/>
                </a:solidFill>
                <a:latin typeface="Arial"/>
                <a:ea typeface="Arial"/>
                <a:cs typeface="Arial"/>
                <a:sym typeface="Arial"/>
              </a:rPr>
              <a:t>ई </a:t>
            </a:r>
            <a:endParaRPr sz="3600" b="1" i="0" u="none" strike="noStrike" cap="none">
              <a:solidFill>
                <a:srgbClr val="00717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2"/>
          <p:cNvSpPr/>
          <p:nvPr/>
        </p:nvSpPr>
        <p:spPr>
          <a:xfrm>
            <a:off x="5919328" y="914881"/>
            <a:ext cx="510076" cy="646331"/>
          </a:xfrm>
          <a:prstGeom prst="rect">
            <a:avLst/>
          </a:prstGeom>
          <a:gradFill>
            <a:gsLst>
              <a:gs pos="0">
                <a:srgbClr val="FFAE23"/>
              </a:gs>
              <a:gs pos="100000">
                <a:srgbClr val="FFCE6C"/>
              </a:gs>
            </a:gsLst>
            <a:lin ang="16200000" scaled="0"/>
          </a:gradFill>
          <a:ln w="9525" cap="flat" cmpd="sng">
            <a:solidFill>
              <a:srgbClr val="FDA739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i="0" u="none" strike="noStrike" cap="none">
                <a:solidFill>
                  <a:srgbClr val="00717D"/>
                </a:solidFill>
                <a:latin typeface="Arial"/>
                <a:ea typeface="Arial"/>
                <a:cs typeface="Arial"/>
                <a:sym typeface="Arial"/>
              </a:rPr>
              <a:t>उ</a:t>
            </a:r>
            <a:endParaRPr sz="3600" b="1" i="0" u="none" strike="noStrike" cap="none">
              <a:solidFill>
                <a:srgbClr val="00717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2"/>
          <p:cNvSpPr/>
          <p:nvPr/>
        </p:nvSpPr>
        <p:spPr>
          <a:xfrm>
            <a:off x="6968938" y="914881"/>
            <a:ext cx="635110" cy="646331"/>
          </a:xfrm>
          <a:prstGeom prst="rect">
            <a:avLst/>
          </a:prstGeom>
          <a:gradFill>
            <a:gsLst>
              <a:gs pos="0">
                <a:srgbClr val="FFFF7D"/>
              </a:gs>
              <a:gs pos="35000">
                <a:srgbClr val="FFFFA3"/>
              </a:gs>
              <a:gs pos="100000">
                <a:srgbClr val="FFFFD8"/>
              </a:gs>
            </a:gsLst>
            <a:lin ang="16200000" scaled="0"/>
          </a:gradFill>
          <a:ln w="9525" cap="flat" cmpd="sng">
            <a:solidFill>
              <a:srgbClr val="EBFD3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i="0" u="none" strike="noStrike" cap="none">
                <a:solidFill>
                  <a:srgbClr val="00717D"/>
                </a:solidFill>
                <a:latin typeface="Arial"/>
                <a:ea typeface="Arial"/>
                <a:cs typeface="Arial"/>
                <a:sym typeface="Arial"/>
              </a:rPr>
              <a:t>ऊ</a:t>
            </a:r>
            <a:endParaRPr sz="3600" b="1" i="0" u="none" strike="noStrike" cap="none">
              <a:solidFill>
                <a:srgbClr val="00717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2"/>
          <p:cNvSpPr/>
          <p:nvPr/>
        </p:nvSpPr>
        <p:spPr>
          <a:xfrm>
            <a:off x="2543192" y="2007959"/>
            <a:ext cx="601447" cy="646331"/>
          </a:xfrm>
          <a:prstGeom prst="rect">
            <a:avLst/>
          </a:prstGeom>
          <a:gradFill>
            <a:gsLst>
              <a:gs pos="0">
                <a:srgbClr val="FFAE23"/>
              </a:gs>
              <a:gs pos="100000">
                <a:srgbClr val="FFCE6C"/>
              </a:gs>
            </a:gsLst>
            <a:lin ang="16200000" scaled="0"/>
          </a:gradFill>
          <a:ln w="9525" cap="flat" cmpd="sng">
            <a:solidFill>
              <a:srgbClr val="FDA739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i="0" u="none" strike="noStrike" cap="none">
                <a:solidFill>
                  <a:srgbClr val="00717D"/>
                </a:solidFill>
                <a:latin typeface="Arial"/>
                <a:ea typeface="Arial"/>
                <a:cs typeface="Arial"/>
                <a:sym typeface="Arial"/>
              </a:rPr>
              <a:t>ए </a:t>
            </a:r>
            <a:endParaRPr sz="3600" b="1" i="0" u="none" strike="noStrike" cap="none">
              <a:solidFill>
                <a:srgbClr val="00717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2"/>
          <p:cNvSpPr/>
          <p:nvPr/>
        </p:nvSpPr>
        <p:spPr>
          <a:xfrm>
            <a:off x="3772902" y="2081531"/>
            <a:ext cx="601447" cy="646331"/>
          </a:xfrm>
          <a:prstGeom prst="rect">
            <a:avLst/>
          </a:prstGeom>
          <a:gradFill>
            <a:gsLst>
              <a:gs pos="0">
                <a:srgbClr val="FFFF7D"/>
              </a:gs>
              <a:gs pos="35000">
                <a:srgbClr val="FFFFA3"/>
              </a:gs>
              <a:gs pos="100000">
                <a:srgbClr val="FFFFD8"/>
              </a:gs>
            </a:gsLst>
            <a:lin ang="16200000" scaled="0"/>
          </a:gradFill>
          <a:ln w="9525" cap="flat" cmpd="sng">
            <a:solidFill>
              <a:srgbClr val="EBFD3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i="0" u="none" strike="noStrike" cap="none">
                <a:solidFill>
                  <a:srgbClr val="00717D"/>
                </a:solidFill>
                <a:latin typeface="Arial"/>
                <a:ea typeface="Arial"/>
                <a:cs typeface="Arial"/>
                <a:sym typeface="Arial"/>
              </a:rPr>
              <a:t>ऐ </a:t>
            </a:r>
            <a:endParaRPr sz="3600" b="1" i="0" u="none" strike="noStrike" cap="none">
              <a:solidFill>
                <a:srgbClr val="00717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2"/>
          <p:cNvSpPr/>
          <p:nvPr/>
        </p:nvSpPr>
        <p:spPr>
          <a:xfrm>
            <a:off x="6480929" y="2028979"/>
            <a:ext cx="849913" cy="646331"/>
          </a:xfrm>
          <a:prstGeom prst="rect">
            <a:avLst/>
          </a:prstGeom>
          <a:gradFill>
            <a:gsLst>
              <a:gs pos="0">
                <a:srgbClr val="FFFF7D"/>
              </a:gs>
              <a:gs pos="35000">
                <a:srgbClr val="FFFFA3"/>
              </a:gs>
              <a:gs pos="100000">
                <a:srgbClr val="FFFFD8"/>
              </a:gs>
            </a:gsLst>
            <a:lin ang="16200000" scaled="0"/>
          </a:gradFill>
          <a:ln w="9525" cap="flat" cmpd="sng">
            <a:solidFill>
              <a:srgbClr val="EBFD3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औ </a:t>
            </a:r>
            <a:endParaRPr sz="3600" b="1" i="0" u="none" strike="noStrike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2"/>
          <p:cNvSpPr/>
          <p:nvPr/>
        </p:nvSpPr>
        <p:spPr>
          <a:xfrm>
            <a:off x="5104074" y="2028979"/>
            <a:ext cx="849913" cy="646331"/>
          </a:xfrm>
          <a:prstGeom prst="rect">
            <a:avLst/>
          </a:prstGeom>
          <a:gradFill>
            <a:gsLst>
              <a:gs pos="0">
                <a:srgbClr val="FFAE23"/>
              </a:gs>
              <a:gs pos="100000">
                <a:srgbClr val="FFCE6C"/>
              </a:gs>
            </a:gsLst>
            <a:lin ang="16200000" scaled="0"/>
          </a:gradFill>
          <a:ln w="9525" cap="flat" cmpd="sng">
            <a:solidFill>
              <a:srgbClr val="FDA739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i="0" u="none" strike="noStrike" cap="none">
                <a:solidFill>
                  <a:srgbClr val="00717D"/>
                </a:solidFill>
                <a:latin typeface="Arial"/>
                <a:ea typeface="Arial"/>
                <a:cs typeface="Arial"/>
                <a:sym typeface="Arial"/>
              </a:rPr>
              <a:t>ओ </a:t>
            </a:r>
            <a:endParaRPr sz="3600" b="1" i="0" u="none" strike="noStrike" cap="none">
              <a:solidFill>
                <a:srgbClr val="00717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2"/>
          <p:cNvSpPr/>
          <p:nvPr/>
        </p:nvSpPr>
        <p:spPr>
          <a:xfrm>
            <a:off x="3449488" y="3164096"/>
            <a:ext cx="580608" cy="646331"/>
          </a:xfrm>
          <a:prstGeom prst="rect">
            <a:avLst/>
          </a:prstGeom>
          <a:gradFill>
            <a:gsLst>
              <a:gs pos="0">
                <a:srgbClr val="9CE7F5"/>
              </a:gs>
              <a:gs pos="35000">
                <a:srgbClr val="BBEAF6"/>
              </a:gs>
              <a:gs pos="100000">
                <a:srgbClr val="E4F9FC"/>
              </a:gs>
            </a:gsLst>
            <a:lin ang="16200000" scaled="0"/>
          </a:gradFill>
          <a:ln w="9525" cap="flat" cmpd="sng">
            <a:solidFill>
              <a:srgbClr val="0096A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i="0" u="none" strike="noStrike" cap="none">
                <a:solidFill>
                  <a:srgbClr val="00717D"/>
                </a:solidFill>
                <a:latin typeface="Arial"/>
                <a:ea typeface="Arial"/>
                <a:cs typeface="Arial"/>
                <a:sym typeface="Arial"/>
              </a:rPr>
              <a:t>अं</a:t>
            </a:r>
            <a:endParaRPr sz="3600" b="1" i="0" u="none" strike="noStrike" cap="none">
              <a:solidFill>
                <a:srgbClr val="00717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2"/>
          <p:cNvSpPr/>
          <p:nvPr/>
        </p:nvSpPr>
        <p:spPr>
          <a:xfrm>
            <a:off x="4466768" y="3185116"/>
            <a:ext cx="707245" cy="646331"/>
          </a:xfrm>
          <a:prstGeom prst="rect">
            <a:avLst/>
          </a:prstGeom>
          <a:gradFill>
            <a:gsLst>
              <a:gs pos="0">
                <a:srgbClr val="FFD17D"/>
              </a:gs>
              <a:gs pos="35000">
                <a:srgbClr val="FFDCA3"/>
              </a:gs>
              <a:gs pos="100000">
                <a:srgbClr val="FFF1D8"/>
              </a:gs>
            </a:gsLst>
            <a:lin ang="16200000" scaled="0"/>
          </a:gradFill>
          <a:ln w="9525" cap="flat" cmpd="sng">
            <a:solidFill>
              <a:srgbClr val="FDA739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i="0" u="none" strike="noStrike" cap="none">
                <a:solidFill>
                  <a:srgbClr val="00717D"/>
                </a:solidFill>
                <a:latin typeface="Arial"/>
                <a:ea typeface="Arial"/>
                <a:cs typeface="Arial"/>
                <a:sym typeface="Arial"/>
              </a:rPr>
              <a:t>अः</a:t>
            </a:r>
            <a:endParaRPr sz="3600" b="1" i="0" u="none" strike="noStrike" cap="none">
              <a:solidFill>
                <a:srgbClr val="00717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2"/>
          <p:cNvSpPr/>
          <p:nvPr/>
        </p:nvSpPr>
        <p:spPr>
          <a:xfrm>
            <a:off x="1255320" y="2018469"/>
            <a:ext cx="612668" cy="646331"/>
          </a:xfrm>
          <a:prstGeom prst="rect">
            <a:avLst/>
          </a:prstGeom>
          <a:gradFill>
            <a:gsLst>
              <a:gs pos="0">
                <a:srgbClr val="FFFF7D"/>
              </a:gs>
              <a:gs pos="35000">
                <a:srgbClr val="FFFFA3"/>
              </a:gs>
              <a:gs pos="100000">
                <a:srgbClr val="FFFFD8"/>
              </a:gs>
            </a:gsLst>
            <a:lin ang="16200000" scaled="0"/>
          </a:gradFill>
          <a:ln w="9525" cap="flat" cmpd="sng">
            <a:solidFill>
              <a:srgbClr val="EBFD3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ऋ</a:t>
            </a:r>
            <a:endParaRPr sz="36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2"/>
          <p:cNvSpPr/>
          <p:nvPr/>
        </p:nvSpPr>
        <p:spPr>
          <a:xfrm>
            <a:off x="3599258" y="0"/>
            <a:ext cx="1805302" cy="584775"/>
          </a:xfrm>
          <a:prstGeom prst="rect">
            <a:avLst/>
          </a:prstGeom>
          <a:gradFill>
            <a:gsLst>
              <a:gs pos="0">
                <a:srgbClr val="BBBBBB"/>
              </a:gs>
              <a:gs pos="35000">
                <a:srgbClr val="CFCFCF"/>
              </a:gs>
              <a:gs pos="100000">
                <a:srgbClr val="EDEDED"/>
              </a:gs>
            </a:gsLst>
            <a:lin ang="16200000" scaled="0"/>
          </a:gradFill>
          <a:ln w="9525" cap="flat" cmpd="sng">
            <a:solidFill>
              <a:srgbClr val="20202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 स्वर वर्ण </a:t>
            </a:r>
            <a:endParaRPr sz="32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" name="Google Shape;103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71750" y="474600"/>
            <a:ext cx="1072900" cy="53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3" descr="images.jpg"/>
          <p:cNvPicPr preferRelativeResize="0"/>
          <p:nvPr/>
        </p:nvPicPr>
        <p:blipFill rotWithShape="1">
          <a:blip r:embed="rId3">
            <a:alphaModFix/>
          </a:blip>
          <a:srcRect l="63251" t="42173" r="2170" b="34426"/>
          <a:stretch/>
        </p:blipFill>
        <p:spPr>
          <a:xfrm>
            <a:off x="3894083" y="262759"/>
            <a:ext cx="1905000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3"/>
          <p:cNvSpPr/>
          <p:nvPr/>
        </p:nvSpPr>
        <p:spPr>
          <a:xfrm>
            <a:off x="1385452" y="1209172"/>
            <a:ext cx="55656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क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3"/>
          <p:cNvSpPr/>
          <p:nvPr/>
        </p:nvSpPr>
        <p:spPr>
          <a:xfrm>
            <a:off x="2185841" y="1198662"/>
            <a:ext cx="57900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ख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3"/>
          <p:cNvSpPr/>
          <p:nvPr/>
        </p:nvSpPr>
        <p:spPr>
          <a:xfrm>
            <a:off x="3015176" y="1198662"/>
            <a:ext cx="46358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ग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23"/>
          <p:cNvSpPr/>
          <p:nvPr/>
        </p:nvSpPr>
        <p:spPr>
          <a:xfrm>
            <a:off x="3772903" y="1209173"/>
            <a:ext cx="54534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ङ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23"/>
          <p:cNvSpPr/>
          <p:nvPr/>
        </p:nvSpPr>
        <p:spPr>
          <a:xfrm>
            <a:off x="4555388" y="1209173"/>
            <a:ext cx="47481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च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23"/>
          <p:cNvSpPr/>
          <p:nvPr/>
        </p:nvSpPr>
        <p:spPr>
          <a:xfrm>
            <a:off x="5270181" y="1209172"/>
            <a:ext cx="53251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छ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23"/>
          <p:cNvSpPr/>
          <p:nvPr/>
        </p:nvSpPr>
        <p:spPr>
          <a:xfrm>
            <a:off x="6051955" y="1198662"/>
            <a:ext cx="51648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ज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23"/>
          <p:cNvSpPr/>
          <p:nvPr/>
        </p:nvSpPr>
        <p:spPr>
          <a:xfrm>
            <a:off x="6708677" y="1188152"/>
            <a:ext cx="64633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झ 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3"/>
          <p:cNvSpPr/>
          <p:nvPr/>
        </p:nvSpPr>
        <p:spPr>
          <a:xfrm>
            <a:off x="7340719" y="1167131"/>
            <a:ext cx="53893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ञ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23"/>
          <p:cNvSpPr/>
          <p:nvPr/>
        </p:nvSpPr>
        <p:spPr>
          <a:xfrm>
            <a:off x="1448514" y="1839793"/>
            <a:ext cx="55816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ट 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23"/>
          <p:cNvSpPr/>
          <p:nvPr/>
        </p:nvSpPr>
        <p:spPr>
          <a:xfrm>
            <a:off x="2249795" y="1839793"/>
            <a:ext cx="59824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ठ 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23"/>
          <p:cNvSpPr/>
          <p:nvPr/>
        </p:nvSpPr>
        <p:spPr>
          <a:xfrm>
            <a:off x="3055887" y="1829283"/>
            <a:ext cx="60305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ड 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23"/>
          <p:cNvSpPr/>
          <p:nvPr/>
        </p:nvSpPr>
        <p:spPr>
          <a:xfrm>
            <a:off x="3843891" y="1839793"/>
            <a:ext cx="44435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ढ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23"/>
          <p:cNvSpPr/>
          <p:nvPr/>
        </p:nvSpPr>
        <p:spPr>
          <a:xfrm>
            <a:off x="4577483" y="1818772"/>
            <a:ext cx="63511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ण 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3"/>
          <p:cNvSpPr/>
          <p:nvPr/>
        </p:nvSpPr>
        <p:spPr>
          <a:xfrm>
            <a:off x="5338765" y="1818772"/>
            <a:ext cx="45236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त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23"/>
          <p:cNvSpPr/>
          <p:nvPr/>
        </p:nvSpPr>
        <p:spPr>
          <a:xfrm>
            <a:off x="6114925" y="1797752"/>
            <a:ext cx="47641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थ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23"/>
          <p:cNvSpPr/>
          <p:nvPr/>
        </p:nvSpPr>
        <p:spPr>
          <a:xfrm>
            <a:off x="6784563" y="1787242"/>
            <a:ext cx="55816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द 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23"/>
          <p:cNvSpPr/>
          <p:nvPr/>
        </p:nvSpPr>
        <p:spPr>
          <a:xfrm>
            <a:off x="7428718" y="1797750"/>
            <a:ext cx="4780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ध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3"/>
          <p:cNvSpPr/>
          <p:nvPr/>
        </p:nvSpPr>
        <p:spPr>
          <a:xfrm>
            <a:off x="1429717" y="2554497"/>
            <a:ext cx="46839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न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23"/>
          <p:cNvSpPr/>
          <p:nvPr/>
        </p:nvSpPr>
        <p:spPr>
          <a:xfrm>
            <a:off x="2309562" y="2522965"/>
            <a:ext cx="55976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प 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23"/>
          <p:cNvSpPr/>
          <p:nvPr/>
        </p:nvSpPr>
        <p:spPr>
          <a:xfrm>
            <a:off x="3085725" y="2554496"/>
            <a:ext cx="48779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फ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3"/>
          <p:cNvSpPr/>
          <p:nvPr/>
        </p:nvSpPr>
        <p:spPr>
          <a:xfrm>
            <a:off x="3877024" y="2543986"/>
            <a:ext cx="45557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ब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3"/>
          <p:cNvSpPr/>
          <p:nvPr/>
        </p:nvSpPr>
        <p:spPr>
          <a:xfrm>
            <a:off x="4604733" y="2533475"/>
            <a:ext cx="51167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भ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23"/>
          <p:cNvSpPr/>
          <p:nvPr/>
        </p:nvSpPr>
        <p:spPr>
          <a:xfrm>
            <a:off x="5397017" y="2491435"/>
            <a:ext cx="47961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म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23"/>
          <p:cNvSpPr/>
          <p:nvPr/>
        </p:nvSpPr>
        <p:spPr>
          <a:xfrm>
            <a:off x="6168279" y="2522965"/>
            <a:ext cx="45878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य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23"/>
          <p:cNvSpPr/>
          <p:nvPr/>
        </p:nvSpPr>
        <p:spPr>
          <a:xfrm>
            <a:off x="6807096" y="2501946"/>
            <a:ext cx="51648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र 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23"/>
          <p:cNvSpPr/>
          <p:nvPr/>
        </p:nvSpPr>
        <p:spPr>
          <a:xfrm>
            <a:off x="7463547" y="2501944"/>
            <a:ext cx="49885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ल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23"/>
          <p:cNvSpPr/>
          <p:nvPr/>
        </p:nvSpPr>
        <p:spPr>
          <a:xfrm>
            <a:off x="3144505" y="3132565"/>
            <a:ext cx="44595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व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23"/>
          <p:cNvSpPr/>
          <p:nvPr/>
        </p:nvSpPr>
        <p:spPr>
          <a:xfrm>
            <a:off x="3873107" y="3153586"/>
            <a:ext cx="53251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श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3"/>
          <p:cNvSpPr/>
          <p:nvPr/>
        </p:nvSpPr>
        <p:spPr>
          <a:xfrm>
            <a:off x="4677413" y="3153586"/>
            <a:ext cx="45397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ष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23"/>
          <p:cNvSpPr/>
          <p:nvPr/>
        </p:nvSpPr>
        <p:spPr>
          <a:xfrm>
            <a:off x="5371185" y="3101034"/>
            <a:ext cx="51167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स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3"/>
          <p:cNvSpPr/>
          <p:nvPr/>
        </p:nvSpPr>
        <p:spPr>
          <a:xfrm>
            <a:off x="6128641" y="3090523"/>
            <a:ext cx="44435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ह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3"/>
          <p:cNvSpPr/>
          <p:nvPr/>
        </p:nvSpPr>
        <p:spPr>
          <a:xfrm>
            <a:off x="3182011" y="3647573"/>
            <a:ext cx="63190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क्ष 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3"/>
          <p:cNvSpPr/>
          <p:nvPr/>
        </p:nvSpPr>
        <p:spPr>
          <a:xfrm>
            <a:off x="3909539" y="3658082"/>
            <a:ext cx="55496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त्र 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3"/>
          <p:cNvSpPr/>
          <p:nvPr/>
        </p:nvSpPr>
        <p:spPr>
          <a:xfrm>
            <a:off x="4768800" y="3679103"/>
            <a:ext cx="47961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ज्ञ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23"/>
          <p:cNvSpPr/>
          <p:nvPr/>
        </p:nvSpPr>
        <p:spPr>
          <a:xfrm>
            <a:off x="5461681" y="3658564"/>
            <a:ext cx="47160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श्र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23"/>
          <p:cNvSpPr/>
          <p:nvPr/>
        </p:nvSpPr>
        <p:spPr>
          <a:xfrm>
            <a:off x="1240221" y="1072055"/>
            <a:ext cx="7147034" cy="3394841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9F5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6" name="Google Shape;146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71750" y="474600"/>
            <a:ext cx="1072900" cy="53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4" descr="0be8911c-db21-42ff-868b-fc7c34bfd3f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6669" y="10510"/>
            <a:ext cx="8001000" cy="47822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2" name="Google Shape;152;p24"/>
          <p:cNvCxnSpPr/>
          <p:nvPr/>
        </p:nvCxnSpPr>
        <p:spPr>
          <a:xfrm>
            <a:off x="1308539" y="3452649"/>
            <a:ext cx="7315200" cy="1588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153" name="Google Shape;153;p24"/>
          <p:cNvCxnSpPr/>
          <p:nvPr/>
        </p:nvCxnSpPr>
        <p:spPr>
          <a:xfrm rot="-5400000">
            <a:off x="2971800" y="3581400"/>
            <a:ext cx="1588" cy="1588"/>
          </a:xfrm>
          <a:prstGeom prst="straightConnector1">
            <a:avLst/>
          </a:prstGeom>
          <a:noFill/>
          <a:ln w="9525" cap="flat" cmpd="sng">
            <a:solidFill>
              <a:srgbClr val="FDA73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4" name="Google Shape;154;p24"/>
          <p:cNvCxnSpPr/>
          <p:nvPr/>
        </p:nvCxnSpPr>
        <p:spPr>
          <a:xfrm>
            <a:off x="1255986" y="4282963"/>
            <a:ext cx="7315200" cy="1588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155" name="Google Shape;155;p24"/>
          <p:cNvCxnSpPr/>
          <p:nvPr/>
        </p:nvCxnSpPr>
        <p:spPr>
          <a:xfrm rot="5400000">
            <a:off x="867901" y="3867014"/>
            <a:ext cx="814555" cy="6843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156" name="Google Shape;156;p24"/>
          <p:cNvCxnSpPr/>
          <p:nvPr/>
        </p:nvCxnSpPr>
        <p:spPr>
          <a:xfrm>
            <a:off x="1277006" y="3670738"/>
            <a:ext cx="7315200" cy="1588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157" name="Google Shape;157;p24"/>
          <p:cNvCxnSpPr/>
          <p:nvPr/>
        </p:nvCxnSpPr>
        <p:spPr>
          <a:xfrm>
            <a:off x="1266497" y="3836277"/>
            <a:ext cx="7315200" cy="1588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158" name="Google Shape;158;p24"/>
          <p:cNvCxnSpPr/>
          <p:nvPr/>
        </p:nvCxnSpPr>
        <p:spPr>
          <a:xfrm>
            <a:off x="1287517" y="4050424"/>
            <a:ext cx="7315200" cy="1588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159" name="Google Shape;159;p24"/>
          <p:cNvCxnSpPr/>
          <p:nvPr/>
        </p:nvCxnSpPr>
        <p:spPr>
          <a:xfrm rot="5400000">
            <a:off x="8177052" y="3846789"/>
            <a:ext cx="893379" cy="3153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60" name="Google Shape;160;p24"/>
          <p:cNvSpPr/>
          <p:nvPr/>
        </p:nvSpPr>
        <p:spPr>
          <a:xfrm>
            <a:off x="5562600" y="4648200"/>
            <a:ext cx="2487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24"/>
          <p:cNvSpPr/>
          <p:nvPr/>
        </p:nvSpPr>
        <p:spPr>
          <a:xfrm>
            <a:off x="1680543" y="3447392"/>
            <a:ext cx="42152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अ</a:t>
            </a:r>
            <a:endParaRPr sz="4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4"/>
          <p:cNvSpPr/>
          <p:nvPr/>
        </p:nvSpPr>
        <p:spPr>
          <a:xfrm>
            <a:off x="3567150" y="3452646"/>
            <a:ext cx="42152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अ</a:t>
            </a:r>
            <a:endParaRPr sz="4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4"/>
          <p:cNvSpPr/>
          <p:nvPr/>
        </p:nvSpPr>
        <p:spPr>
          <a:xfrm>
            <a:off x="5579880" y="3457902"/>
            <a:ext cx="42152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अ</a:t>
            </a:r>
            <a:endParaRPr sz="4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24"/>
          <p:cNvSpPr/>
          <p:nvPr/>
        </p:nvSpPr>
        <p:spPr>
          <a:xfrm>
            <a:off x="7781798" y="3431626"/>
            <a:ext cx="42152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अ</a:t>
            </a:r>
            <a:endParaRPr sz="4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5" name="Google Shape;165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71750" y="474600"/>
            <a:ext cx="1072900" cy="53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25" descr="download (1)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5" descr="images (13).png"/>
          <p:cNvPicPr preferRelativeResize="0"/>
          <p:nvPr/>
        </p:nvPicPr>
        <p:blipFill rotWithShape="1">
          <a:blip r:embed="rId4">
            <a:alphaModFix/>
          </a:blip>
          <a:srcRect l="21333" t="30189" r="25333" b="36604"/>
          <a:stretch/>
        </p:blipFill>
        <p:spPr>
          <a:xfrm>
            <a:off x="2514600" y="1651991"/>
            <a:ext cx="4267200" cy="1826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71750" y="474600"/>
            <a:ext cx="1072900" cy="53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26" descr="History Powerpoint Background Pics 06971 - Baltan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000" y="177032"/>
            <a:ext cx="6781800" cy="4715058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6"/>
          <p:cNvSpPr/>
          <p:nvPr/>
        </p:nvSpPr>
        <p:spPr>
          <a:xfrm>
            <a:off x="2532992" y="1609067"/>
            <a:ext cx="4771697" cy="206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दो या दो से अधिक वर्णो से बने ऐसे समूह को ‘शब्द’ कहते है, जिसका  कोई सार्थक अर्थ निकल रहा हो।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26"/>
          <p:cNvSpPr/>
          <p:nvPr/>
        </p:nvSpPr>
        <p:spPr>
          <a:xfrm>
            <a:off x="4453758" y="4073236"/>
            <a:ext cx="11430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कमल</a:t>
            </a:r>
            <a:endParaRPr sz="2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26"/>
          <p:cNvSpPr/>
          <p:nvPr/>
        </p:nvSpPr>
        <p:spPr>
          <a:xfrm>
            <a:off x="5659821" y="4052722"/>
            <a:ext cx="14478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शलगम</a:t>
            </a:r>
            <a:endParaRPr sz="2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" name="Google Shape;181;p26" descr="images (13).png"/>
          <p:cNvPicPr preferRelativeResize="0"/>
          <p:nvPr/>
        </p:nvPicPr>
        <p:blipFill rotWithShape="1">
          <a:blip r:embed="rId4">
            <a:alphaModFix/>
          </a:blip>
          <a:srcRect l="21333" t="30189" r="25333" b="36604"/>
          <a:stretch/>
        </p:blipFill>
        <p:spPr>
          <a:xfrm>
            <a:off x="3739055" y="505480"/>
            <a:ext cx="1981200" cy="499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71750" y="474600"/>
            <a:ext cx="1072900" cy="53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7" descr="CamScanner 04-20-2020 15.39.34_10.jpg"/>
          <p:cNvPicPr preferRelativeResize="0"/>
          <p:nvPr/>
        </p:nvPicPr>
        <p:blipFill rotWithShape="1">
          <a:blip r:embed="rId3">
            <a:alphaModFix/>
          </a:blip>
          <a:srcRect t="15385" b="11538"/>
          <a:stretch/>
        </p:blipFill>
        <p:spPr>
          <a:xfrm>
            <a:off x="1626476" y="919655"/>
            <a:ext cx="57150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71750" y="474600"/>
            <a:ext cx="1072900" cy="53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151</Words>
  <PresentationFormat>On-screen Show (16:9)</PresentationFormat>
  <Paragraphs>110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Simple Light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USER</cp:lastModifiedBy>
  <cp:revision>1</cp:revision>
  <dcterms:modified xsi:type="dcterms:W3CDTF">2022-05-20T06:16:42Z</dcterms:modified>
</cp:coreProperties>
</file>