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5143500" type="screen16x9"/>
  <p:notesSz cx="7315200" cy="9601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iKAWYflDeKpCEup7jQDZVnkG7CW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96625" rIns="96625" bIns="966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" name="Google Shape;209;p6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p7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" name="Google Shape;68;p20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2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" name="Google Shape;81;p22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p23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25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p4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1" name="Google Shape;201;p26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8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8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12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5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6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7640"/>
            <a:ext cx="9144000" cy="136586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"/>
          <p:cNvSpPr txBox="1"/>
          <p:nvPr/>
        </p:nvSpPr>
        <p:spPr>
          <a:xfrm>
            <a:off x="5874275" y="98375"/>
            <a:ext cx="3176100" cy="12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"/>
          <p:cNvSpPr txBox="1"/>
          <p:nvPr/>
        </p:nvSpPr>
        <p:spPr>
          <a:xfrm>
            <a:off x="4885552" y="1811750"/>
            <a:ext cx="3975000" cy="19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CLASS : V  ( LOWER HINDI)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SUBJECT :HINDI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CHAPTER NAME :</a:t>
            </a:r>
            <a:r>
              <a:rPr lang="en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परिचयात्मक क्रियाकलाप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SUBTOPIC</a:t>
            </a:r>
            <a:r>
              <a:rPr lang="en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: </a:t>
            </a:r>
            <a:r>
              <a:rPr lang="en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शब्दों की लडी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" name="Google Shape;57;p1" descr="maxresdefault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101012"/>
            <a:ext cx="4659476" cy="2914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12050" y="158875"/>
            <a:ext cx="1072900" cy="53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6"/>
          <p:cNvSpPr/>
          <p:nvPr/>
        </p:nvSpPr>
        <p:spPr>
          <a:xfrm>
            <a:off x="724818" y="462938"/>
            <a:ext cx="214193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शिक्षण</a:t>
            </a:r>
            <a:r>
              <a:rPr lang="en" sz="2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" sz="2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प्रतिफल</a:t>
            </a:r>
            <a:endParaRPr sz="2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6"/>
          <p:cNvSpPr/>
          <p:nvPr/>
        </p:nvSpPr>
        <p:spPr>
          <a:xfrm>
            <a:off x="646385" y="1193425"/>
            <a:ext cx="7499131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खेल के माध्यम से नए - नए शब्दों की जानकारी लेंगे जिससे उनके शब्द भंडार के विकास के साथ उनके कल्पना शक्ति का विकास होगा</a:t>
            </a: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3" name="Google Shape;21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12050" y="158875"/>
            <a:ext cx="1072900" cy="53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7"/>
          <p:cNvSpPr txBox="1"/>
          <p:nvPr/>
        </p:nvSpPr>
        <p:spPr>
          <a:xfrm>
            <a:off x="621425" y="743500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40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9" name="Google Shape;219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12050" y="158875"/>
            <a:ext cx="1072900" cy="53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20" descr="images.jpg"/>
          <p:cNvPicPr preferRelativeResize="0"/>
          <p:nvPr/>
        </p:nvPicPr>
        <p:blipFill rotWithShape="1">
          <a:blip r:embed="rId3">
            <a:alphaModFix/>
          </a:blip>
          <a:srcRect r="1090" b="34426"/>
          <a:stretch/>
        </p:blipFill>
        <p:spPr>
          <a:xfrm>
            <a:off x="341586" y="381000"/>
            <a:ext cx="8229600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12050" y="158875"/>
            <a:ext cx="1072900" cy="53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21" descr="51IQFlaxwT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0" y="1066801"/>
            <a:ext cx="4577461" cy="3809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21" descr="images.jpg"/>
          <p:cNvPicPr preferRelativeResize="0"/>
          <p:nvPr/>
        </p:nvPicPr>
        <p:blipFill rotWithShape="1">
          <a:blip r:embed="rId4">
            <a:alphaModFix/>
          </a:blip>
          <a:srcRect t="39344" r="56364" b="34425"/>
          <a:stretch/>
        </p:blipFill>
        <p:spPr>
          <a:xfrm>
            <a:off x="3848098" y="304800"/>
            <a:ext cx="1447800" cy="639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12050" y="158875"/>
            <a:ext cx="1072900" cy="53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22" descr="images.jpg"/>
          <p:cNvPicPr preferRelativeResize="0"/>
          <p:nvPr/>
        </p:nvPicPr>
        <p:blipFill rotWithShape="1">
          <a:blip r:embed="rId3">
            <a:alphaModFix/>
          </a:blip>
          <a:srcRect l="63251" t="42173" r="2170" b="34426"/>
          <a:stretch/>
        </p:blipFill>
        <p:spPr>
          <a:xfrm>
            <a:off x="3894083" y="262759"/>
            <a:ext cx="1905000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22"/>
          <p:cNvSpPr/>
          <p:nvPr/>
        </p:nvSpPr>
        <p:spPr>
          <a:xfrm>
            <a:off x="1385452" y="1209172"/>
            <a:ext cx="55656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क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22"/>
          <p:cNvSpPr/>
          <p:nvPr/>
        </p:nvSpPr>
        <p:spPr>
          <a:xfrm>
            <a:off x="2185841" y="1198662"/>
            <a:ext cx="57900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ख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22"/>
          <p:cNvSpPr/>
          <p:nvPr/>
        </p:nvSpPr>
        <p:spPr>
          <a:xfrm>
            <a:off x="3015176" y="1198662"/>
            <a:ext cx="46358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ग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2"/>
          <p:cNvSpPr/>
          <p:nvPr/>
        </p:nvSpPr>
        <p:spPr>
          <a:xfrm>
            <a:off x="4007079" y="1164568"/>
            <a:ext cx="54534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ङ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2"/>
          <p:cNvSpPr/>
          <p:nvPr/>
        </p:nvSpPr>
        <p:spPr>
          <a:xfrm>
            <a:off x="4555388" y="1209173"/>
            <a:ext cx="47481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च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2"/>
          <p:cNvSpPr/>
          <p:nvPr/>
        </p:nvSpPr>
        <p:spPr>
          <a:xfrm>
            <a:off x="5270181" y="1209172"/>
            <a:ext cx="53251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छ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2"/>
          <p:cNvSpPr/>
          <p:nvPr/>
        </p:nvSpPr>
        <p:spPr>
          <a:xfrm>
            <a:off x="6051955" y="1198662"/>
            <a:ext cx="51648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ज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2"/>
          <p:cNvSpPr/>
          <p:nvPr/>
        </p:nvSpPr>
        <p:spPr>
          <a:xfrm>
            <a:off x="6708677" y="1188152"/>
            <a:ext cx="64633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झ 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22"/>
          <p:cNvSpPr/>
          <p:nvPr/>
        </p:nvSpPr>
        <p:spPr>
          <a:xfrm>
            <a:off x="7340719" y="1167131"/>
            <a:ext cx="53893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ञ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2"/>
          <p:cNvSpPr/>
          <p:nvPr/>
        </p:nvSpPr>
        <p:spPr>
          <a:xfrm>
            <a:off x="1448514" y="1839793"/>
            <a:ext cx="55816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ट 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2"/>
          <p:cNvSpPr/>
          <p:nvPr/>
        </p:nvSpPr>
        <p:spPr>
          <a:xfrm>
            <a:off x="2249795" y="1839793"/>
            <a:ext cx="59824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ठ 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2"/>
          <p:cNvSpPr/>
          <p:nvPr/>
        </p:nvSpPr>
        <p:spPr>
          <a:xfrm>
            <a:off x="3055887" y="1829283"/>
            <a:ext cx="60305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ड 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2"/>
          <p:cNvSpPr/>
          <p:nvPr/>
        </p:nvSpPr>
        <p:spPr>
          <a:xfrm>
            <a:off x="3843891" y="1839793"/>
            <a:ext cx="44435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ढ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2"/>
          <p:cNvSpPr/>
          <p:nvPr/>
        </p:nvSpPr>
        <p:spPr>
          <a:xfrm>
            <a:off x="4577483" y="1818772"/>
            <a:ext cx="63511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ण 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2"/>
          <p:cNvSpPr/>
          <p:nvPr/>
        </p:nvSpPr>
        <p:spPr>
          <a:xfrm>
            <a:off x="5338765" y="1818772"/>
            <a:ext cx="45236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त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2"/>
          <p:cNvSpPr/>
          <p:nvPr/>
        </p:nvSpPr>
        <p:spPr>
          <a:xfrm>
            <a:off x="6114925" y="1797752"/>
            <a:ext cx="47641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थ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2"/>
          <p:cNvSpPr/>
          <p:nvPr/>
        </p:nvSpPr>
        <p:spPr>
          <a:xfrm>
            <a:off x="6784563" y="1787242"/>
            <a:ext cx="55816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द 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2"/>
          <p:cNvSpPr/>
          <p:nvPr/>
        </p:nvSpPr>
        <p:spPr>
          <a:xfrm>
            <a:off x="7428718" y="1797750"/>
            <a:ext cx="4780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ध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2"/>
          <p:cNvSpPr/>
          <p:nvPr/>
        </p:nvSpPr>
        <p:spPr>
          <a:xfrm>
            <a:off x="1429717" y="2554497"/>
            <a:ext cx="46839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न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2"/>
          <p:cNvSpPr/>
          <p:nvPr/>
        </p:nvSpPr>
        <p:spPr>
          <a:xfrm>
            <a:off x="2309562" y="2522965"/>
            <a:ext cx="55976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प 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2"/>
          <p:cNvSpPr/>
          <p:nvPr/>
        </p:nvSpPr>
        <p:spPr>
          <a:xfrm>
            <a:off x="3085725" y="2554496"/>
            <a:ext cx="48779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फ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2"/>
          <p:cNvSpPr/>
          <p:nvPr/>
        </p:nvSpPr>
        <p:spPr>
          <a:xfrm>
            <a:off x="3877024" y="2543986"/>
            <a:ext cx="45557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ब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2"/>
          <p:cNvSpPr/>
          <p:nvPr/>
        </p:nvSpPr>
        <p:spPr>
          <a:xfrm>
            <a:off x="4604733" y="2533475"/>
            <a:ext cx="51167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भ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22"/>
          <p:cNvSpPr/>
          <p:nvPr/>
        </p:nvSpPr>
        <p:spPr>
          <a:xfrm>
            <a:off x="5397017" y="2491435"/>
            <a:ext cx="47961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म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2"/>
          <p:cNvSpPr/>
          <p:nvPr/>
        </p:nvSpPr>
        <p:spPr>
          <a:xfrm>
            <a:off x="6168279" y="2522965"/>
            <a:ext cx="45878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य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22"/>
          <p:cNvSpPr/>
          <p:nvPr/>
        </p:nvSpPr>
        <p:spPr>
          <a:xfrm>
            <a:off x="6807096" y="2501946"/>
            <a:ext cx="51648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र 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2"/>
          <p:cNvSpPr/>
          <p:nvPr/>
        </p:nvSpPr>
        <p:spPr>
          <a:xfrm>
            <a:off x="7463547" y="2501944"/>
            <a:ext cx="49885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ल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2"/>
          <p:cNvSpPr/>
          <p:nvPr/>
        </p:nvSpPr>
        <p:spPr>
          <a:xfrm>
            <a:off x="3144505" y="3132565"/>
            <a:ext cx="44595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व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22"/>
          <p:cNvSpPr/>
          <p:nvPr/>
        </p:nvSpPr>
        <p:spPr>
          <a:xfrm>
            <a:off x="3873107" y="3153586"/>
            <a:ext cx="53251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श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22"/>
          <p:cNvSpPr/>
          <p:nvPr/>
        </p:nvSpPr>
        <p:spPr>
          <a:xfrm>
            <a:off x="4677413" y="3153586"/>
            <a:ext cx="45397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ष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22"/>
          <p:cNvSpPr/>
          <p:nvPr/>
        </p:nvSpPr>
        <p:spPr>
          <a:xfrm>
            <a:off x="5371185" y="3101034"/>
            <a:ext cx="51167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स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22"/>
          <p:cNvSpPr/>
          <p:nvPr/>
        </p:nvSpPr>
        <p:spPr>
          <a:xfrm>
            <a:off x="6128641" y="3090523"/>
            <a:ext cx="44435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ह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22"/>
          <p:cNvSpPr/>
          <p:nvPr/>
        </p:nvSpPr>
        <p:spPr>
          <a:xfrm>
            <a:off x="3182011" y="3647573"/>
            <a:ext cx="63190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क्ष 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2"/>
          <p:cNvSpPr/>
          <p:nvPr/>
        </p:nvSpPr>
        <p:spPr>
          <a:xfrm>
            <a:off x="3909539" y="3658082"/>
            <a:ext cx="55496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त्र 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22"/>
          <p:cNvSpPr/>
          <p:nvPr/>
        </p:nvSpPr>
        <p:spPr>
          <a:xfrm>
            <a:off x="4768800" y="3679103"/>
            <a:ext cx="47961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ज्ञ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22"/>
          <p:cNvSpPr/>
          <p:nvPr/>
        </p:nvSpPr>
        <p:spPr>
          <a:xfrm>
            <a:off x="5461681" y="3658564"/>
            <a:ext cx="47160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श्र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22"/>
          <p:cNvSpPr/>
          <p:nvPr/>
        </p:nvSpPr>
        <p:spPr>
          <a:xfrm>
            <a:off x="1240221" y="1072055"/>
            <a:ext cx="7147034" cy="3394841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9F5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22"/>
          <p:cNvSpPr/>
          <p:nvPr/>
        </p:nvSpPr>
        <p:spPr>
          <a:xfrm>
            <a:off x="3539734" y="1187509"/>
            <a:ext cx="46358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घ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2" name="Google Shape;122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12050" y="158875"/>
            <a:ext cx="1072900" cy="53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3" descr="History Powerpoint Background Pics 06971 - Baltan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2587" y="1"/>
            <a:ext cx="6781800" cy="4698124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3"/>
          <p:cNvSpPr/>
          <p:nvPr/>
        </p:nvSpPr>
        <p:spPr>
          <a:xfrm>
            <a:off x="2207173" y="1326931"/>
            <a:ext cx="4572000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दो या दो से अधिक वर्णो से बने ऐसे समूह को ‘शब्द’ कहते है, जिसका कोई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सार्थक अर्थ निकल रहा हो।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" name="Google Shape;129;p23" descr="images (13).png"/>
          <p:cNvPicPr preferRelativeResize="0"/>
          <p:nvPr/>
        </p:nvPicPr>
        <p:blipFill rotWithShape="1">
          <a:blip r:embed="rId4">
            <a:alphaModFix/>
          </a:blip>
          <a:srcRect l="21333" t="30189" r="25333" b="36604"/>
          <a:stretch/>
        </p:blipFill>
        <p:spPr>
          <a:xfrm>
            <a:off x="3350173" y="412531"/>
            <a:ext cx="19812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12050" y="158875"/>
            <a:ext cx="1072900" cy="53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/>
          <p:nvPr/>
        </p:nvSpPr>
        <p:spPr>
          <a:xfrm rot="973125">
            <a:off x="4719145" y="2070538"/>
            <a:ext cx="430923" cy="157655"/>
          </a:xfrm>
          <a:prstGeom prst="rect">
            <a:avLst/>
          </a:prstGeom>
          <a:gradFill>
            <a:gsLst>
              <a:gs pos="0">
                <a:srgbClr val="BDD5E1"/>
              </a:gs>
              <a:gs pos="35000">
                <a:srgbClr val="D2E1E7"/>
              </a:gs>
              <a:gs pos="100000">
                <a:srgbClr val="ECF3F6"/>
              </a:gs>
            </a:gsLst>
            <a:lin ang="16200000" scaled="0"/>
          </a:gradFill>
          <a:ln w="9525" cap="flat" cmpd="sng">
            <a:solidFill>
              <a:srgbClr val="748C98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24"/>
          <p:cNvSpPr/>
          <p:nvPr/>
        </p:nvSpPr>
        <p:spPr>
          <a:xfrm rot="1255074">
            <a:off x="7315748" y="2162162"/>
            <a:ext cx="507963" cy="96839"/>
          </a:xfrm>
          <a:prstGeom prst="rect">
            <a:avLst/>
          </a:prstGeom>
          <a:gradFill>
            <a:gsLst>
              <a:gs pos="0">
                <a:srgbClr val="BDD5E1"/>
              </a:gs>
              <a:gs pos="35000">
                <a:srgbClr val="D2E1E7"/>
              </a:gs>
              <a:gs pos="100000">
                <a:srgbClr val="ECF3F6"/>
              </a:gs>
            </a:gsLst>
            <a:lin ang="16200000" scaled="0"/>
          </a:gradFill>
          <a:ln w="9525" cap="flat" cmpd="sng">
            <a:solidFill>
              <a:srgbClr val="748C98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24"/>
          <p:cNvSpPr/>
          <p:nvPr/>
        </p:nvSpPr>
        <p:spPr>
          <a:xfrm>
            <a:off x="126125" y="1849820"/>
            <a:ext cx="914400" cy="914400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4"/>
          <p:cNvSpPr/>
          <p:nvPr/>
        </p:nvSpPr>
        <p:spPr>
          <a:xfrm>
            <a:off x="1424154" y="1476703"/>
            <a:ext cx="914400" cy="914400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24"/>
          <p:cNvSpPr/>
          <p:nvPr/>
        </p:nvSpPr>
        <p:spPr>
          <a:xfrm>
            <a:off x="2585547" y="2091558"/>
            <a:ext cx="914400" cy="914400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4"/>
          <p:cNvSpPr/>
          <p:nvPr/>
        </p:nvSpPr>
        <p:spPr>
          <a:xfrm>
            <a:off x="3820512" y="1550276"/>
            <a:ext cx="914400" cy="914400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4"/>
          <p:cNvSpPr/>
          <p:nvPr/>
        </p:nvSpPr>
        <p:spPr>
          <a:xfrm>
            <a:off x="5129050" y="1912882"/>
            <a:ext cx="914400" cy="914400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4"/>
          <p:cNvSpPr/>
          <p:nvPr/>
        </p:nvSpPr>
        <p:spPr>
          <a:xfrm>
            <a:off x="6458609" y="1413640"/>
            <a:ext cx="914400" cy="914400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4"/>
          <p:cNvSpPr/>
          <p:nvPr/>
        </p:nvSpPr>
        <p:spPr>
          <a:xfrm>
            <a:off x="7840718" y="1818289"/>
            <a:ext cx="1303281" cy="914400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24"/>
          <p:cNvSpPr/>
          <p:nvPr/>
        </p:nvSpPr>
        <p:spPr>
          <a:xfrm rot="1304322">
            <a:off x="2357291" y="2017551"/>
            <a:ext cx="419961" cy="130328"/>
          </a:xfrm>
          <a:prstGeom prst="rect">
            <a:avLst/>
          </a:prstGeom>
          <a:gradFill>
            <a:gsLst>
              <a:gs pos="0">
                <a:srgbClr val="BDD5E1"/>
              </a:gs>
              <a:gs pos="35000">
                <a:srgbClr val="D2E1E7"/>
              </a:gs>
              <a:gs pos="100000">
                <a:srgbClr val="ECF3F6"/>
              </a:gs>
            </a:gsLst>
            <a:lin ang="16200000" scaled="0"/>
          </a:gradFill>
          <a:ln w="9525" cap="flat" cmpd="sng">
            <a:solidFill>
              <a:srgbClr val="748C98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24"/>
          <p:cNvSpPr/>
          <p:nvPr/>
        </p:nvSpPr>
        <p:spPr>
          <a:xfrm rot="-1422162">
            <a:off x="1012577" y="2091571"/>
            <a:ext cx="433443" cy="112890"/>
          </a:xfrm>
          <a:prstGeom prst="rect">
            <a:avLst/>
          </a:prstGeom>
          <a:gradFill>
            <a:gsLst>
              <a:gs pos="0">
                <a:srgbClr val="BDD5E1"/>
              </a:gs>
              <a:gs pos="35000">
                <a:srgbClr val="D2E1E7"/>
              </a:gs>
              <a:gs pos="100000">
                <a:srgbClr val="ECF3F6"/>
              </a:gs>
            </a:gsLst>
            <a:lin ang="16200000" scaled="0"/>
          </a:gradFill>
          <a:ln w="9525" cap="flat" cmpd="sng">
            <a:solidFill>
              <a:srgbClr val="748C98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24"/>
          <p:cNvSpPr/>
          <p:nvPr/>
        </p:nvSpPr>
        <p:spPr>
          <a:xfrm rot="-839239">
            <a:off x="3456591" y="2214286"/>
            <a:ext cx="423041" cy="132917"/>
          </a:xfrm>
          <a:prstGeom prst="rect">
            <a:avLst/>
          </a:prstGeom>
          <a:gradFill>
            <a:gsLst>
              <a:gs pos="0">
                <a:srgbClr val="BDD5E1"/>
              </a:gs>
              <a:gs pos="35000">
                <a:srgbClr val="D2E1E7"/>
              </a:gs>
              <a:gs pos="100000">
                <a:srgbClr val="ECF3F6"/>
              </a:gs>
            </a:gsLst>
            <a:lin ang="16200000" scaled="0"/>
          </a:gradFill>
          <a:ln w="9525" cap="flat" cmpd="sng">
            <a:solidFill>
              <a:srgbClr val="748C98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24"/>
          <p:cNvSpPr/>
          <p:nvPr/>
        </p:nvSpPr>
        <p:spPr>
          <a:xfrm rot="-1456353">
            <a:off x="6051391" y="2137328"/>
            <a:ext cx="454524" cy="148824"/>
          </a:xfrm>
          <a:prstGeom prst="rect">
            <a:avLst/>
          </a:prstGeom>
          <a:gradFill>
            <a:gsLst>
              <a:gs pos="0">
                <a:srgbClr val="BDD5E1"/>
              </a:gs>
              <a:gs pos="35000">
                <a:srgbClr val="D2E1E7"/>
              </a:gs>
              <a:gs pos="100000">
                <a:srgbClr val="ECF3F6"/>
              </a:gs>
            </a:gsLst>
            <a:lin ang="16200000" scaled="0"/>
          </a:gradFill>
          <a:ln w="9525" cap="flat" cmpd="sng">
            <a:solidFill>
              <a:srgbClr val="748C98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24"/>
          <p:cNvSpPr/>
          <p:nvPr/>
        </p:nvSpPr>
        <p:spPr>
          <a:xfrm>
            <a:off x="184612" y="2060510"/>
            <a:ext cx="71846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नल </a:t>
            </a: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24"/>
          <p:cNvSpPr/>
          <p:nvPr/>
        </p:nvSpPr>
        <p:spPr>
          <a:xfrm>
            <a:off x="1479970" y="1661117"/>
            <a:ext cx="77938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लहर</a:t>
            </a: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24"/>
          <p:cNvSpPr/>
          <p:nvPr/>
        </p:nvSpPr>
        <p:spPr>
          <a:xfrm>
            <a:off x="2749574" y="2323269"/>
            <a:ext cx="56618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रथ</a:t>
            </a: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4"/>
          <p:cNvSpPr/>
          <p:nvPr/>
        </p:nvSpPr>
        <p:spPr>
          <a:xfrm>
            <a:off x="3922998" y="1745199"/>
            <a:ext cx="70083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थन </a:t>
            </a: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4"/>
          <p:cNvSpPr/>
          <p:nvPr/>
        </p:nvSpPr>
        <p:spPr>
          <a:xfrm>
            <a:off x="5201706" y="2207654"/>
            <a:ext cx="89800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नमक</a:t>
            </a: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24"/>
          <p:cNvSpPr/>
          <p:nvPr/>
        </p:nvSpPr>
        <p:spPr>
          <a:xfrm>
            <a:off x="6491546" y="1671628"/>
            <a:ext cx="100540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कलम </a:t>
            </a: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24"/>
          <p:cNvSpPr/>
          <p:nvPr/>
        </p:nvSpPr>
        <p:spPr>
          <a:xfrm>
            <a:off x="7836249" y="2007958"/>
            <a:ext cx="109837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मलमल</a:t>
            </a: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24"/>
          <p:cNvSpPr/>
          <p:nvPr/>
        </p:nvSpPr>
        <p:spPr>
          <a:xfrm>
            <a:off x="3767960" y="583324"/>
            <a:ext cx="914400" cy="914400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4"/>
          <p:cNvSpPr/>
          <p:nvPr/>
        </p:nvSpPr>
        <p:spPr>
          <a:xfrm>
            <a:off x="3941690" y="725697"/>
            <a:ext cx="46839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न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4"/>
          <p:cNvSpPr/>
          <p:nvPr/>
        </p:nvSpPr>
        <p:spPr>
          <a:xfrm>
            <a:off x="3321269" y="147144"/>
            <a:ext cx="2039007" cy="369332"/>
          </a:xfrm>
          <a:prstGeom prst="rect">
            <a:avLst/>
          </a:prstGeom>
          <a:gradFill>
            <a:gsLst>
              <a:gs pos="0">
                <a:srgbClr val="9CE7F5"/>
              </a:gs>
              <a:gs pos="35000">
                <a:srgbClr val="BBEAF6"/>
              </a:gs>
              <a:gs pos="100000">
                <a:srgbClr val="E4F9FC"/>
              </a:gs>
            </a:gsLst>
            <a:lin ang="16200000" scaled="0"/>
          </a:gradFill>
          <a:ln w="9525" cap="flat" cmpd="sng">
            <a:solidFill>
              <a:srgbClr val="0096A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शब्दों</a:t>
            </a:r>
            <a:r>
              <a:rPr lang="en" sz="18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की</a:t>
            </a:r>
            <a:r>
              <a:rPr lang="en" sz="18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लडी</a:t>
            </a:r>
            <a:endParaRPr sz="1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8" name="Google Shape;158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12050" y="158875"/>
            <a:ext cx="1072900" cy="53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5" descr="Diwali: What is it? - CBBC Newsround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25" descr="Diwali: What is it? - CBBC Newsround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5" name="Google Shape;165;p25" descr="在走动的火车 852x480 | Train travel, Animation, Pic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60091"/>
            <a:ext cx="811530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5"/>
          <p:cNvSpPr/>
          <p:nvPr/>
        </p:nvSpPr>
        <p:spPr>
          <a:xfrm>
            <a:off x="1898055" y="315792"/>
            <a:ext cx="71045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फ</a:t>
            </a:r>
            <a:endParaRPr sz="4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25"/>
          <p:cNvSpPr/>
          <p:nvPr/>
        </p:nvSpPr>
        <p:spPr>
          <a:xfrm>
            <a:off x="1767211" y="168647"/>
            <a:ext cx="821059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श </a:t>
            </a:r>
            <a:endParaRPr sz="4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25"/>
          <p:cNvSpPr/>
          <p:nvPr/>
        </p:nvSpPr>
        <p:spPr>
          <a:xfrm>
            <a:off x="2046620" y="284263"/>
            <a:ext cx="569387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घ</a:t>
            </a:r>
            <a:endParaRPr sz="4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25"/>
          <p:cNvSpPr/>
          <p:nvPr/>
        </p:nvSpPr>
        <p:spPr>
          <a:xfrm>
            <a:off x="1773624" y="221198"/>
            <a:ext cx="792205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भ </a:t>
            </a:r>
            <a:endParaRPr sz="4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25"/>
          <p:cNvSpPr/>
          <p:nvPr/>
        </p:nvSpPr>
        <p:spPr>
          <a:xfrm>
            <a:off x="1851732" y="126124"/>
            <a:ext cx="542136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ट</a:t>
            </a:r>
            <a:endParaRPr sz="4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25"/>
          <p:cNvSpPr/>
          <p:nvPr/>
        </p:nvSpPr>
        <p:spPr>
          <a:xfrm>
            <a:off x="1840511" y="410387"/>
            <a:ext cx="617477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ल</a:t>
            </a:r>
            <a:endParaRPr sz="4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25"/>
          <p:cNvSpPr/>
          <p:nvPr/>
        </p:nvSpPr>
        <p:spPr>
          <a:xfrm>
            <a:off x="6815362" y="2050000"/>
            <a:ext cx="947695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ला </a:t>
            </a:r>
            <a:endParaRPr sz="4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25"/>
          <p:cNvSpPr/>
          <p:nvPr/>
        </p:nvSpPr>
        <p:spPr>
          <a:xfrm>
            <a:off x="2694641" y="1976428"/>
            <a:ext cx="543739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व</a:t>
            </a:r>
            <a:endParaRPr sz="4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25"/>
          <p:cNvSpPr/>
          <p:nvPr/>
        </p:nvSpPr>
        <p:spPr>
          <a:xfrm>
            <a:off x="3952767" y="2039490"/>
            <a:ext cx="64633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र्ण</a:t>
            </a:r>
            <a:endParaRPr sz="4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25"/>
          <p:cNvSpPr/>
          <p:nvPr/>
        </p:nvSpPr>
        <p:spPr>
          <a:xfrm>
            <a:off x="5386364" y="2039489"/>
            <a:ext cx="761747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मा</a:t>
            </a:r>
            <a:endParaRPr sz="4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" name="Google Shape;176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12050" y="158875"/>
            <a:ext cx="1072900" cy="53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"/>
          <p:cNvSpPr/>
          <p:nvPr/>
        </p:nvSpPr>
        <p:spPr>
          <a:xfrm>
            <a:off x="5743905" y="1597571"/>
            <a:ext cx="993226" cy="641131"/>
          </a:xfrm>
          <a:prstGeom prst="rect">
            <a:avLst/>
          </a:prstGeom>
          <a:gradFill>
            <a:gsLst>
              <a:gs pos="0">
                <a:srgbClr val="00ABC0"/>
              </a:gs>
              <a:gs pos="100000">
                <a:srgbClr val="94ECFD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31EAF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4"/>
          <p:cNvSpPr/>
          <p:nvPr/>
        </p:nvSpPr>
        <p:spPr>
          <a:xfrm>
            <a:off x="7062953" y="1313794"/>
            <a:ext cx="1156137" cy="578069"/>
          </a:xfrm>
          <a:prstGeom prst="rect">
            <a:avLst/>
          </a:prstGeom>
          <a:solidFill>
            <a:srgbClr val="FF0000"/>
          </a:solidFill>
          <a:ln w="25400" cap="flat" cmpd="sng">
            <a:solidFill>
              <a:srgbClr val="BA7C2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4"/>
          <p:cNvSpPr/>
          <p:nvPr/>
        </p:nvSpPr>
        <p:spPr>
          <a:xfrm>
            <a:off x="6206359" y="441432"/>
            <a:ext cx="1003737" cy="592522"/>
          </a:xfrm>
          <a:prstGeom prst="rect">
            <a:avLst/>
          </a:prstGeom>
          <a:solidFill>
            <a:srgbClr val="00B050"/>
          </a:solidFill>
          <a:ln w="25400" cap="flat" cmpd="sng">
            <a:solidFill>
              <a:srgbClr val="BA7C2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4"/>
          <p:cNvSpPr/>
          <p:nvPr/>
        </p:nvSpPr>
        <p:spPr>
          <a:xfrm>
            <a:off x="4745423" y="178678"/>
            <a:ext cx="993227" cy="572812"/>
          </a:xfrm>
          <a:prstGeom prst="rect">
            <a:avLst/>
          </a:prstGeom>
          <a:solidFill>
            <a:srgbClr val="FFFF00"/>
          </a:solidFill>
          <a:ln w="25400" cap="flat" cmpd="sng">
            <a:solidFill>
              <a:srgbClr val="BA7C2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5" name="Google Shape;185;p4" descr="Girl Rainbow Sticker by shourimajo for iOS &amp; Android | GIPH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52845" y="1136243"/>
            <a:ext cx="3859376" cy="3762892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4"/>
          <p:cNvSpPr/>
          <p:nvPr/>
        </p:nvSpPr>
        <p:spPr>
          <a:xfrm rot="-2503010">
            <a:off x="508077" y="1251214"/>
            <a:ext cx="149592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चलो बताओ 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4"/>
          <p:cNvSpPr/>
          <p:nvPr/>
        </p:nvSpPr>
        <p:spPr>
          <a:xfrm rot="-3266249">
            <a:off x="454034" y="755896"/>
            <a:ext cx="1633234" cy="1530154"/>
          </a:xfrm>
          <a:prstGeom prst="cloudCallout">
            <a:avLst>
              <a:gd name="adj1" fmla="val -20833"/>
              <a:gd name="adj2" fmla="val 62500"/>
            </a:avLst>
          </a:prstGeom>
          <a:noFill/>
          <a:ln w="25400" cap="flat" cmpd="sng">
            <a:solidFill>
              <a:srgbClr val="BA7C2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4"/>
          <p:cNvSpPr/>
          <p:nvPr/>
        </p:nvSpPr>
        <p:spPr>
          <a:xfrm>
            <a:off x="7073464" y="2285999"/>
            <a:ext cx="993226" cy="641131"/>
          </a:xfrm>
          <a:prstGeom prst="rect">
            <a:avLst/>
          </a:prstGeom>
          <a:solidFill>
            <a:srgbClr val="7030A0"/>
          </a:solidFill>
          <a:ln w="25400" cap="flat" cmpd="sng">
            <a:solidFill>
              <a:srgbClr val="BA7C2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4"/>
          <p:cNvSpPr/>
          <p:nvPr/>
        </p:nvSpPr>
        <p:spPr>
          <a:xfrm>
            <a:off x="7819698" y="352095"/>
            <a:ext cx="993226" cy="641131"/>
          </a:xfrm>
          <a:prstGeom prst="rect">
            <a:avLst/>
          </a:prstGeom>
          <a:solidFill>
            <a:srgbClr val="7030A0"/>
          </a:solidFill>
          <a:ln w="25400" cap="flat" cmpd="sng">
            <a:solidFill>
              <a:srgbClr val="BA7C2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4"/>
          <p:cNvSpPr/>
          <p:nvPr/>
        </p:nvSpPr>
        <p:spPr>
          <a:xfrm>
            <a:off x="3258209" y="278523"/>
            <a:ext cx="993226" cy="641131"/>
          </a:xfrm>
          <a:prstGeom prst="rect">
            <a:avLst/>
          </a:prstGeom>
          <a:solidFill>
            <a:srgbClr val="7030A0"/>
          </a:solidFill>
          <a:ln w="25400" cap="flat" cmpd="sng">
            <a:solidFill>
              <a:srgbClr val="BA7C2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4"/>
          <p:cNvSpPr/>
          <p:nvPr/>
        </p:nvSpPr>
        <p:spPr>
          <a:xfrm>
            <a:off x="3434879" y="294773"/>
            <a:ext cx="51648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ज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4"/>
          <p:cNvSpPr/>
          <p:nvPr/>
        </p:nvSpPr>
        <p:spPr>
          <a:xfrm>
            <a:off x="5012944" y="168647"/>
            <a:ext cx="45236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त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3" name="Google Shape;193;p4" descr="Girl Rainbow Sticker by shourimajo for iOS &amp; Android | GIPH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52845" y="1052161"/>
            <a:ext cx="3859376" cy="3762892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4"/>
          <p:cNvSpPr/>
          <p:nvPr/>
        </p:nvSpPr>
        <p:spPr>
          <a:xfrm>
            <a:off x="6395500" y="399876"/>
            <a:ext cx="47961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म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4"/>
          <p:cNvSpPr/>
          <p:nvPr/>
        </p:nvSpPr>
        <p:spPr>
          <a:xfrm>
            <a:off x="5969565" y="1608566"/>
            <a:ext cx="57900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ख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4"/>
          <p:cNvSpPr/>
          <p:nvPr/>
        </p:nvSpPr>
        <p:spPr>
          <a:xfrm>
            <a:off x="7429520" y="1303765"/>
            <a:ext cx="45557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ब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4"/>
          <p:cNvSpPr/>
          <p:nvPr/>
        </p:nvSpPr>
        <p:spPr>
          <a:xfrm>
            <a:off x="8062544" y="326302"/>
            <a:ext cx="44435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ह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4"/>
          <p:cNvSpPr/>
          <p:nvPr/>
        </p:nvSpPr>
        <p:spPr>
          <a:xfrm>
            <a:off x="7389082" y="2323269"/>
            <a:ext cx="46839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न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26" descr="Download Rainbow Png Images 7 Colors Of The Sky Png Only - Rainbow Clipart  - Full Size PNG Image - PNGki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143568">
            <a:off x="-334900" y="165754"/>
            <a:ext cx="3941143" cy="1728576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6"/>
          <p:cNvSpPr/>
          <p:nvPr/>
        </p:nvSpPr>
        <p:spPr>
          <a:xfrm>
            <a:off x="3791083" y="1362325"/>
            <a:ext cx="152958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गृह कार्य </a:t>
            </a:r>
            <a:endParaRPr sz="2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26"/>
          <p:cNvSpPr/>
          <p:nvPr/>
        </p:nvSpPr>
        <p:spPr>
          <a:xfrm>
            <a:off x="2356570" y="1957178"/>
            <a:ext cx="5056602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हमारे</a:t>
            </a:r>
            <a:r>
              <a:rPr lang="en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आसपास</a:t>
            </a:r>
            <a:r>
              <a:rPr lang="en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मौजूद</a:t>
            </a:r>
            <a:r>
              <a:rPr lang="en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दो</a:t>
            </a:r>
            <a:r>
              <a:rPr lang="en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तीन</a:t>
            </a:r>
            <a:r>
              <a:rPr lang="en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तथा</a:t>
            </a:r>
            <a:r>
              <a:rPr lang="en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चार</a:t>
            </a:r>
            <a:r>
              <a:rPr lang="en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वर्णों</a:t>
            </a:r>
            <a:r>
              <a:rPr lang="en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से</a:t>
            </a:r>
            <a:r>
              <a:rPr lang="en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संबंधित</a:t>
            </a:r>
            <a:r>
              <a:rPr lang="en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अमात्रिक</a:t>
            </a:r>
            <a:r>
              <a:rPr lang="en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शब्दों</a:t>
            </a:r>
            <a:r>
              <a:rPr lang="en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के</a:t>
            </a:r>
            <a:r>
              <a:rPr lang="en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चित्र</a:t>
            </a:r>
            <a:r>
              <a:rPr lang="en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बनाकर</a:t>
            </a:r>
            <a:r>
              <a:rPr lang="en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रंग</a:t>
            </a:r>
            <a:r>
              <a:rPr lang="en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भरें</a:t>
            </a:r>
            <a:r>
              <a:rPr lang="en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तथा</a:t>
            </a:r>
            <a:r>
              <a:rPr lang="en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उनके</a:t>
            </a:r>
            <a:r>
              <a:rPr lang="en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नाम</a:t>
            </a:r>
            <a:r>
              <a:rPr lang="en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लिखें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6" name="Google Shape;206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12050" y="158875"/>
            <a:ext cx="1072900" cy="53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161</Words>
  <PresentationFormat>On-screen Show (16:9)</PresentationFormat>
  <Paragraphs>78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Simple Light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USER</cp:lastModifiedBy>
  <cp:revision>1</cp:revision>
  <dcterms:modified xsi:type="dcterms:W3CDTF">2022-05-20T06:16:02Z</dcterms:modified>
</cp:coreProperties>
</file>