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metadata" ContentType="application/binary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7315200" cy="96012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 pos="2160">
          <p15:clr>
            <a:srgbClr val="000000"/>
          </p15:clr>
        </p15:guide>
        <p15:guide id="2" pos="3840">
          <p15:clr>
            <a:srgbClr val="000000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5" roundtripDataSignature="AMtx7miVCGFMLe5dBNEK1goG9qTCD/Umy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-798" y="-9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5" Type="http://customschemas.google.com/relationships/presentationmetadata" Target="metadata"/><Relationship Id="rId10" Type="http://schemas.openxmlformats.org/officeDocument/2006/relationships/notesMaster" Target="notesMasters/notesMaster1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169920" cy="4817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4143587" y="0"/>
            <a:ext cx="3169920" cy="4817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777875" y="1200150"/>
            <a:ext cx="5759450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119474"/>
            <a:ext cx="3169920" cy="4817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:notes"/>
          <p:cNvSpPr txBox="1">
            <a:spLocks noGrp="1"/>
          </p:cNvSpPr>
          <p:nvPr>
            <p:ph type="body" idx="1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9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3:notes"/>
          <p:cNvSpPr txBox="1">
            <a:spLocks noGrp="1"/>
          </p:cNvSpPr>
          <p:nvPr>
            <p:ph type="body" idx="1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4:notes"/>
          <p:cNvSpPr txBox="1">
            <a:spLocks noGrp="1"/>
          </p:cNvSpPr>
          <p:nvPr>
            <p:ph type="body" idx="1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1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5:notes"/>
          <p:cNvSpPr txBox="1">
            <a:spLocks noGrp="1"/>
          </p:cNvSpPr>
          <p:nvPr>
            <p:ph type="body" idx="1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2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6:notes"/>
          <p:cNvSpPr txBox="1">
            <a:spLocks noGrp="1"/>
          </p:cNvSpPr>
          <p:nvPr>
            <p:ph type="body" idx="1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7:notes"/>
          <p:cNvSpPr txBox="1">
            <a:spLocks noGrp="1"/>
          </p:cNvSpPr>
          <p:nvPr>
            <p:ph type="body" idx="1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34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8:notes"/>
          <p:cNvSpPr txBox="1">
            <a:spLocks noGrp="1"/>
          </p:cNvSpPr>
          <p:nvPr>
            <p:ph type="body" idx="1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41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541338" y="757238"/>
            <a:ext cx="6719887" cy="377983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8" name="Google Shape;148;p9:notes"/>
          <p:cNvSpPr txBox="1">
            <a:spLocks noGrp="1"/>
          </p:cNvSpPr>
          <p:nvPr>
            <p:ph type="body" idx="1"/>
          </p:nvPr>
        </p:nvSpPr>
        <p:spPr>
          <a:xfrm>
            <a:off x="780288" y="4788599"/>
            <a:ext cx="6242304" cy="4536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2150" tIns="102150" rIns="102150" bIns="1021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1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2133"/>
              </a:spcBef>
              <a:spcAft>
                <a:spcPts val="2133"/>
              </a:spcAft>
              <a:buClr>
                <a:schemeClr val="dk1"/>
              </a:buClr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8" name="Google Shape;18;p11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2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2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72" name="Google Shape;72;p2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3" name="Google Shape;73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2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21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9" name="Google Shape;79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2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22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5" name="Google Shape;85;p2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2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2" name="Google Shape;22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3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3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8" name="Google Shape;28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4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14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4" name="Google Shape;34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1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6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16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7" name="Google Shape;47;p16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16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9" name="Google Shape;49;p16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" name="Google Shape;50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5" name="Google Shape;65;p1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6" name="Google Shape;66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" name="Google Shape;92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254176"/>
            <a:ext cx="12192000" cy="1603827"/>
          </a:xfrm>
          <a:prstGeom prst="rect">
            <a:avLst/>
          </a:prstGeom>
          <a:noFill/>
          <a:ln>
            <a:noFill/>
          </a:ln>
        </p:spPr>
      </p:pic>
      <p:pic>
        <p:nvPicPr>
          <p:cNvPr id="93" name="Google Shape;93;p1" descr="maxresdefault.jp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" y="838200"/>
            <a:ext cx="6000749" cy="4639707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Google Shape;94;p1"/>
          <p:cNvSpPr txBox="1"/>
          <p:nvPr/>
        </p:nvSpPr>
        <p:spPr>
          <a:xfrm>
            <a:off x="6381753" y="2103965"/>
            <a:ext cx="5810248" cy="36082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0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CLASS: </a:t>
            </a:r>
            <a:r>
              <a:rPr lang="hi-IN" sz="2000" b="1" i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V</a:t>
            </a:r>
            <a:endParaRPr sz="20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0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SUBJECT : HINDI</a:t>
            </a:r>
            <a:endParaRPr sz="20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0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CHAPTER NUMBER: 1</a:t>
            </a:r>
            <a:endParaRPr sz="20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0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TOPIC: </a:t>
            </a:r>
            <a:r>
              <a:rPr lang="hi-IN" sz="20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हम कुछ करके दिखलाएँगे</a:t>
            </a:r>
            <a:endParaRPr sz="20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0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SUB TOPIC: </a:t>
            </a:r>
            <a:r>
              <a:rPr lang="hi-IN" sz="20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लिखित प्रश्नोत्तर</a:t>
            </a:r>
            <a:r>
              <a:rPr lang="hi-IN" sz="20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0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                   </a:t>
            </a:r>
            <a:endParaRPr sz="20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0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             </a:t>
            </a:r>
            <a:endParaRPr sz="20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                   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                   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                                         </a:t>
            </a:r>
            <a:endParaRPr sz="20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489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     </a:t>
            </a:r>
            <a:endParaRPr sz="2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1"/>
          <p:cNvSpPr/>
          <p:nvPr/>
        </p:nvSpPr>
        <p:spPr>
          <a:xfrm>
            <a:off x="4343400" y="381000"/>
            <a:ext cx="7277112" cy="1015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400" b="1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      </a:t>
            </a:r>
            <a:r>
              <a:rPr lang="hi-IN" sz="3200" b="1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पाठ- 1 हम कुछ करके दिखलाएँगे</a:t>
            </a:r>
            <a:endParaRPr sz="3200" b="1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            </a:t>
            </a:r>
            <a:r>
              <a:rPr lang="hi-IN" sz="2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लिखित प्रश्नोत्तर </a:t>
            </a:r>
            <a:endParaRPr sz="2800" b="1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6" name="Google Shape;96;p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0434175" y="250775"/>
            <a:ext cx="1578401" cy="783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3"/>
          <p:cNvSpPr txBox="1">
            <a:spLocks noGrp="1"/>
          </p:cNvSpPr>
          <p:nvPr>
            <p:ph type="title"/>
          </p:nvPr>
        </p:nvSpPr>
        <p:spPr>
          <a:xfrm>
            <a:off x="1082692" y="84426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Calibri"/>
              <a:buNone/>
            </a:pPr>
            <a:r>
              <a:rPr lang="hi-IN" sz="3200" b="1">
                <a:solidFill>
                  <a:srgbClr val="FF0000"/>
                </a:solidFill>
              </a:rPr>
              <a:t>2. निम्नलिखित प्रश्नों के उत्तर लिखिए </a:t>
            </a:r>
            <a:endParaRPr sz="3200" b="1">
              <a:solidFill>
                <a:srgbClr val="FF0000"/>
              </a:solidFill>
            </a:endParaRPr>
          </a:p>
        </p:txBody>
      </p:sp>
      <p:sp>
        <p:nvSpPr>
          <p:cNvPr id="109" name="Google Shape;109;p3"/>
          <p:cNvSpPr txBox="1">
            <a:spLocks noGrp="1"/>
          </p:cNvSpPr>
          <p:nvPr>
            <p:ph type="body" idx="1"/>
          </p:nvPr>
        </p:nvSpPr>
        <p:spPr>
          <a:xfrm>
            <a:off x="1082692" y="1248989"/>
            <a:ext cx="10347308" cy="1799011"/>
          </a:xfrm>
          <a:prstGeom prst="rect">
            <a:avLst/>
          </a:prstGeom>
          <a:gradFill>
            <a:gsLst>
              <a:gs pos="0">
                <a:srgbClr val="B4D4A5"/>
              </a:gs>
              <a:gs pos="50000">
                <a:srgbClr val="A8CD97"/>
              </a:gs>
              <a:gs pos="100000">
                <a:srgbClr val="9BC985"/>
              </a:gs>
            </a:gsLst>
            <a:lin ang="5400000" scaled="0"/>
          </a:gradFill>
          <a:ln w="9525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hi-IN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क. कवि अमरों में नाम लिखाने  की बात  क्यों सोचता है ? 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hi-IN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ख . कवि के अनुसार गरीब भिखारी के पास किस चीज की कमी है? 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hi-IN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ग. कवि उम्मीद हारकर बैठे व्यक्तियों  के लिए क्या करना चाहता है? 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b="1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</p:txBody>
      </p:sp>
      <p:pic>
        <p:nvPicPr>
          <p:cNvPr id="110" name="Google Shape;110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434175" y="250775"/>
            <a:ext cx="1578401" cy="783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70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600"/>
              <a:buFont typeface="Calibri"/>
              <a:buNone/>
            </a:pPr>
            <a:r>
              <a:rPr lang="hi-IN" sz="3600" b="1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2. उत्तर </a:t>
            </a:r>
            <a:endParaRPr sz="3600" b="1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4"/>
          <p:cNvSpPr txBox="1">
            <a:spLocks noGrp="1"/>
          </p:cNvSpPr>
          <p:nvPr>
            <p:ph type="body" idx="1"/>
          </p:nvPr>
        </p:nvSpPr>
        <p:spPr>
          <a:xfrm>
            <a:off x="838200" y="1219200"/>
            <a:ext cx="10591800" cy="3352801"/>
          </a:xfrm>
          <a:prstGeom prst="rect">
            <a:avLst/>
          </a:prstGeom>
          <a:gradFill>
            <a:gsLst>
              <a:gs pos="0">
                <a:srgbClr val="B4D4A5"/>
              </a:gs>
              <a:gs pos="50000">
                <a:srgbClr val="A8CD97"/>
              </a:gs>
              <a:gs pos="100000">
                <a:srgbClr val="9BC985"/>
              </a:gs>
            </a:gsLst>
            <a:lin ang="5400000" scaled="0"/>
          </a:gradFill>
          <a:ln w="9525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514350" lvl="0" indent="-5143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AutoNum type="arabicPeriod"/>
            </a:pPr>
            <a:r>
              <a:rPr lang="hi-IN" sz="3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कवि अमरों  में नाम  लिखाने की बात इसलिए करता है क्योंकि  कवि की इच्छा  और शौक  यही है । वह परोपकार तथा सेवा भाव  द्वारा मरने के बाद भी सब के दिलों में अमर रहना चाहते हैं । </a:t>
            </a:r>
            <a:endParaRPr/>
          </a:p>
          <a:p>
            <a:pPr marL="514350" lvl="0" indent="-5143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AutoNum type="arabicPeriod"/>
            </a:pPr>
            <a:r>
              <a:rPr lang="hi-IN" sz="3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कवि के अनुसार गरीब भिखारी के पास छत्रछाया और सुख की कमी है। </a:t>
            </a:r>
            <a:endParaRPr/>
          </a:p>
          <a:p>
            <a:pPr marL="514350" lvl="0" indent="-5143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AutoNum type="arabicPeriod"/>
            </a:pPr>
            <a:r>
              <a:rPr lang="hi-IN" sz="3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कवि उम्मीद हारकर बैठे व्यक्तियों के मन में नया उत्साह जगाना  चाहता  है । </a:t>
            </a:r>
            <a:endParaRPr sz="3200" b="1"/>
          </a:p>
        </p:txBody>
      </p:sp>
      <p:pic>
        <p:nvPicPr>
          <p:cNvPr id="117" name="Google Shape;117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434175" y="250775"/>
            <a:ext cx="1578401" cy="783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600"/>
              <a:buFont typeface="Calibri"/>
              <a:buNone/>
            </a:pPr>
            <a:r>
              <a:rPr lang="hi-IN" sz="3600" b="1">
                <a:solidFill>
                  <a:srgbClr val="FF0000"/>
                </a:solidFill>
              </a:rPr>
              <a:t>3. निम्नलिखित प्रश्नों के उत्तर विस्तार से दीजिए </a:t>
            </a:r>
            <a:endParaRPr sz="3600" b="1">
              <a:solidFill>
                <a:srgbClr val="FF0000"/>
              </a:solidFill>
            </a:endParaRPr>
          </a:p>
        </p:txBody>
      </p:sp>
      <p:sp>
        <p:nvSpPr>
          <p:cNvPr id="123" name="Google Shape;123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1755775"/>
          </a:xfrm>
          <a:prstGeom prst="rect">
            <a:avLst/>
          </a:prstGeom>
          <a:gradFill>
            <a:gsLst>
              <a:gs pos="0">
                <a:srgbClr val="B4D4A5"/>
              </a:gs>
              <a:gs pos="50000">
                <a:srgbClr val="A8CD97"/>
              </a:gs>
              <a:gs pos="100000">
                <a:srgbClr val="9BC985"/>
              </a:gs>
            </a:gsLst>
            <a:lin ang="5400000" scaled="0"/>
          </a:gradFill>
          <a:ln w="9525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514350" lvl="0" indent="-5143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AutoNum type="arabicPeriod"/>
            </a:pPr>
            <a:r>
              <a:rPr lang="hi-IN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कविता में बालक किस दीपक को जलाने की बात कर रहे हैं तथा क्यों? </a:t>
            </a:r>
            <a:endParaRPr/>
          </a:p>
          <a:p>
            <a:pPr marL="514350" lvl="0" indent="-5143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AutoNum type="arabicPeriod"/>
            </a:pPr>
            <a:r>
              <a:rPr lang="hi-IN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कवि किसको गले लगाने की बात करता है और क्यों?</a:t>
            </a:r>
            <a:endParaRPr b="1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4" name="Google Shape;124;p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434175" y="250775"/>
            <a:ext cx="1578401" cy="783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6"/>
          <p:cNvSpPr txBox="1">
            <a:spLocks noGrp="1"/>
          </p:cNvSpPr>
          <p:nvPr>
            <p:ph type="title"/>
          </p:nvPr>
        </p:nvSpPr>
        <p:spPr>
          <a:xfrm>
            <a:off x="838200" y="152401"/>
            <a:ext cx="10515600" cy="9143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600"/>
              <a:buFont typeface="Calibri"/>
              <a:buNone/>
            </a:pPr>
            <a:r>
              <a:rPr lang="hi-IN" sz="3600" b="1">
                <a:solidFill>
                  <a:srgbClr val="FF0000"/>
                </a:solidFill>
              </a:rPr>
              <a:t>3. उत्तर </a:t>
            </a:r>
            <a:endParaRPr sz="3600" b="1">
              <a:solidFill>
                <a:srgbClr val="FF0000"/>
              </a:solidFill>
            </a:endParaRPr>
          </a:p>
        </p:txBody>
      </p:sp>
      <p:sp>
        <p:nvSpPr>
          <p:cNvPr id="130" name="Google Shape;130;p6"/>
          <p:cNvSpPr txBox="1">
            <a:spLocks noGrp="1"/>
          </p:cNvSpPr>
          <p:nvPr>
            <p:ph type="body" idx="1"/>
          </p:nvPr>
        </p:nvSpPr>
        <p:spPr>
          <a:xfrm>
            <a:off x="381000" y="914400"/>
            <a:ext cx="10972800" cy="4114799"/>
          </a:xfrm>
          <a:prstGeom prst="rect">
            <a:avLst/>
          </a:prstGeom>
          <a:gradFill>
            <a:gsLst>
              <a:gs pos="0">
                <a:srgbClr val="B4D4A5"/>
              </a:gs>
              <a:gs pos="50000">
                <a:srgbClr val="A8CD97"/>
              </a:gs>
              <a:gs pos="100000">
                <a:srgbClr val="9BC985"/>
              </a:gs>
            </a:gsLst>
            <a:lin ang="5400000" scaled="0"/>
          </a:gradFill>
          <a:ln w="9525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hi-IN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क . कविता में बालक उद्यम का दीपक जलाने की बात कर रहे हैं । कवि ने यहाँ दुखी और बेसहारा लोगों की बात की है जो अँधेरे में है अर्थात अज्ञानता के कारण स्वयं को भूला बैठे हैं । जिन्हे अपनी उपस्थिति क भी अहसास नहीं है कवि उनमें  उद्यम अर्थात परिश्रम का  दीया  जलाना चाहता  है । 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hi-IN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ख.समाज में जो लोग बेसहारा, दुखी, भिखारी  हैं कवि उन्हे गले लगाने की बात करता  है। जो गरीब हैं जिनके पास छत्रछाया नहीं है , कवि उन्हे गले लगाकर बराबर क स्थान देना चाहता है। जो नितांत अभाव  और निराशा में  है उनकी मदद करके उन्हे सुखी बनाना चाहता है। </a:t>
            </a:r>
            <a:endParaRPr b="1"/>
          </a:p>
        </p:txBody>
      </p:sp>
      <p:pic>
        <p:nvPicPr>
          <p:cNvPr id="131" name="Google Shape;131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434175" y="250775"/>
            <a:ext cx="1578401" cy="783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600"/>
              <a:buFont typeface="Calibri"/>
              <a:buNone/>
            </a:pPr>
            <a:r>
              <a:rPr lang="hi-IN" sz="3600" b="1">
                <a:solidFill>
                  <a:srgbClr val="FF0000"/>
                </a:solidFill>
              </a:rPr>
              <a:t>शिक्षण प्रतिफल </a:t>
            </a:r>
            <a:endParaRPr sz="3600" b="1">
              <a:solidFill>
                <a:srgbClr val="FF0000"/>
              </a:solidFill>
            </a:endParaRPr>
          </a:p>
        </p:txBody>
      </p:sp>
      <p:sp>
        <p:nvSpPr>
          <p:cNvPr id="137" name="Google Shape;137;p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1679575"/>
          </a:xfrm>
          <a:prstGeom prst="rect">
            <a:avLst/>
          </a:prstGeom>
          <a:gradFill>
            <a:gsLst>
              <a:gs pos="0">
                <a:srgbClr val="B4D4A5"/>
              </a:gs>
              <a:gs pos="50000">
                <a:srgbClr val="A8CD97"/>
              </a:gs>
              <a:gs pos="100000">
                <a:srgbClr val="9BC985"/>
              </a:gs>
            </a:gsLst>
            <a:lin ang="5400000" scaled="0"/>
          </a:gradFill>
          <a:ln w="9525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hi-IN" sz="3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दीर्घ उत्तर वाले प्रश्नों के माध्यम से विद्यार्थी पाठ के मूल भाव से स्पष्ट परिचित हो पाएंगे। 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</p:txBody>
      </p:sp>
      <p:pic>
        <p:nvPicPr>
          <p:cNvPr id="138" name="Google Shape;138;p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434175" y="250775"/>
            <a:ext cx="1578401" cy="783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600"/>
              <a:buFont typeface="Calibri"/>
              <a:buNone/>
            </a:pPr>
            <a:r>
              <a:rPr lang="hi-IN" sz="3600" b="1">
                <a:solidFill>
                  <a:srgbClr val="FF0000"/>
                </a:solidFill>
              </a:rPr>
              <a:t>गृहकार्य</a:t>
            </a:r>
            <a:endParaRPr sz="3600" b="1">
              <a:solidFill>
                <a:srgbClr val="FF0000"/>
              </a:solidFill>
            </a:endParaRPr>
          </a:p>
        </p:txBody>
      </p:sp>
      <p:sp>
        <p:nvSpPr>
          <p:cNvPr id="144" name="Google Shape;144;p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4343400" cy="612775"/>
          </a:xfrm>
          <a:prstGeom prst="rect">
            <a:avLst/>
          </a:prstGeom>
          <a:gradFill>
            <a:gsLst>
              <a:gs pos="0">
                <a:srgbClr val="B4D4A5"/>
              </a:gs>
              <a:gs pos="50000">
                <a:srgbClr val="A8CD97"/>
              </a:gs>
              <a:gs pos="100000">
                <a:srgbClr val="9BC985"/>
              </a:gs>
            </a:gsLst>
            <a:lin ang="5400000" scaled="0"/>
          </a:gradFill>
          <a:ln w="9525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hi-IN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कक्षा कार्य अभ्यास करें । </a:t>
            </a:r>
            <a:endParaRPr sz="3200"/>
          </a:p>
        </p:txBody>
      </p:sp>
      <p:pic>
        <p:nvPicPr>
          <p:cNvPr id="145" name="Google Shape;145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434175" y="250775"/>
            <a:ext cx="1578401" cy="783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9"/>
          <p:cNvSpPr txBox="1"/>
          <p:nvPr/>
        </p:nvSpPr>
        <p:spPr>
          <a:xfrm>
            <a:off x="828567" y="991333"/>
            <a:ext cx="10401600" cy="47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609585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hi-IN" sz="5333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5333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609585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hi-IN" sz="5333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5333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867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51" name="Google Shape;151;p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434175" y="250775"/>
            <a:ext cx="1578401" cy="783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341</Words>
  <PresentationFormat>Custom</PresentationFormat>
  <Paragraphs>36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Slide 1</vt:lpstr>
      <vt:lpstr>2. निम्नलिखित प्रश्नों के उत्तर लिखिए </vt:lpstr>
      <vt:lpstr>2. उत्तर </vt:lpstr>
      <vt:lpstr>3. निम्नलिखित प्रश्नों के उत्तर विस्तार से दीजिए </vt:lpstr>
      <vt:lpstr>3. उत्तर </vt:lpstr>
      <vt:lpstr>शिक्षण प्रतिफल </vt:lpstr>
      <vt:lpstr>गृहकार्य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shaswatisubhadarshini@gmail.com</dc:creator>
  <cp:lastModifiedBy>USER</cp:lastModifiedBy>
  <cp:revision>1</cp:revision>
  <dcterms:created xsi:type="dcterms:W3CDTF">2020-08-11T14:07:34Z</dcterms:created>
  <dcterms:modified xsi:type="dcterms:W3CDTF">2022-05-17T06:31:01Z</dcterms:modified>
</cp:coreProperties>
</file>