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jqNn0LCjm5LFWW5rb6IywhCecp8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9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81125" y="757238"/>
            <a:ext cx="5040313" cy="37798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4" name="Google Shape;154;p10:notes"/>
          <p:cNvSpPr txBox="1">
            <a:spLocks noGrp="1"/>
          </p:cNvSpPr>
          <p:nvPr>
            <p:ph type="body" idx="1"/>
          </p:nvPr>
        </p:nvSpPr>
        <p:spPr>
          <a:xfrm>
            <a:off x="780288" y="4788599"/>
            <a:ext cx="6242304" cy="4536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150" tIns="102150" rIns="102150" bIns="1021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2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3" name="Google Shape;73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2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3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1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1" name="Google Shape;41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0" name="Google Shape;50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2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6" name="Google Shape;66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254175"/>
            <a:ext cx="9144000" cy="16038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 descr="maxresdefault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" y="1271147"/>
            <a:ext cx="4500562" cy="4206759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 txBox="1"/>
          <p:nvPr/>
        </p:nvSpPr>
        <p:spPr>
          <a:xfrm>
            <a:off x="4786315" y="2103965"/>
            <a:ext cx="4357686" cy="3608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CLASS</a:t>
            </a:r>
            <a:r>
              <a:rPr lang="en-IN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IN" sz="2000" b="1" i="0" u="none" strike="noStrike" cap="none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SUBJECT : HINDI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CHAPTER NUMBER: 1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TOPIC: </a:t>
            </a:r>
            <a:r>
              <a:rPr lang="en-IN" sz="20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हम</a:t>
            </a:r>
            <a:r>
              <a:rPr lang="en-IN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sz="20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कुछ</a:t>
            </a:r>
            <a:r>
              <a:rPr lang="en-IN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sz="20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करके</a:t>
            </a:r>
            <a:r>
              <a:rPr lang="en-IN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sz="20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दिखलाएँगे</a:t>
            </a: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 TOPIC: </a:t>
            </a:r>
            <a:r>
              <a:rPr lang="en-IN" sz="20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मौखिक</a:t>
            </a:r>
            <a:r>
              <a:rPr lang="en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sz="20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प्रश्नोत्तर</a:t>
            </a:r>
            <a:r>
              <a:rPr lang="en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, </a:t>
            </a:r>
            <a:r>
              <a:rPr lang="en-IN" sz="20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लिखित</a:t>
            </a:r>
            <a:r>
              <a:rPr lang="en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</a:t>
            </a:r>
            <a:r>
              <a:rPr lang="en-IN" sz="20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प्रश्नोत्तर</a:t>
            </a:r>
            <a:r>
              <a:rPr lang="en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8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3276600" y="304800"/>
            <a:ext cx="4500594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पाठ- 1 हम कुछ करके दिखलाएँगे</a:t>
            </a:r>
            <a:endParaRPr sz="24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मौखिक प्रश्नोत्तर , लिखित प्रश्नोत्तर </a:t>
            </a:r>
            <a:endParaRPr sz="24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565600" y="161250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 txBox="1">
            <a:spLocks noGrp="1"/>
          </p:cNvSpPr>
          <p:nvPr>
            <p:ph type="title"/>
          </p:nvPr>
        </p:nvSpPr>
        <p:spPr>
          <a:xfrm>
            <a:off x="457200" y="1524000"/>
            <a:ext cx="8229600" cy="1143000"/>
          </a:xfrm>
          <a:prstGeom prst="rect">
            <a:avLst/>
          </a:prstGeom>
          <a:gradFill>
            <a:gsLst>
              <a:gs pos="0">
                <a:srgbClr val="654F80"/>
              </a:gs>
              <a:gs pos="33000">
                <a:srgbClr val="9987B2"/>
              </a:gs>
              <a:gs pos="46750">
                <a:srgbClr val="B0A2C4"/>
              </a:gs>
              <a:gs pos="52999">
                <a:srgbClr val="B0A2C4"/>
              </a:gs>
              <a:gs pos="68000">
                <a:srgbClr val="9A88B3"/>
              </a:gs>
              <a:gs pos="100000">
                <a:srgbClr val="654F80"/>
              </a:gs>
            </a:gsLst>
            <a:lin ang="8350000" scaled="0"/>
          </a:gradFill>
          <a:ln w="9525" cap="flat" cmpd="sng">
            <a:solidFill>
              <a:srgbClr val="5A4476"/>
            </a:solidFill>
            <a:prstDash val="solid"/>
            <a:round/>
            <a:headEnd type="none" w="sm" len="sm"/>
            <a:tailEnd type="none" w="sm" len="sm"/>
          </a:ln>
          <a:effectLst>
            <a:outerShdw blurRad="190500" dist="228600" dir="2700000" sy="90000" rotWithShape="0">
              <a:srgbClr val="000000">
                <a:alpha val="25490"/>
              </a:srgbClr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en-IN" sz="36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श्रुत लेख  तथा उच्चारण अभ्यास </a:t>
            </a:r>
            <a:endParaRPr sz="3600" b="1">
              <a:solidFill>
                <a:srgbClr val="FF0000"/>
              </a:solidFill>
            </a:endParaRPr>
          </a:p>
        </p:txBody>
      </p:sp>
      <p:pic>
        <p:nvPicPr>
          <p:cNvPr id="109" name="Google Shape;109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18525" y="179150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323529" y="116635"/>
            <a:ext cx="8508772" cy="79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lang="en-IN" sz="36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मौखिक</a:t>
            </a:r>
            <a:r>
              <a:rPr lang="en-IN" sz="3600"/>
              <a:t> </a:t>
            </a:r>
            <a:endParaRPr sz="3600"/>
          </a:p>
        </p:txBody>
      </p:sp>
      <p:sp>
        <p:nvSpPr>
          <p:cNvPr id="115" name="Google Shape;115;p4"/>
          <p:cNvSpPr txBox="1">
            <a:spLocks noGrp="1"/>
          </p:cNvSpPr>
          <p:nvPr>
            <p:ph type="body" idx="1"/>
          </p:nvPr>
        </p:nvSpPr>
        <p:spPr>
          <a:xfrm>
            <a:off x="311700" y="980731"/>
            <a:ext cx="8520600" cy="4608511"/>
          </a:xfrm>
          <a:prstGeom prst="rect">
            <a:avLst/>
          </a:prstGeom>
          <a:gradFill>
            <a:gsLst>
              <a:gs pos="0">
                <a:srgbClr val="654F80"/>
              </a:gs>
              <a:gs pos="33000">
                <a:srgbClr val="9987B2"/>
              </a:gs>
              <a:gs pos="46750">
                <a:srgbClr val="B0A2C4"/>
              </a:gs>
              <a:gs pos="52999">
                <a:srgbClr val="B0A2C4"/>
              </a:gs>
              <a:gs pos="68000">
                <a:srgbClr val="9A88B3"/>
              </a:gs>
              <a:gs pos="100000">
                <a:srgbClr val="654F80"/>
              </a:gs>
            </a:gsLst>
            <a:lin ang="8350000" scaled="0"/>
          </a:gradFill>
          <a:ln w="9525" cap="flat" cmpd="sng">
            <a:solidFill>
              <a:srgbClr val="5A4476"/>
            </a:solidFill>
            <a:prstDash val="solid"/>
            <a:round/>
            <a:headEnd type="none" w="sm" len="sm"/>
            <a:tailEnd type="none" w="sm" len="sm"/>
          </a:ln>
          <a:effectLst>
            <a:outerShdw blurRad="190500" dist="228600" dir="2700000" sy="90000" rotWithShape="0">
              <a:srgbClr val="000000">
                <a:alpha val="2549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609585" lvl="0" indent="-4571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1 . </a:t>
            </a: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श्रुतलेख  एवं उच्चारण  अभ्यास – </a:t>
            </a:r>
            <a:endParaRPr/>
          </a:p>
          <a:p>
            <a:pPr marL="609585" lvl="0" indent="-4571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शौक ,</a:t>
            </a:r>
            <a:r>
              <a:rPr lang="en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दिखलाएँगे</a:t>
            </a:r>
            <a:r>
              <a:rPr lang="en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 ,</a:t>
            </a: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लिखाएँगे </a:t>
            </a:r>
            <a:endParaRPr/>
          </a:p>
          <a:p>
            <a:pPr marL="609585" lvl="0" indent="-4571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अँधेरे ,उद्यम,उत्साह </a:t>
            </a:r>
            <a:endParaRPr/>
          </a:p>
          <a:p>
            <a:pPr marL="609585" lvl="0" indent="-4571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2. कम से कम शब्दों में उत्तर दीजिए – </a:t>
            </a:r>
            <a:endParaRPr/>
          </a:p>
          <a:p>
            <a:pPr marL="609585" lvl="0" indent="-4571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क . कविता में कवि क्या इच्छा  जता रहा है ? </a:t>
            </a:r>
            <a:endParaRPr/>
          </a:p>
          <a:p>
            <a:pPr marL="609585" lvl="0" indent="-4571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ख .    कविता में कवि ने किसकी बात की है ?  </a:t>
            </a:r>
            <a:endParaRPr/>
          </a:p>
          <a:p>
            <a:pPr marL="609585" lvl="0" indent="-45718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ग .    कवि जब गरीब भिखारी  को देखता है तो क्या सोचता    है ?</a:t>
            </a:r>
            <a:endParaRPr b="1"/>
          </a:p>
        </p:txBody>
      </p:sp>
      <p:pic>
        <p:nvPicPr>
          <p:cNvPr id="116" name="Google Shape;116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18525" y="179150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lang="en-IN" sz="32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प्रश्नों के उत्तर </a:t>
            </a:r>
            <a:endParaRPr sz="32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5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3845024"/>
          </a:xfrm>
          <a:prstGeom prst="rect">
            <a:avLst/>
          </a:prstGeom>
          <a:gradFill>
            <a:gsLst>
              <a:gs pos="0">
                <a:srgbClr val="654F80"/>
              </a:gs>
              <a:gs pos="33000">
                <a:srgbClr val="9987B2"/>
              </a:gs>
              <a:gs pos="46750">
                <a:srgbClr val="B0A2C4"/>
              </a:gs>
              <a:gs pos="52999">
                <a:srgbClr val="B0A2C4"/>
              </a:gs>
              <a:gs pos="68000">
                <a:srgbClr val="9A88B3"/>
              </a:gs>
              <a:gs pos="100000">
                <a:srgbClr val="654F80"/>
              </a:gs>
            </a:gsLst>
            <a:lin ang="8350000" scaled="0"/>
          </a:gradFill>
          <a:ln w="9525" cap="flat" cmpd="sng">
            <a:solidFill>
              <a:srgbClr val="5A4476"/>
            </a:solidFill>
            <a:prstDash val="solid"/>
            <a:round/>
            <a:headEnd type="none" w="sm" len="sm"/>
            <a:tailEnd type="none" w="sm" len="sm"/>
          </a:ln>
          <a:effectLst>
            <a:outerShdw blurRad="190500" dist="228600" dir="2700000" sy="90000" rotWithShape="0">
              <a:srgbClr val="000000">
                <a:alpha val="25490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2.</a:t>
            </a: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क .उत्तर. कविता  में कवि कुछ  नवीन    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कार्य  करने की इच्छा  जता रहा  है । </a:t>
            </a:r>
            <a:endParaRPr b="1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ख .कविता में कवि ने मानवीय  गुण और  निराश लोगों में आशा का दीपक जलाने की बात की है । 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ग. कवि जब गरीब भिखारी  को देखता है तो उसकी मदद करने की बात सोचता है। </a:t>
            </a:r>
            <a:endParaRPr b="1"/>
          </a:p>
        </p:txBody>
      </p:sp>
      <p:pic>
        <p:nvPicPr>
          <p:cNvPr id="123" name="Google Shape;123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18525" y="179150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en-IN" sz="3600" b="1">
                <a:solidFill>
                  <a:srgbClr val="FF0000"/>
                </a:solidFill>
              </a:rPr>
              <a:t>लिखित </a:t>
            </a:r>
            <a:endParaRPr sz="3600" b="1">
              <a:solidFill>
                <a:srgbClr val="FF0000"/>
              </a:solidFill>
            </a:endParaRPr>
          </a:p>
        </p:txBody>
      </p:sp>
      <p:sp>
        <p:nvSpPr>
          <p:cNvPr id="129" name="Google Shape;129;p6"/>
          <p:cNvSpPr txBox="1">
            <a:spLocks noGrp="1"/>
          </p:cNvSpPr>
          <p:nvPr>
            <p:ph type="body" idx="1"/>
          </p:nvPr>
        </p:nvSpPr>
        <p:spPr>
          <a:xfrm>
            <a:off x="395536" y="1600201"/>
            <a:ext cx="8291264" cy="2908920"/>
          </a:xfrm>
          <a:prstGeom prst="rect">
            <a:avLst/>
          </a:prstGeom>
          <a:gradFill>
            <a:gsLst>
              <a:gs pos="0">
                <a:srgbClr val="654F80"/>
              </a:gs>
              <a:gs pos="33000">
                <a:srgbClr val="9987B2"/>
              </a:gs>
              <a:gs pos="46750">
                <a:srgbClr val="B0A2C4"/>
              </a:gs>
              <a:gs pos="52999">
                <a:srgbClr val="B0A2C4"/>
              </a:gs>
              <a:gs pos="68000">
                <a:srgbClr val="9A88B3"/>
              </a:gs>
              <a:gs pos="100000">
                <a:srgbClr val="654F80"/>
              </a:gs>
            </a:gsLst>
            <a:lin ang="8350000" scaled="0"/>
          </a:gradFill>
          <a:ln w="9525" cap="flat" cmpd="sng">
            <a:solidFill>
              <a:srgbClr val="5A4476"/>
            </a:solidFill>
            <a:prstDash val="solid"/>
            <a:round/>
            <a:headEnd type="none" w="sm" len="sm"/>
            <a:tailEnd type="none" w="sm" len="sm"/>
          </a:ln>
          <a:effectLst>
            <a:outerShdw blurRad="190500" dist="228600" dir="2700000" sy="90000" rotWithShape="0">
              <a:srgbClr val="000000">
                <a:alpha val="25490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3.निम्नलिखित भावों को दर्शाने  वाली कविता की पंक्तियाँ  लिखिए । 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क.बेसहारा लोगों को अपना मित्र बनाएँगे । 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ख.हम दृढ़प्रतिज्ञ और वीर व्यक्तियों के बच्चे हैं । </a:t>
            </a:r>
            <a:endParaRPr/>
          </a:p>
        </p:txBody>
      </p:sp>
      <p:pic>
        <p:nvPicPr>
          <p:cNvPr id="130" name="Google Shape;130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18525" y="179150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"/>
          <p:cNvSpPr txBox="1">
            <a:spLocks noGrp="1"/>
          </p:cNvSpPr>
          <p:nvPr>
            <p:ph type="title"/>
          </p:nvPr>
        </p:nvSpPr>
        <p:spPr>
          <a:xfrm>
            <a:off x="323529" y="0"/>
            <a:ext cx="8363272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en-IN" sz="3600" b="1">
                <a:solidFill>
                  <a:srgbClr val="FF0000"/>
                </a:solidFill>
              </a:rPr>
              <a:t>लिखित </a:t>
            </a:r>
            <a:endParaRPr sz="3600"/>
          </a:p>
        </p:txBody>
      </p:sp>
      <p:sp>
        <p:nvSpPr>
          <p:cNvPr id="136" name="Google Shape;136;p7"/>
          <p:cNvSpPr txBox="1">
            <a:spLocks noGrp="1"/>
          </p:cNvSpPr>
          <p:nvPr>
            <p:ph type="body" idx="1"/>
          </p:nvPr>
        </p:nvSpPr>
        <p:spPr>
          <a:xfrm>
            <a:off x="395536" y="1052737"/>
            <a:ext cx="8291264" cy="4680520"/>
          </a:xfrm>
          <a:prstGeom prst="rect">
            <a:avLst/>
          </a:prstGeom>
          <a:gradFill>
            <a:gsLst>
              <a:gs pos="0">
                <a:srgbClr val="654F80"/>
              </a:gs>
              <a:gs pos="33000">
                <a:srgbClr val="9987B2"/>
              </a:gs>
              <a:gs pos="46750">
                <a:srgbClr val="B0A2C4"/>
              </a:gs>
              <a:gs pos="52999">
                <a:srgbClr val="B0A2C4"/>
              </a:gs>
              <a:gs pos="68000">
                <a:srgbClr val="9A88B3"/>
              </a:gs>
              <a:gs pos="100000">
                <a:srgbClr val="654F80"/>
              </a:gs>
            </a:gsLst>
            <a:lin ang="8350000" scaled="0"/>
          </a:gradFill>
          <a:ln w="9525" cap="flat" cmpd="sng">
            <a:solidFill>
              <a:srgbClr val="5A4476"/>
            </a:solidFill>
            <a:prstDash val="solid"/>
            <a:round/>
            <a:headEnd type="none" w="sm" len="sm"/>
            <a:tailEnd type="none" w="sm" len="sm"/>
          </a:ln>
          <a:effectLst>
            <a:outerShdw blurRad="190500" dist="228600" dir="2700000" sy="90000" rotWithShape="0">
              <a:srgbClr val="000000">
                <a:alpha val="25490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.क</a:t>
            </a:r>
            <a:r>
              <a:rPr lang="en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जो लोग गरीब भिखारी हैं,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जिन पर न किसी की छाया है, 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हम उनको गले लगाएँगे, 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हम उनको सुखी बनाएँगे |</a:t>
            </a:r>
            <a:endParaRPr b="1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ख . हम उन वीरों के बच्चे हैं, 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जो धुन के पक्के सच्चे थे|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हम उनका मान बढ़ाएँगे,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हम जग  में  नाम कमाएँगे |</a:t>
            </a:r>
            <a:endParaRPr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</p:txBody>
      </p:sp>
      <p:pic>
        <p:nvPicPr>
          <p:cNvPr id="137" name="Google Shape;137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18525" y="179150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en-IN" sz="36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शिक्षण प्रतिफल 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2116831"/>
          </a:xfrm>
          <a:prstGeom prst="rect">
            <a:avLst/>
          </a:prstGeom>
          <a:gradFill>
            <a:gsLst>
              <a:gs pos="0">
                <a:srgbClr val="654F80"/>
              </a:gs>
              <a:gs pos="33000">
                <a:srgbClr val="9987B2"/>
              </a:gs>
              <a:gs pos="46750">
                <a:srgbClr val="B0A2C4"/>
              </a:gs>
              <a:gs pos="52999">
                <a:srgbClr val="B0A2C4"/>
              </a:gs>
              <a:gs pos="68000">
                <a:srgbClr val="9A88B3"/>
              </a:gs>
              <a:gs pos="100000">
                <a:srgbClr val="654F80"/>
              </a:gs>
            </a:gsLst>
            <a:lin ang="8350000" scaled="0"/>
          </a:gradFill>
          <a:ln w="9525" cap="flat" cmpd="sng">
            <a:solidFill>
              <a:srgbClr val="5A4476"/>
            </a:solidFill>
            <a:prstDash val="solid"/>
            <a:round/>
            <a:headEnd type="none" w="sm" len="sm"/>
            <a:tailEnd type="none" w="sm" len="sm"/>
          </a:ln>
          <a:effectLst>
            <a:outerShdw blurRad="190500" dist="228600" dir="2700000" sy="90000" rotWithShape="0">
              <a:srgbClr val="000000">
                <a:alpha val="25490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पाठ संबंधित ज्ञान  में दृढ़ीकरण </a:t>
            </a:r>
            <a:r>
              <a:rPr lang="en-IN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। </a:t>
            </a:r>
            <a:endParaRPr/>
          </a:p>
        </p:txBody>
      </p:sp>
      <p:pic>
        <p:nvPicPr>
          <p:cNvPr id="144" name="Google Shape;144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18525" y="179150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en-IN" sz="3600">
                <a:solidFill>
                  <a:srgbClr val="FF0000"/>
                </a:solidFill>
              </a:rPr>
              <a:t>गृहकार्य </a:t>
            </a:r>
            <a:endParaRPr sz="3600">
              <a:solidFill>
                <a:srgbClr val="FF0000"/>
              </a:solidFill>
            </a:endParaRPr>
          </a:p>
        </p:txBody>
      </p:sp>
      <p:sp>
        <p:nvSpPr>
          <p:cNvPr id="150" name="Google Shape;150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1756791"/>
          </a:xfrm>
          <a:prstGeom prst="rect">
            <a:avLst/>
          </a:prstGeom>
          <a:gradFill>
            <a:gsLst>
              <a:gs pos="0">
                <a:srgbClr val="654F80"/>
              </a:gs>
              <a:gs pos="33000">
                <a:srgbClr val="9987B2"/>
              </a:gs>
              <a:gs pos="46750">
                <a:srgbClr val="B0A2C4"/>
              </a:gs>
              <a:gs pos="52999">
                <a:srgbClr val="B0A2C4"/>
              </a:gs>
              <a:gs pos="68000">
                <a:srgbClr val="9A88B3"/>
              </a:gs>
              <a:gs pos="100000">
                <a:srgbClr val="654F80"/>
              </a:gs>
            </a:gsLst>
            <a:lin ang="8350000" scaled="0"/>
          </a:gradFill>
          <a:ln w="9525" cap="flat" cmpd="sng">
            <a:solidFill>
              <a:srgbClr val="5A4476"/>
            </a:solidFill>
            <a:prstDash val="solid"/>
            <a:round/>
            <a:headEnd type="none" w="sm" len="sm"/>
            <a:tailEnd type="none" w="sm" len="sm"/>
          </a:ln>
          <a:effectLst>
            <a:outerShdw blurRad="190500" dist="228600" dir="2700000" sy="90000" rotWithShape="0">
              <a:srgbClr val="000000">
                <a:alpha val="25490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I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मौखिक प्रश्नों के उत्तर कॉपी में लिखिए </a:t>
            </a:r>
            <a:endParaRPr b="1"/>
          </a:p>
        </p:txBody>
      </p:sp>
      <p:pic>
        <p:nvPicPr>
          <p:cNvPr id="151" name="Google Shape;151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18525" y="179150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0"/>
          <p:cNvSpPr txBox="1"/>
          <p:nvPr/>
        </p:nvSpPr>
        <p:spPr>
          <a:xfrm>
            <a:off x="621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609585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4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09585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40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7" name="Google Shape;157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18525" y="179150"/>
            <a:ext cx="1578401" cy="78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222</Words>
  <PresentationFormat>On-screen Show (4:3)</PresentationFormat>
  <Paragraphs>48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श्रुत लेख  तथा उच्चारण अभ्यास </vt:lpstr>
      <vt:lpstr>मौखिक </vt:lpstr>
      <vt:lpstr>प्रश्नों के उत्तर </vt:lpstr>
      <vt:lpstr>लिखित </vt:lpstr>
      <vt:lpstr>लिखित </vt:lpstr>
      <vt:lpstr>शिक्षण प्रतिफल </vt:lpstr>
      <vt:lpstr>गृहकार्य 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star</dc:creator>
  <cp:lastModifiedBy>USER</cp:lastModifiedBy>
  <cp:revision>1</cp:revision>
  <dcterms:created xsi:type="dcterms:W3CDTF">2021-04-06T15:11:59Z</dcterms:created>
  <dcterms:modified xsi:type="dcterms:W3CDTF">2022-05-17T06:27:41Z</dcterms:modified>
</cp:coreProperties>
</file>