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82" r:id="rId4"/>
    <p:sldId id="258" r:id="rId5"/>
    <p:sldId id="259" r:id="rId6"/>
    <p:sldId id="260" r:id="rId7"/>
    <p:sldId id="276" r:id="rId8"/>
    <p:sldId id="283" r:id="rId9"/>
    <p:sldId id="279" r:id="rId10"/>
    <p:sldId id="280" r:id="rId11"/>
    <p:sldId id="281" r:id="rId12"/>
  </p:sldIdLst>
  <p:sldSz cx="9144000" cy="5143500" type="screen16x9"/>
  <p:notesSz cx="9144000" cy="51435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65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59313" y="2257801"/>
            <a:ext cx="2025372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959789" y="1377722"/>
            <a:ext cx="3058795" cy="468630"/>
          </a:xfrm>
          <a:custGeom>
            <a:avLst/>
            <a:gdLst/>
            <a:ahLst/>
            <a:cxnLst/>
            <a:rect l="l" t="t" r="r" b="b"/>
            <a:pathLst>
              <a:path w="3058795" h="468630">
                <a:moveTo>
                  <a:pt x="2980443" y="468299"/>
                </a:moveTo>
                <a:lnTo>
                  <a:pt x="78049" y="468299"/>
                </a:lnTo>
                <a:lnTo>
                  <a:pt x="47671" y="462165"/>
                </a:lnTo>
                <a:lnTo>
                  <a:pt x="22862" y="445438"/>
                </a:lnTo>
                <a:lnTo>
                  <a:pt x="6134" y="420629"/>
                </a:lnTo>
                <a:lnTo>
                  <a:pt x="0" y="390249"/>
                </a:lnTo>
                <a:lnTo>
                  <a:pt x="0" y="78049"/>
                </a:lnTo>
                <a:lnTo>
                  <a:pt x="6134" y="47669"/>
                </a:lnTo>
                <a:lnTo>
                  <a:pt x="22862" y="22860"/>
                </a:lnTo>
                <a:lnTo>
                  <a:pt x="47671" y="6133"/>
                </a:lnTo>
                <a:lnTo>
                  <a:pt x="78049" y="0"/>
                </a:lnTo>
                <a:lnTo>
                  <a:pt x="2980443" y="0"/>
                </a:lnTo>
                <a:lnTo>
                  <a:pt x="3023749" y="13112"/>
                </a:lnTo>
                <a:lnTo>
                  <a:pt x="3052553" y="48181"/>
                </a:lnTo>
                <a:lnTo>
                  <a:pt x="3058493" y="78049"/>
                </a:lnTo>
                <a:lnTo>
                  <a:pt x="3058493" y="390249"/>
                </a:lnTo>
                <a:lnTo>
                  <a:pt x="3052359" y="420629"/>
                </a:lnTo>
                <a:lnTo>
                  <a:pt x="3035631" y="445438"/>
                </a:lnTo>
                <a:lnTo>
                  <a:pt x="3010822" y="462165"/>
                </a:lnTo>
                <a:lnTo>
                  <a:pt x="2980443" y="468299"/>
                </a:lnTo>
                <a:close/>
              </a:path>
            </a:pathLst>
          </a:custGeom>
          <a:solidFill>
            <a:srgbClr val="00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959789" y="1377722"/>
            <a:ext cx="3058795" cy="468630"/>
          </a:xfrm>
          <a:custGeom>
            <a:avLst/>
            <a:gdLst/>
            <a:ahLst/>
            <a:cxnLst/>
            <a:rect l="l" t="t" r="r" b="b"/>
            <a:pathLst>
              <a:path w="3058795" h="468630">
                <a:moveTo>
                  <a:pt x="0" y="78049"/>
                </a:moveTo>
                <a:lnTo>
                  <a:pt x="6134" y="47669"/>
                </a:lnTo>
                <a:lnTo>
                  <a:pt x="22862" y="22860"/>
                </a:lnTo>
                <a:lnTo>
                  <a:pt x="47671" y="6133"/>
                </a:lnTo>
                <a:lnTo>
                  <a:pt x="78049" y="0"/>
                </a:lnTo>
                <a:lnTo>
                  <a:pt x="2980443" y="0"/>
                </a:lnTo>
                <a:lnTo>
                  <a:pt x="3023749" y="13112"/>
                </a:lnTo>
                <a:lnTo>
                  <a:pt x="3052553" y="48181"/>
                </a:lnTo>
                <a:lnTo>
                  <a:pt x="3058493" y="78049"/>
                </a:lnTo>
                <a:lnTo>
                  <a:pt x="3058493" y="390249"/>
                </a:lnTo>
                <a:lnTo>
                  <a:pt x="3052359" y="420629"/>
                </a:lnTo>
                <a:lnTo>
                  <a:pt x="3035631" y="445438"/>
                </a:lnTo>
                <a:lnTo>
                  <a:pt x="3010822" y="462165"/>
                </a:lnTo>
                <a:lnTo>
                  <a:pt x="2980443" y="468299"/>
                </a:lnTo>
                <a:lnTo>
                  <a:pt x="78049" y="468299"/>
                </a:lnTo>
                <a:lnTo>
                  <a:pt x="47671" y="462165"/>
                </a:lnTo>
                <a:lnTo>
                  <a:pt x="22862" y="445438"/>
                </a:lnTo>
                <a:lnTo>
                  <a:pt x="6134" y="420629"/>
                </a:lnTo>
                <a:lnTo>
                  <a:pt x="0" y="390249"/>
                </a:lnTo>
                <a:lnTo>
                  <a:pt x="0" y="78049"/>
                </a:lnTo>
                <a:close/>
              </a:path>
            </a:pathLst>
          </a:custGeom>
          <a:ln w="9524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723759" y="144103"/>
            <a:ext cx="1232522" cy="6118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23523" y="303099"/>
            <a:ext cx="3903542" cy="45372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23759" y="144104"/>
            <a:ext cx="1232522" cy="61187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0084" y="1592415"/>
            <a:ext cx="7343831" cy="1427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9423" y="2405685"/>
            <a:ext cx="8425153" cy="185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137659"/>
            <a:ext cx="9143981" cy="10058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5802" y="1395723"/>
            <a:ext cx="8037197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Calibri" panose="020F0502020204030204" charset="0"/>
                <a:cs typeface="Calibri" panose="020F0502020204030204" charset="0"/>
              </a:rPr>
              <a:t>SESSION </a:t>
            </a:r>
            <a:r>
              <a:rPr sz="2000" b="1" dirty="0">
                <a:latin typeface="Calibri" panose="020F0502020204030204" charset="0"/>
                <a:cs typeface="Calibri" panose="020F0502020204030204" charset="0"/>
              </a:rPr>
              <a:t>:</a:t>
            </a:r>
            <a:r>
              <a:rPr sz="2000" b="1" spc="-5" dirty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sz="2000" b="1" dirty="0">
                <a:latin typeface="Calibri" panose="020F0502020204030204" charset="0"/>
                <a:cs typeface="Calibri" panose="020F0502020204030204" charset="0"/>
              </a:rPr>
              <a:t>1</a:t>
            </a:r>
            <a:endParaRPr sz="2000" dirty="0">
              <a:latin typeface="Calibri" panose="020F0502020204030204" charset="0"/>
              <a:cs typeface="Calibri" panose="020F0502020204030204" charset="0"/>
            </a:endParaRPr>
          </a:p>
          <a:p>
            <a:pPr marL="12700">
              <a:lnSpc>
                <a:spcPct val="100000"/>
              </a:lnSpc>
            </a:pPr>
            <a:r>
              <a:rPr sz="2000" b="1" spc="-5" dirty="0">
                <a:latin typeface="Calibri" panose="020F0502020204030204" charset="0"/>
                <a:cs typeface="Calibri" panose="020F0502020204030204" charset="0"/>
              </a:rPr>
              <a:t>CLASS </a:t>
            </a:r>
            <a:r>
              <a:rPr sz="2000" b="1" dirty="0">
                <a:latin typeface="Calibri" panose="020F0502020204030204" charset="0"/>
                <a:cs typeface="Calibri" panose="020F0502020204030204" charset="0"/>
              </a:rPr>
              <a:t>:</a:t>
            </a:r>
            <a:r>
              <a:rPr sz="2000" b="1" spc="-10" dirty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sz="2000" b="1" dirty="0">
                <a:latin typeface="Calibri" panose="020F0502020204030204" charset="0"/>
                <a:cs typeface="Calibri" panose="020F0502020204030204" charset="0"/>
              </a:rPr>
              <a:t>5</a:t>
            </a:r>
            <a:endParaRPr sz="2000" dirty="0">
              <a:latin typeface="Calibri" panose="020F0502020204030204" charset="0"/>
              <a:cs typeface="Calibri" panose="020F0502020204030204" charset="0"/>
            </a:endParaRPr>
          </a:p>
          <a:p>
            <a:pPr marL="12700" marR="3952240">
              <a:lnSpc>
                <a:spcPct val="100000"/>
              </a:lnSpc>
            </a:pPr>
            <a:r>
              <a:rPr sz="2000" b="1" spc="-10" dirty="0">
                <a:latin typeface="Calibri" panose="020F0502020204030204" charset="0"/>
                <a:cs typeface="Calibri" panose="020F0502020204030204" charset="0"/>
              </a:rPr>
              <a:t>SUBJECT </a:t>
            </a:r>
            <a:r>
              <a:rPr sz="2000" b="1" dirty="0">
                <a:latin typeface="Calibri" panose="020F0502020204030204" charset="0"/>
                <a:cs typeface="Calibri" panose="020F0502020204030204" charset="0"/>
              </a:rPr>
              <a:t>: </a:t>
            </a:r>
            <a:r>
              <a:rPr sz="2000" b="1" spc="-5" dirty="0">
                <a:latin typeface="Calibri" panose="020F0502020204030204" charset="0"/>
                <a:cs typeface="Calibri" panose="020F0502020204030204" charset="0"/>
              </a:rPr>
              <a:t>SOCIAL</a:t>
            </a:r>
            <a:r>
              <a:rPr sz="2000" b="1" spc="-75" dirty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sz="2000" b="1" spc="-5" dirty="0">
                <a:latin typeface="Calibri" panose="020F0502020204030204" charset="0"/>
                <a:cs typeface="Calibri" panose="020F0502020204030204" charset="0"/>
              </a:rPr>
              <a:t>SCIENCE  CHAPTER NUMBER:</a:t>
            </a:r>
            <a:r>
              <a:rPr sz="2000" b="1" spc="-25" dirty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sz="2000" b="1" dirty="0" smtClean="0">
                <a:latin typeface="Calibri" panose="020F0502020204030204" charset="0"/>
                <a:cs typeface="Calibri" panose="020F0502020204030204" charset="0"/>
              </a:rPr>
              <a:t>16</a:t>
            </a:r>
            <a:endParaRPr sz="2000" dirty="0">
              <a:latin typeface="Calibri" panose="020F0502020204030204" charset="0"/>
              <a:cs typeface="Calibri" panose="020F0502020204030204" charset="0"/>
            </a:endParaRPr>
          </a:p>
          <a:p>
            <a:pPr marL="12700" marR="5080">
              <a:lnSpc>
                <a:spcPct val="100000"/>
              </a:lnSpc>
            </a:pPr>
            <a:r>
              <a:rPr sz="2000" b="1" spc="-5" dirty="0">
                <a:latin typeface="Calibri" panose="020F0502020204030204" charset="0"/>
                <a:cs typeface="Calibri" panose="020F0502020204030204" charset="0"/>
              </a:rPr>
              <a:t>CHAPTER NAME </a:t>
            </a:r>
            <a:r>
              <a:rPr sz="2000" b="1" dirty="0">
                <a:latin typeface="Calibri" panose="020F0502020204030204" charset="0"/>
                <a:cs typeface="Calibri" panose="020F0502020204030204" charset="0"/>
              </a:rPr>
              <a:t>: </a:t>
            </a:r>
            <a:r>
              <a:rPr lang="en-US" sz="2000" b="1" spc="-5" dirty="0" smtClean="0">
                <a:latin typeface="Calibri" panose="020F0502020204030204" charset="0"/>
                <a:cs typeface="Calibri" panose="020F0502020204030204" charset="0"/>
              </a:rPr>
              <a:t>SOME PEOPLE NEVER DIE</a:t>
            </a:r>
          </a:p>
          <a:p>
            <a:r>
              <a:rPr sz="2000" b="1" spc="-20" dirty="0" smtClean="0">
                <a:latin typeface="Calibri" panose="020F0502020204030204" charset="0"/>
                <a:cs typeface="Calibri" panose="020F0502020204030204" charset="0"/>
              </a:rPr>
              <a:t>SUBTOPIC </a:t>
            </a:r>
            <a:r>
              <a:rPr sz="2000" b="1" spc="-5" dirty="0" smtClean="0">
                <a:latin typeface="Calibri" panose="020F0502020204030204" charset="0"/>
                <a:cs typeface="Calibri" panose="020F0502020204030204" charset="0"/>
              </a:rPr>
              <a:t>:</a:t>
            </a:r>
            <a:r>
              <a:rPr lang="en-US" sz="2000" b="1" spc="-5" dirty="0" smtClean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sz="2000" b="1" spc="-5" dirty="0" smtClean="0">
                <a:latin typeface="Calibri" panose="020F0502020204030204" charset="0"/>
                <a:cs typeface="Calibri" panose="020F0502020204030204" charset="0"/>
              </a:rPr>
              <a:t>INTRODUCTION</a:t>
            </a:r>
            <a:r>
              <a:rPr sz="2000" b="1" spc="-5" dirty="0"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en-US" sz="2000" b="1" spc="-5" dirty="0" smtClean="0">
                <a:latin typeface="Calibri" panose="020F0502020204030204" charset="0"/>
                <a:cs typeface="Calibri" panose="020F0502020204030204" charset="0"/>
              </a:rPr>
              <a:t> ABRAHAM LINCOLN, MAHATMA GANDHI</a:t>
            </a:r>
            <a:endParaRPr lang="en-US" sz="2000" dirty="0"/>
          </a:p>
        </p:txBody>
      </p:sp>
      <p:sp>
        <p:nvSpPr>
          <p:cNvPr id="4" name="object 4"/>
          <p:cNvSpPr/>
          <p:nvPr/>
        </p:nvSpPr>
        <p:spPr>
          <a:xfrm>
            <a:off x="7723759" y="144104"/>
            <a:ext cx="1232522" cy="61187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9332" y="2038092"/>
            <a:ext cx="3275329" cy="32004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5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LEARNING</a:t>
            </a:r>
            <a:r>
              <a:rPr sz="2000" spc="-70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sz="2000" spc="-1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OUTCOME</a:t>
            </a:r>
            <a:r>
              <a:rPr sz="2000" spc="-15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:</a:t>
            </a:r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9423" y="2576135"/>
            <a:ext cx="8174978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Calibri" panose="020F0502020204030204" charset="0"/>
                <a:cs typeface="Calibri" panose="020F0502020204030204" charset="0"/>
              </a:rPr>
              <a:t>By </a:t>
            </a:r>
            <a:r>
              <a:rPr sz="2000" b="1" spc="-5" dirty="0">
                <a:latin typeface="Calibri" panose="020F0502020204030204" charset="0"/>
                <a:cs typeface="Calibri" panose="020F0502020204030204" charset="0"/>
              </a:rPr>
              <a:t>the end of the class, </a:t>
            </a:r>
            <a:r>
              <a:rPr sz="2000" b="1" spc="-10" dirty="0">
                <a:latin typeface="Calibri" panose="020F0502020204030204" charset="0"/>
                <a:cs typeface="Calibri" panose="020F0502020204030204" charset="0"/>
              </a:rPr>
              <a:t>learners </a:t>
            </a:r>
            <a:r>
              <a:rPr sz="2000" b="1" spc="-5" dirty="0">
                <a:latin typeface="Calibri" panose="020F0502020204030204" charset="0"/>
                <a:cs typeface="Calibri" panose="020F0502020204030204" charset="0"/>
              </a:rPr>
              <a:t>will be able </a:t>
            </a:r>
            <a:r>
              <a:rPr sz="2000" b="1" spc="-10" dirty="0">
                <a:latin typeface="Calibri" panose="020F0502020204030204" charset="0"/>
                <a:cs typeface="Calibri" panose="020F0502020204030204" charset="0"/>
              </a:rPr>
              <a:t>to</a:t>
            </a:r>
            <a:r>
              <a:rPr sz="2000" b="1" spc="-20" dirty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sz="2000" b="1" spc="-5" dirty="0">
                <a:latin typeface="Calibri" panose="020F0502020204030204" charset="0"/>
                <a:cs typeface="Calibri" panose="020F0502020204030204" charset="0"/>
              </a:rPr>
              <a:t>know:</a:t>
            </a:r>
            <a:endParaRPr sz="2000" dirty="0">
              <a:latin typeface="Calibri" panose="020F0502020204030204" charset="0"/>
              <a:cs typeface="Calibri" panose="020F0502020204030204" charset="0"/>
            </a:endParaRPr>
          </a:p>
          <a:p>
            <a:pPr marL="354965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494665" algn="l"/>
                <a:tab pos="495300" algn="l"/>
              </a:tabLst>
            </a:pPr>
            <a:r>
              <a:rPr lang="en-US" sz="2000" b="1" spc="-5" dirty="0">
                <a:latin typeface="Calibri" panose="020F0502020204030204" charset="0"/>
                <a:cs typeface="Calibri" panose="020F0502020204030204" charset="0"/>
              </a:rPr>
              <a:t>The </a:t>
            </a:r>
            <a:r>
              <a:rPr lang="en-US" sz="2000" b="1" spc="-10" dirty="0">
                <a:latin typeface="Calibri" panose="020F0502020204030204" charset="0"/>
                <a:cs typeface="Calibri" panose="020F0502020204030204" charset="0"/>
              </a:rPr>
              <a:t>personality of great persons and their contribution to the society.</a:t>
            </a:r>
            <a:endParaRPr lang="en-US" sz="2000" dirty="0">
              <a:latin typeface="Calibri" panose="020F0502020204030204" charset="0"/>
              <a:cs typeface="Calibri" panose="020F0502020204030204" charset="0"/>
            </a:endParaRPr>
          </a:p>
          <a:p>
            <a:pPr marL="354965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494665" algn="l"/>
                <a:tab pos="495300" algn="l"/>
              </a:tabLst>
            </a:pPr>
            <a:r>
              <a:rPr lang="en-US" sz="2000" b="1" spc="-5" dirty="0">
                <a:latin typeface="Calibri" panose="020F0502020204030204" charset="0"/>
                <a:cs typeface="Calibri" panose="020F0502020204030204" charset="0"/>
              </a:rPr>
              <a:t>How people conduct their lives to determine ways to help improve lives</a:t>
            </a:r>
            <a:r>
              <a:rPr lang="en-US" sz="2000" b="1" spc="-10" dirty="0">
                <a:latin typeface="Calibri" panose="020F0502020204030204" charset="0"/>
                <a:cs typeface="Calibri" panose="020F0502020204030204" charset="0"/>
              </a:rPr>
              <a:t>.</a:t>
            </a:r>
            <a:endParaRPr lang="en-US" sz="2000" dirty="0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49250" algn="ctr">
              <a:lnSpc>
                <a:spcPct val="100000"/>
              </a:lnSpc>
              <a:spcBef>
                <a:spcPts val="820"/>
              </a:spcBef>
            </a:pPr>
            <a:r>
              <a:rPr spc="-10" dirty="0"/>
              <a:t>THANKING</a:t>
            </a:r>
            <a:r>
              <a:rPr spc="-95" dirty="0"/>
              <a:t> </a:t>
            </a:r>
            <a:r>
              <a:rPr spc="-5" dirty="0"/>
              <a:t>YOU</a:t>
            </a:r>
          </a:p>
          <a:p>
            <a:pPr marL="347980" algn="ctr">
              <a:lnSpc>
                <a:spcPct val="100000"/>
              </a:lnSpc>
              <a:spcBef>
                <a:spcPts val="720"/>
              </a:spcBef>
            </a:pPr>
            <a:r>
              <a:rPr spc="-10" dirty="0">
                <a:solidFill>
                  <a:srgbClr val="FF0000"/>
                </a:solidFill>
              </a:rPr>
              <a:t>ODM </a:t>
            </a:r>
            <a:r>
              <a:rPr spc="-35" dirty="0">
                <a:solidFill>
                  <a:srgbClr val="FF0000"/>
                </a:solidFill>
              </a:rPr>
              <a:t>EDUCATIONAL</a:t>
            </a:r>
            <a:r>
              <a:rPr spc="-13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sp>
        <p:nvSpPr>
          <p:cNvPr id="3" name="object 3"/>
          <p:cNvSpPr/>
          <p:nvPr/>
        </p:nvSpPr>
        <p:spPr>
          <a:xfrm>
            <a:off x="7723759" y="144104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8150" y="1720850"/>
            <a:ext cx="8434070" cy="320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LEARNING</a:t>
            </a:r>
            <a:r>
              <a:rPr sz="2000" spc="-6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sz="2000" spc="-1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OBJECTIVES:</a:t>
            </a:r>
            <a:endParaRPr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2848" y="2351917"/>
            <a:ext cx="8197752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Calibri" panose="020F0502020204030204" charset="0"/>
                <a:cs typeface="Calibri" panose="020F0502020204030204" charset="0"/>
              </a:rPr>
              <a:t>Enable the learner </a:t>
            </a:r>
            <a:r>
              <a:rPr sz="2000" b="1" spc="-10" dirty="0">
                <a:latin typeface="Calibri" panose="020F0502020204030204" charset="0"/>
                <a:cs typeface="Calibri" panose="020F0502020204030204" charset="0"/>
              </a:rPr>
              <a:t>to </a:t>
            </a:r>
            <a:r>
              <a:rPr sz="2000" b="1" spc="-5" dirty="0">
                <a:latin typeface="Calibri" panose="020F0502020204030204" charset="0"/>
                <a:cs typeface="Calibri" panose="020F0502020204030204" charset="0"/>
              </a:rPr>
              <a:t>know</a:t>
            </a:r>
            <a:r>
              <a:rPr sz="2000" b="1" spc="-10" dirty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sz="2000" b="1" spc="-5" dirty="0">
                <a:latin typeface="Calibri" panose="020F0502020204030204" charset="0"/>
                <a:cs typeface="Calibri" panose="020F0502020204030204" charset="0"/>
              </a:rPr>
              <a:t>about:</a:t>
            </a:r>
            <a:endParaRPr sz="2000" dirty="0">
              <a:latin typeface="Calibri" panose="020F0502020204030204" charset="0"/>
              <a:cs typeface="Calibri" panose="020F0502020204030204" charset="0"/>
            </a:endParaRPr>
          </a:p>
          <a:p>
            <a:pPr marL="354965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494665" algn="l"/>
                <a:tab pos="495300" algn="l"/>
              </a:tabLst>
            </a:pPr>
            <a:r>
              <a:rPr sz="2000" b="1" spc="-5" dirty="0">
                <a:latin typeface="Calibri" panose="020F0502020204030204" charset="0"/>
                <a:cs typeface="Calibri" panose="020F0502020204030204" charset="0"/>
              </a:rPr>
              <a:t>The </a:t>
            </a:r>
            <a:r>
              <a:rPr lang="en-US" sz="2000" b="1" spc="-10" dirty="0" smtClean="0">
                <a:latin typeface="Calibri" panose="020F0502020204030204" charset="0"/>
                <a:cs typeface="Calibri" panose="020F0502020204030204" charset="0"/>
              </a:rPr>
              <a:t>personality of great persons and their contribution to the society</a:t>
            </a:r>
            <a:r>
              <a:rPr sz="2000" b="1" spc="-10" dirty="0" smtClean="0">
                <a:latin typeface="Calibri" panose="020F0502020204030204" charset="0"/>
                <a:cs typeface="Calibri" panose="020F0502020204030204" charset="0"/>
              </a:rPr>
              <a:t>.</a:t>
            </a:r>
            <a:endParaRPr sz="2000" dirty="0">
              <a:latin typeface="Calibri" panose="020F0502020204030204" charset="0"/>
              <a:cs typeface="Calibri" panose="020F0502020204030204" charset="0"/>
            </a:endParaRPr>
          </a:p>
          <a:p>
            <a:pPr marL="354965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494665" algn="l"/>
                <a:tab pos="495300" algn="l"/>
              </a:tabLst>
            </a:pPr>
            <a:r>
              <a:rPr lang="en-US" sz="2000" b="1" spc="-5" dirty="0" smtClean="0">
                <a:latin typeface="Calibri" panose="020F0502020204030204" charset="0"/>
                <a:cs typeface="Calibri" panose="020F0502020204030204" charset="0"/>
              </a:rPr>
              <a:t>How people conduct their lives to determine ways to help improve lives</a:t>
            </a:r>
            <a:r>
              <a:rPr sz="2000" b="1" spc="-10" dirty="0" smtClean="0">
                <a:latin typeface="Calibri" panose="020F0502020204030204" charset="0"/>
                <a:cs typeface="Calibri" panose="020F0502020204030204" charset="0"/>
              </a:rPr>
              <a:t>.</a:t>
            </a:r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23759" y="144104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276350"/>
            <a:ext cx="3733800" cy="3077766"/>
          </a:xfrm>
        </p:spPr>
        <p:txBody>
          <a:bodyPr/>
          <a:lstStyle/>
          <a:p>
            <a:r>
              <a:rPr lang="en-US" sz="2000" b="1" u="sng" dirty="0" smtClean="0">
                <a:solidFill>
                  <a:srgbClr val="FF0000"/>
                </a:solidFill>
              </a:rPr>
              <a:t>CLASS WORK:  </a:t>
            </a:r>
            <a:r>
              <a:rPr lang="en-US" sz="2000" b="1" u="sng" dirty="0">
                <a:solidFill>
                  <a:srgbClr val="FF0000"/>
                </a:solidFill>
              </a:rPr>
              <a:t>N</a:t>
            </a:r>
            <a:r>
              <a:rPr lang="en-US" sz="2000" b="1" u="sng" dirty="0" smtClean="0">
                <a:solidFill>
                  <a:srgbClr val="FF0000"/>
                </a:solidFill>
              </a:rPr>
              <a:t>ew words:-</a:t>
            </a:r>
          </a:p>
          <a:p>
            <a:pPr marL="342900" indent="-342900">
              <a:buAutoNum type="arabicPeriod"/>
            </a:pPr>
            <a:r>
              <a:rPr lang="en-US" sz="2000" b="1" dirty="0" smtClean="0"/>
              <a:t>Slave</a:t>
            </a:r>
            <a:endParaRPr lang="en-US" sz="2000" b="1" dirty="0" smtClean="0"/>
          </a:p>
          <a:p>
            <a:pPr marL="342900" indent="-342900">
              <a:buAutoNum type="arabicPeriod"/>
            </a:pPr>
            <a:r>
              <a:rPr lang="en-US" sz="2000" b="1" dirty="0" smtClean="0"/>
              <a:t>Convent</a:t>
            </a:r>
            <a:endParaRPr lang="en-US" sz="2000" b="1" dirty="0" smtClean="0"/>
          </a:p>
          <a:p>
            <a:pPr marL="342900" indent="-342900">
              <a:buAutoNum type="arabicPeriod"/>
            </a:pPr>
            <a:r>
              <a:rPr lang="en-US" sz="2000" b="1" dirty="0" smtClean="0"/>
              <a:t>Charity</a:t>
            </a:r>
            <a:endParaRPr lang="en-US" sz="2000" b="1" dirty="0" smtClean="0"/>
          </a:p>
          <a:p>
            <a:pPr marL="342900" indent="-342900">
              <a:buAutoNum type="arabicPeriod"/>
            </a:pPr>
            <a:r>
              <a:rPr lang="en-US" sz="2000" b="1" dirty="0" smtClean="0"/>
              <a:t>Satyagraha</a:t>
            </a:r>
            <a:endParaRPr lang="en-US" sz="2000" b="1" dirty="0" smtClean="0"/>
          </a:p>
          <a:p>
            <a:pPr marL="342900" indent="-342900">
              <a:buAutoNum type="arabicPeriod"/>
            </a:pPr>
            <a:r>
              <a:rPr lang="en-US" sz="2000" b="1" dirty="0" smtClean="0"/>
              <a:t>Missionaries</a:t>
            </a:r>
            <a:endParaRPr lang="en-US" sz="2000" b="1" dirty="0" smtClean="0"/>
          </a:p>
          <a:p>
            <a:pPr marL="342900" indent="-342900">
              <a:buAutoNum type="arabicPeriod"/>
            </a:pPr>
            <a:r>
              <a:rPr lang="en-US" sz="2000" b="1" dirty="0" smtClean="0"/>
              <a:t>Georgia</a:t>
            </a:r>
            <a:endParaRPr lang="en-US" sz="2000" b="1" dirty="0" smtClean="0"/>
          </a:p>
          <a:p>
            <a:pPr marL="342900" indent="-342900">
              <a:buAutoNum type="arabicPeriod"/>
            </a:pPr>
            <a:r>
              <a:rPr lang="en-US" sz="2000" b="1" dirty="0" smtClean="0"/>
              <a:t>Negroes</a:t>
            </a:r>
            <a:endParaRPr lang="en-US" sz="2000" b="1" dirty="0" smtClean="0"/>
          </a:p>
          <a:p>
            <a:pPr marL="342900" indent="-342900">
              <a:buAutoNum type="arabicPeriod"/>
            </a:pPr>
            <a:r>
              <a:rPr lang="en-US" sz="2000" b="1" dirty="0" smtClean="0"/>
              <a:t>LLL</a:t>
            </a:r>
            <a:r>
              <a:rPr lang="en-US" sz="2000" b="1" dirty="0" smtClean="0"/>
              <a:t>inois</a:t>
            </a:r>
            <a:endParaRPr lang="en-US" sz="2000" b="1" dirty="0" smtClean="0"/>
          </a:p>
          <a:p>
            <a:pPr marL="342900" indent="-342900">
              <a:buAutoNum type="arabicPeriod"/>
            </a:pPr>
            <a:r>
              <a:rPr lang="en-US" sz="2000" b="1" dirty="0" smtClean="0"/>
              <a:t>Representatives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404822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23759" y="144103"/>
            <a:ext cx="1232522" cy="6118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152400" y="294310"/>
            <a:ext cx="1981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Introduction: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98981" y="1217640"/>
            <a:ext cx="875730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There are some men and women who, through their actions and words, have made a huge difference in the lives of people. They fought to end the suffering and pain of others and helped them lead a life of dignity and comfort. These great people live on forever in the hearts of the people whose lives they changed.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36195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Abraham </a:t>
            </a:r>
            <a:r>
              <a:rPr lang="en-US" b="1" u="sng" dirty="0" smtClean="0">
                <a:solidFill>
                  <a:srgbClr val="FF0000"/>
                </a:solidFill>
              </a:rPr>
              <a:t>Lincoln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6" name="Picture 5" descr="D:\pic\download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047750"/>
            <a:ext cx="1837055" cy="157924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339968" y="749975"/>
            <a:ext cx="651803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Born in USA in year 1809.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He was elected to the Illinois House of Representatives at the age of 25.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He was totally against the black slavery which happened in those times.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In 1860, he was the elected President of the USA.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He made various plans to make USA united and banned slavery in USA.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This led to American Civil War which was lasted for four years.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Before the war ended, Lincoln announced freedom of three million slaves in the USA.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He made plans to remove the differences between the northern and southern states but was shot dead by a supporter of the southern states.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76400" y="127635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Pronunciation of LLLinois - </a:t>
            </a:r>
            <a:r>
              <a:rPr lang="en-US" b="1" dirty="0" err="1" smtClean="0">
                <a:solidFill>
                  <a:srgbClr val="FF0000"/>
                </a:solidFill>
              </a:rPr>
              <a:t>enonoi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00227" y="2735134"/>
            <a:ext cx="190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Abraham </a:t>
            </a:r>
            <a:r>
              <a:rPr lang="en-US" b="1" dirty="0" smtClean="0">
                <a:solidFill>
                  <a:srgbClr val="FF0000"/>
                </a:solidFill>
              </a:rPr>
              <a:t>Lincoln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7391400" y="216592"/>
            <a:ext cx="1464200" cy="8311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10662" y="216592"/>
            <a:ext cx="31886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Mohandas Karamchand Gandhi</a:t>
            </a:r>
            <a:endParaRPr lang="en-US" b="1" dirty="0"/>
          </a:p>
        </p:txBody>
      </p:sp>
      <p:pic>
        <p:nvPicPr>
          <p:cNvPr id="10" name="Picture 9" descr="Mahatma Gandhi Jayanti Wallpapers HD Download Free 1080p ...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657350"/>
            <a:ext cx="2202815" cy="161226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04800" y="678337"/>
            <a:ext cx="609600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Born on 02 October 1869 at Porbandar in Gujarat.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He studied law in England</a:t>
            </a:r>
            <a:r>
              <a:rPr lang="en-US" b="1" dirty="0" smtClean="0"/>
              <a:t>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He went to South Africa and became a successful </a:t>
            </a:r>
            <a:r>
              <a:rPr lang="en-US" b="1" dirty="0" smtClean="0"/>
              <a:t>lawyer.</a:t>
            </a:r>
            <a:endParaRPr lang="en-US" b="1" dirty="0"/>
          </a:p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863600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He opposed injustice by using non-violent methods of protest called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itchFamily="34" charset="0"/>
                <a:cs typeface="Arial" pitchFamily="34" charset="0"/>
              </a:rPr>
              <a:t>‘Satyagraha’.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863600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His methods were successful in South Africa and India.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863600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He launched ‘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itchFamily="34" charset="0"/>
                <a:cs typeface="Arial" pitchFamily="34" charset="0"/>
              </a:rPr>
              <a:t>Non-Cooperation Movement’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in India in 1920 to struggle against unjust British rule.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863600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Gandhiji started many other movements against the British and forced the Britishers to bow before the might of non-violence and India became free on 15th August 1947.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863600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Gandhiji was against the practice of untouchability in India.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863600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He worked for Hindu-Muslim unity in India.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863600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Gandhiji was shot dead on 30</a:t>
            </a:r>
            <a:r>
              <a:rPr kumimoji="0" lang="en-US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 January 1948 by Nathuram Godse.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2649" y="1872846"/>
            <a:ext cx="1713864" cy="320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SUMMA</a:t>
            </a:r>
            <a:r>
              <a:rPr sz="2000" spc="-55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R</a:t>
            </a:r>
            <a:r>
              <a:rPr sz="2000" spc="-195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Y</a:t>
            </a:r>
            <a:r>
              <a:rPr sz="2000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:</a:t>
            </a:r>
            <a:endParaRPr sz="20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1150" y="2316639"/>
            <a:ext cx="7184377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494665" algn="l"/>
                <a:tab pos="495300" algn="l"/>
              </a:tabLst>
            </a:pPr>
            <a:r>
              <a:rPr lang="en-US" sz="2000" b="1" dirty="0" smtClean="0">
                <a:latin typeface="Calibri" panose="020F0502020204030204" charset="0"/>
                <a:cs typeface="Calibri" panose="020F0502020204030204" charset="0"/>
              </a:rPr>
              <a:t>Life style and achievements of Abraham Lincoln and Gandhiji</a:t>
            </a:r>
            <a:endParaRPr sz="2000" b="1" dirty="0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47750"/>
            <a:ext cx="8425153" cy="3046988"/>
          </a:xfrm>
        </p:spPr>
        <p:txBody>
          <a:bodyPr/>
          <a:lstStyle/>
          <a:p>
            <a:pPr marL="342900" indent="-342900">
              <a:buAutoNum type="alphaUcPeriod"/>
            </a:pPr>
            <a:r>
              <a:rPr lang="en-US" b="1" dirty="0" smtClean="0"/>
              <a:t>FILL IN THE BLANKS:</a:t>
            </a:r>
          </a:p>
          <a:p>
            <a:endParaRPr lang="en-US" b="1" dirty="0"/>
          </a:p>
          <a:p>
            <a:pPr marL="342900" indent="-342900">
              <a:buAutoNum type="arabicPeriod"/>
            </a:pPr>
            <a:r>
              <a:rPr lang="en-US" b="1" dirty="0" smtClean="0"/>
              <a:t>_______________ was elected to the LLLinois House of Representatives.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People from Africa, were kept as _______ by the white people.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The ______ backed by Lincoln, won the American Civil War.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___________________ went to South Africa and became a successful lawyer.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The Black of Africa and the Indians living in South Africa were badly treated by the ________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__________________ Movement was launched by Gandhiji in 1920.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____________________ decided to call Gandhiji ‘Mahatma’ or the ‘great soul’.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War between the northern and southern states of USA is called _________________.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361950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</a:rPr>
              <a:t>LET’S REVISE:</a:t>
            </a:r>
            <a:endParaRPr lang="en-US" sz="2400" b="1" u="sng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50495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Abraham Lincoln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65418" y="1809750"/>
            <a:ext cx="7827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slave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210242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6527" y="2326287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Mahatma Gandhi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799" y="2876550"/>
            <a:ext cx="8832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British.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799" y="3181350"/>
            <a:ext cx="1974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Non-Cooperation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3454" y="3409950"/>
            <a:ext cx="2279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Rabindranath Tagore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05600" y="371475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American Civil War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838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59313" y="2257801"/>
            <a:ext cx="2024380" cy="320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HOMEWORK:</a:t>
            </a:r>
            <a:endParaRPr sz="20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72602" y="2896984"/>
            <a:ext cx="3993515" cy="320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20" dirty="0">
                <a:latin typeface="Calibri" panose="020F0502020204030204" charset="0"/>
                <a:cs typeface="Calibri" panose="020F0502020204030204" charset="0"/>
              </a:rPr>
              <a:t>Write </a:t>
            </a:r>
            <a:r>
              <a:rPr sz="2000" b="1" spc="-5" dirty="0">
                <a:latin typeface="Calibri" panose="020F0502020204030204" charset="0"/>
                <a:cs typeface="Calibri" panose="020F0502020204030204" charset="0"/>
              </a:rPr>
              <a:t>difficult </a:t>
            </a:r>
            <a:r>
              <a:rPr sz="2000" b="1" spc="-15" dirty="0">
                <a:latin typeface="Calibri" panose="020F0502020204030204" charset="0"/>
                <a:cs typeface="Calibri" panose="020F0502020204030204" charset="0"/>
              </a:rPr>
              <a:t>words </a:t>
            </a:r>
            <a:r>
              <a:rPr sz="2000" b="1" spc="-5" dirty="0">
                <a:latin typeface="Calibri" panose="020F0502020204030204" charset="0"/>
                <a:cs typeface="Calibri" panose="020F0502020204030204" charset="0"/>
              </a:rPr>
              <a:t>in the</a:t>
            </a:r>
            <a:r>
              <a:rPr sz="2000" b="1" spc="-20" dirty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sz="2000" b="1" spc="-10" dirty="0">
                <a:latin typeface="Calibri" panose="020F0502020204030204" charset="0"/>
                <a:cs typeface="Calibri" panose="020F0502020204030204" charset="0"/>
              </a:rPr>
              <a:t>notebook.</a:t>
            </a:r>
            <a:endParaRPr sz="2000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7A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584</Words>
  <Application>Microsoft Office PowerPoint</Application>
  <PresentationFormat>On-screen Show (16:9)</PresentationFormat>
  <Paragraphs>72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LEARNING OBJECTIVES:</vt:lpstr>
      <vt:lpstr>PowerPoint Presentation</vt:lpstr>
      <vt:lpstr>PowerPoint Presentation</vt:lpstr>
      <vt:lpstr>PowerPoint Presentation</vt:lpstr>
      <vt:lpstr>PowerPoint Presentation</vt:lpstr>
      <vt:lpstr>SUMMARY:</vt:lpstr>
      <vt:lpstr>PowerPoint Presentation</vt:lpstr>
      <vt:lpstr>PowerPoint Presentation</vt:lpstr>
      <vt:lpstr>LEARNING OUTCOME:</vt:lpstr>
      <vt:lpstr>THANKING YOU ODM EDUCATIONAL GROUP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CH-8 PPT 1</dc:title>
  <dc:creator>DIPTIMA SAHOO</dc:creator>
  <cp:lastModifiedBy>DIPTIMA SAHOO</cp:lastModifiedBy>
  <cp:revision>15</cp:revision>
  <dcterms:created xsi:type="dcterms:W3CDTF">2022-03-29T18:01:43Z</dcterms:created>
  <dcterms:modified xsi:type="dcterms:W3CDTF">2022-12-11T15:00:09Z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  <property fmtid="{D5CDD505-2E9C-101B-9397-08002B2CF9AE}" pid="3" name="LastSaved">
    <vt:filetime>2022-03-29T05:30:00Z</vt:filetime>
  </property>
  <property fmtid="{D5CDD505-2E9C-101B-9397-08002B2CF9AE}" pid="4" name="ICV">
    <vt:lpwstr>B135E59E80FA450E98C7A909557E93D2</vt:lpwstr>
  </property>
  <property fmtid="{D5CDD505-2E9C-101B-9397-08002B2CF9AE}" pid="5" name="KSOProductBuildVer">
    <vt:lpwstr>1033-11.2.0.11042</vt:lpwstr>
  </property>
</Properties>
</file>