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type="screen16x9" cy="6858000" cx="12192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7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685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686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87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688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689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cap="none" sz="1200" i="0" lang="en-US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cap="none" sz="12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Google Shape;89;ge9824c5e45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</a:p>
        </p:txBody>
      </p:sp>
      <p:sp>
        <p:nvSpPr>
          <p:cNvPr id="1048586" name="Google Shape;90;ge9824c5e45_0_7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157;gcc7bb104da_0_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630" name="Google Shape;158;gcc7bb104da_0_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164;p10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33" name="Google Shape;165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Google Shape;97;ge5ee823547_0_8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595" name="Google Shape;98;ge5ee823547_0_8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105;g188021fb952_0_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599" name="Google Shape;106;g188021fb952_0_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113;g1908a978877_0_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603" name="Google Shape;114;g1908a978877_0_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21;ge9824c5e45_0_6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7" name="Google Shape;122;ge9824c5e45_0_6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</a:p>
        </p:txBody>
      </p:sp>
      <p:sp>
        <p:nvSpPr>
          <p:cNvPr id="1048608" name="Google Shape;123;ge9824c5e45_0_63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129;ge62f18f305_0_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3" name="Google Shape;130;ge62f18f305_0_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</a:p>
        </p:txBody>
      </p:sp>
      <p:sp>
        <p:nvSpPr>
          <p:cNvPr id="1048614" name="Google Shape;131;ge62f18f305_0_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136;ge74f110d0f_0_3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618" name="Google Shape;137;ge74f110d0f_0_3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143;ge62f18f305_0_17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622" name="Google Shape;144;ge62f18f305_0_17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150;ge62f18f305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48626" name="Google Shape;151;ge62f18f305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2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6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582" name="Google Shape;17;p12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indent="-3429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lvl1pPr>
            <a:lvl2pPr algn="l" indent="-317500" lvl="1" marL="9144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2pPr>
            <a:lvl3pPr algn="l" indent="-317500" lvl="2" marL="13716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3pPr>
            <a:lvl4pPr algn="l" indent="-317500" lvl="3" marL="18288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4pPr>
            <a:lvl5pPr algn="l" indent="-317500" lvl="4" marL="22860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5pPr>
            <a:lvl6pPr algn="l" indent="-317500" lvl="5" marL="27432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6pPr>
            <a:lvl7pPr algn="l" indent="-317500" lvl="6" marL="32004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7pPr>
            <a:lvl8pPr algn="l" indent="-317500" lvl="7" marL="365760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8pPr>
            <a:lvl9pPr algn="l" indent="-317500" lvl="8" marL="411480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</a:lvl9pPr>
          </a:lstStyle>
          <a:p/>
        </p:txBody>
      </p:sp>
      <p:sp>
        <p:nvSpPr>
          <p:cNvPr id="1048583" name="Google Shape;18;p12"/>
          <p:cNvSpPr txBox="1"/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66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70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7" name="Google Shape;71;p21"/>
          <p:cNvSpPr/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/>
          <a:noFill/>
          <a:ln>
            <a:noFill/>
          </a:ln>
        </p:spPr>
      </p:sp>
      <p:sp>
        <p:nvSpPr>
          <p:cNvPr id="1048658" name="Google Shape;72;p21"/>
          <p:cNvSpPr txBox="1"/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8659" name="Google Shape;73;p21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0" name="Google Shape;74;p21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1" name="Google Shape;75;p21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64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77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6" name="Google Shape;78;p22"/>
          <p:cNvSpPr txBox="1"/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47" name="Google Shape;79;p22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8" name="Google Shape;80;p22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9" name="Google Shape;81;p22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63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Google Shape;83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1" name="Google Shape;84;p23"/>
          <p:cNvSpPr txBox="1"/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42" name="Google Shape;85;p23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3" name="Google Shape;86;p23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4" name="Google Shape;87;p23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30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Google Shape;2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8" name="Google Shape;21;p13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589" name="Google Shape;22;p13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0" name="Google Shape;23;p13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1" name="Google Shape;24;p13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43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Google Shape;26;p19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0" name="Google Shape;27;p19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1" name="Google Shape;28;p19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67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30;p1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3" name="Google Shape;31;p15"/>
          <p:cNvSpPr txBox="1"/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664" name="Google Shape;32;p15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5" name="Google Shape;33;p15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6" name="Google Shape;34;p15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68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Google Shape;36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8" name="Google Shape;37;p14"/>
          <p:cNvSpPr txBox="1"/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8669" name="Google Shape;38;p14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0" name="Google Shape;39;p14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1" name="Google Shape;40;p14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62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42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5" name="Google Shape;43;p16"/>
          <p:cNvSpPr txBox="1"/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36" name="Google Shape;44;p16"/>
          <p:cNvSpPr txBox="1"/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37" name="Google Shape;45;p16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8" name="Google Shape;46;p16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9" name="Google Shape;47;p16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69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49;p1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3" name="Google Shape;50;p17"/>
          <p:cNvSpPr txBox="1"/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74" name="Google Shape;51;p17"/>
          <p:cNvSpPr txBox="1"/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75" name="Google Shape;52;p17"/>
          <p:cNvSpPr txBox="1"/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76" name="Google Shape;53;p17"/>
          <p:cNvSpPr txBox="1"/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77" name="Google Shape;54;p17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8" name="Google Shape;55;p17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9" name="Google Shape;56;p17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70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Google Shape;5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1" name="Google Shape;59;p18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2" name="Google Shape;60;p18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3" name="Google Shape;61;p18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65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Google Shape;63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1" name="Google Shape;64;p20"/>
          <p:cNvSpPr txBox="1"/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652" name="Google Shape;65;p20"/>
          <p:cNvSpPr txBox="1"/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8653" name="Google Shape;66;p20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4" name="Google Shape;67;p20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5" name="Google Shape;68;p20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2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cap="none" sz="44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7" name="Google Shape;11;p11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8" name="Google Shape;12;p11"/>
          <p:cNvSpPr txBox="1"/>
          <p:nvPr>
            <p:ph type="dt" idx="10"/>
          </p:nvPr>
        </p:nvSpPr>
        <p:spPr>
          <a:xfrm>
            <a:off x="8382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9" name="Google Shape;13;p11"/>
          <p:cNvSpPr txBox="1"/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80" name="Google Shape;14;p11"/>
          <p:cNvSpPr txBox="1"/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92;ge9824c5e45_0_7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769600" y="4100"/>
            <a:ext cx="1369520" cy="1170475"/>
          </a:xfrm>
          <a:prstGeom prst="rect"/>
          <a:noFill/>
          <a:ln>
            <a:noFill/>
          </a:ln>
        </p:spPr>
      </p:pic>
      <p:pic>
        <p:nvPicPr>
          <p:cNvPr id="2097153" name="Google Shape;93;ge9824c5e45_0_7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" y="5492101"/>
            <a:ext cx="12192000" cy="1365900"/>
          </a:xfrm>
          <a:prstGeom prst="rect"/>
          <a:noFill/>
          <a:ln>
            <a:noFill/>
          </a:ln>
        </p:spPr>
      </p:pic>
      <p:sp>
        <p:nvSpPr>
          <p:cNvPr id="1048584" name="Google Shape;94;ge9824c5e45_0_70"/>
          <p:cNvSpPr txBox="1"/>
          <p:nvPr/>
        </p:nvSpPr>
        <p:spPr>
          <a:xfrm>
            <a:off x="1347825" y="1685575"/>
            <a:ext cx="9701100" cy="3829500"/>
          </a:xfrm>
          <a:prstGeom prst="rect"/>
          <a:noFill/>
          <a:ln>
            <a:noFill/>
          </a:ln>
        </p:spPr>
        <p:txBody>
          <a:bodyPr anchor="t" anchorCtr="0" bIns="91400" lIns="91400" rIns="91400" spcFirstLastPara="1" tIns="914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NO.: </a:t>
            </a:r>
            <a:r>
              <a:rPr b="1" sz="3000" lang="en-US"/>
              <a:t>3</a:t>
            </a:r>
            <a:endParaRPr b="1" cap="none" sz="3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5</a:t>
            </a:r>
            <a:endParaRPr b="1" cap="none" sz="3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SUBJECT: SCIENCE</a:t>
            </a:r>
            <a:endParaRPr b="1" cap="none" sz="3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14</a:t>
            </a:r>
            <a:endParaRPr b="1" cap="none" sz="3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NAME: </a:t>
            </a:r>
            <a:r>
              <a:rPr b="1" cap="none" sz="3000" i="0" lang="en-US" strike="noStrike" u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NATURAL DISASTERS</a:t>
            </a:r>
            <a:endParaRPr b="1" cap="none" sz="3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</a:t>
            </a:r>
            <a:r>
              <a:rPr b="1" cap="none" sz="3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IC: </a:t>
            </a:r>
            <a:r>
              <a:rPr b="1" sz="3000" lang="en-US"/>
              <a:t>TIDAL WAVES</a:t>
            </a:r>
            <a:endParaRPr b="1" cap="none" sz="3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4" name="Google Shape;95;ge9824c5e45_0_7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10477300" y="2455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60;gcc7bb104da_0_6"/>
          <p:cNvSpPr txBox="1"/>
          <p:nvPr>
            <p:ph type="body" idx="1"/>
          </p:nvPr>
        </p:nvSpPr>
        <p:spPr>
          <a:xfrm>
            <a:off x="838200" y="1587375"/>
            <a:ext cx="10676400" cy="462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3000" lang="en-US"/>
              <a:t>The learner will be able to:</a:t>
            </a:r>
            <a:endParaRPr b="1" sz="3000"/>
          </a:p>
          <a:p>
            <a:pPr algn="l"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sz="3000" lang="en-US"/>
              <a:t>know how tidal waves occurs and what are its causes.</a:t>
            </a:r>
            <a:endParaRPr b="1" sz="3000"/>
          </a:p>
          <a:p>
            <a:pPr algn="l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highlight>
                <a:srgbClr val="FFFFFF"/>
              </a:highlight>
            </a:endParaRPr>
          </a:p>
        </p:txBody>
      </p:sp>
      <p:sp>
        <p:nvSpPr>
          <p:cNvPr id="1048628" name="Google Shape;161;gcc7bb104da_0_6"/>
          <p:cNvSpPr txBox="1"/>
          <p:nvPr>
            <p:ph type="title"/>
          </p:nvPr>
        </p:nvSpPr>
        <p:spPr>
          <a:xfrm>
            <a:off x="838200" y="460375"/>
            <a:ext cx="10515600" cy="9255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4000" lang="en-US">
                <a:solidFill>
                  <a:srgbClr val="FF0000"/>
                </a:solidFill>
              </a:rPr>
              <a:t>LEARNING OUTCOME</a:t>
            </a:r>
            <a:endParaRPr b="1" sz="4000">
              <a:solidFill>
                <a:srgbClr val="FF0000"/>
              </a:solidFill>
            </a:endParaRPr>
          </a:p>
        </p:txBody>
      </p:sp>
      <p:pic>
        <p:nvPicPr>
          <p:cNvPr id="2097167" name="Google Shape;162;gcc7bb104da_0_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Google Shape;167;p1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1273997" y="5944133"/>
            <a:ext cx="925651" cy="925651"/>
          </a:xfrm>
          <a:prstGeom prst="rect"/>
          <a:noFill/>
          <a:ln>
            <a:noFill/>
          </a:ln>
        </p:spPr>
      </p:pic>
      <p:sp>
        <p:nvSpPr>
          <p:cNvPr id="1048631" name="Google Shape;168;p10"/>
          <p:cNvSpPr txBox="1"/>
          <p:nvPr/>
        </p:nvSpPr>
        <p:spPr>
          <a:xfrm>
            <a:off x="2145425" y="991333"/>
            <a:ext cx="7801200" cy="4749600"/>
          </a:xfrm>
          <a:prstGeom prst="rect"/>
          <a:noFill/>
          <a:ln>
            <a:noFill/>
          </a:ln>
        </p:spPr>
        <p:txBody>
          <a:bodyPr anchor="ctr" anchorCtr="0" bIns="91400" lIns="91400" rIns="91400" spcFirstLastPara="1" tIns="91400" wrap="square">
            <a:noAutofit/>
          </a:bodyPr>
          <a:p>
            <a:pPr algn="ctr" indent="0" lvl="0" marL="457188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sz="4000" i="0" lang="en-US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cap="none" sz="40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457188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cap="none" sz="4000" i="0" lang="en-US" strike="noStrike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cap="none" sz="4000" i="0" strike="noStrike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100;ge5ee823547_0_85"/>
          <p:cNvSpPr txBox="1"/>
          <p:nvPr>
            <p:ph type="body" idx="1"/>
          </p:nvPr>
        </p:nvSpPr>
        <p:spPr>
          <a:xfrm>
            <a:off x="314400" y="1399950"/>
            <a:ext cx="6804000" cy="4795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74650" lvl="0" marL="457200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Tidal or storm waves are also known as tsunamis (pronounced su-nami).</a:t>
            </a:r>
            <a:endParaRPr b="1" sz="2300"/>
          </a:p>
          <a:p>
            <a:pPr algn="l" indent="-3746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A tsunami is caused by an undersea earthquake or by a severe hurricane or cyclone</a:t>
            </a:r>
            <a:r>
              <a:rPr b="1" sz="2300" lang="en-US"/>
              <a:t>.</a:t>
            </a:r>
            <a:endParaRPr b="1" sz="2300"/>
          </a:p>
          <a:p>
            <a:pPr algn="l" indent="0" lvl="0" marL="457200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1048593" name="Google Shape;101;ge5ee823547_0_85"/>
          <p:cNvSpPr txBox="1"/>
          <p:nvPr/>
        </p:nvSpPr>
        <p:spPr>
          <a:xfrm>
            <a:off x="653700" y="294025"/>
            <a:ext cx="10700100" cy="792449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ctr" indent="0" lvl="0" marL="0" marR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sz="3600" lang="en-US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TIDAL WAVES</a:t>
            </a:r>
            <a:endParaRPr b="1" cap="none" sz="4400" i="0" strike="noStrike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5" name="Google Shape;102;ge5ee823547_0_85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7270800" y="1185325"/>
            <a:ext cx="3843150" cy="3373125"/>
          </a:xfrm>
          <a:prstGeom prst="rect"/>
          <a:noFill/>
          <a:ln>
            <a:noFill/>
          </a:ln>
        </p:spPr>
      </p:pic>
      <p:pic>
        <p:nvPicPr>
          <p:cNvPr id="2097156" name="Google Shape;103;ge5ee823547_0_8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108;g188021fb952_0_1"/>
          <p:cNvSpPr txBox="1"/>
          <p:nvPr>
            <p:ph type="body" idx="1"/>
          </p:nvPr>
        </p:nvSpPr>
        <p:spPr>
          <a:xfrm>
            <a:off x="314400" y="1185325"/>
            <a:ext cx="6804000" cy="4795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74650" lvl="0" marL="4572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Storm waves from the sea come rolling towards the shore. They cause destruction on the seashore within seconds.</a:t>
            </a:r>
            <a:endParaRPr b="1" sz="2300"/>
          </a:p>
          <a:p>
            <a:pPr algn="l" indent="-3746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Tidal waves as high as 15 meters have been recorded. If there is already a high tide then storm waves hit the land.</a:t>
            </a:r>
            <a:endParaRPr b="1" sz="2300"/>
          </a:p>
          <a:p>
            <a:pPr algn="l" indent="-3746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They can cause severe damage. These giant waves travel at a speed of 800 km/h.</a:t>
            </a:r>
            <a:endParaRPr b="1" sz="2300"/>
          </a:p>
          <a:p>
            <a:pPr algn="l" indent="-3746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This results in destruction of life and property in the area.</a:t>
            </a:r>
            <a:endParaRPr b="1" sz="2300"/>
          </a:p>
          <a:p>
            <a:pPr algn="l" indent="-228600" lvl="0" marL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/>
          </a:p>
          <a:p>
            <a:pPr algn="l" indent="0" lvl="0" marL="4572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00"/>
          </a:p>
        </p:txBody>
      </p:sp>
      <p:sp>
        <p:nvSpPr>
          <p:cNvPr id="1048597" name="Google Shape;109;g188021fb952_0_1"/>
          <p:cNvSpPr txBox="1"/>
          <p:nvPr/>
        </p:nvSpPr>
        <p:spPr>
          <a:xfrm>
            <a:off x="653700" y="294025"/>
            <a:ext cx="10700100" cy="792449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ctr" indent="0" lvl="0" mar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sz="3600" lang="en-US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TIDAL WAVES</a:t>
            </a:r>
            <a:endParaRPr b="1" cap="none" sz="4400" i="0" strike="noStrike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7" name="Google Shape;110;g188021fb952_0_1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7270800" y="1185325"/>
            <a:ext cx="4606601" cy="4413300"/>
          </a:xfrm>
          <a:prstGeom prst="rect"/>
          <a:noFill/>
          <a:ln>
            <a:noFill/>
          </a:ln>
        </p:spPr>
      </p:pic>
      <p:pic>
        <p:nvPicPr>
          <p:cNvPr id="2097158" name="Google Shape;111;g188021fb952_0_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16;g1908a978877_0_3"/>
          <p:cNvSpPr txBox="1"/>
          <p:nvPr>
            <p:ph type="body" idx="1"/>
          </p:nvPr>
        </p:nvSpPr>
        <p:spPr>
          <a:xfrm>
            <a:off x="314400" y="1185325"/>
            <a:ext cx="6804000" cy="4795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74650" lvl="0" marL="457200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</a:t>
            </a:r>
            <a:r>
              <a:rPr b="1" sz="2300" lang="en-US"/>
              <a:t>On 26 December 2004, an earthquake measuring 9.0 on the Richter Scale hit off the coast of Indonesia.</a:t>
            </a:r>
            <a:endParaRPr b="1" sz="2300"/>
          </a:p>
          <a:p>
            <a:pPr algn="l" indent="-3746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It triggered a massive tsunami that resulted in widespread death and destruction across South Asia.</a:t>
            </a:r>
            <a:endParaRPr b="1" sz="2300"/>
          </a:p>
          <a:p>
            <a:pPr algn="l" indent="-228600" lvl="0" marL="0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b="1" sz="2300"/>
          </a:p>
        </p:txBody>
      </p:sp>
      <p:sp>
        <p:nvSpPr>
          <p:cNvPr id="1048601" name="Google Shape;117;g1908a978877_0_3"/>
          <p:cNvSpPr txBox="1"/>
          <p:nvPr/>
        </p:nvSpPr>
        <p:spPr>
          <a:xfrm>
            <a:off x="653700" y="294025"/>
            <a:ext cx="10700100" cy="792449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ctr" indent="0" lvl="0" mar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sz="3600" lang="en-US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TIDAL WAVES</a:t>
            </a:r>
            <a:endParaRPr b="1" cap="none" sz="4400" i="0" strike="noStrike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9" name="Google Shape;118;g1908a978877_0_3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7454650" y="1883975"/>
            <a:ext cx="4220500" cy="3484750"/>
          </a:xfrm>
          <a:prstGeom prst="rect"/>
          <a:noFill/>
          <a:ln>
            <a:noFill/>
          </a:ln>
        </p:spPr>
      </p:pic>
      <p:pic>
        <p:nvPicPr>
          <p:cNvPr id="2097160" name="Google Shape;119;g1908a978877_0_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125;ge9824c5e45_0_63"/>
          <p:cNvSpPr txBox="1"/>
          <p:nvPr>
            <p:ph type="title"/>
          </p:nvPr>
        </p:nvSpPr>
        <p:spPr>
          <a:xfrm>
            <a:off x="838200" y="365125"/>
            <a:ext cx="10515600" cy="8202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3500" lang="en-US">
                <a:solidFill>
                  <a:srgbClr val="FF0000"/>
                </a:solidFill>
              </a:rPr>
              <a:t>SUMMARY</a:t>
            </a:r>
            <a:endParaRPr b="1" sz="3500">
              <a:solidFill>
                <a:srgbClr val="FF0000"/>
              </a:solidFill>
            </a:endParaRPr>
          </a:p>
        </p:txBody>
      </p:sp>
      <p:sp>
        <p:nvSpPr>
          <p:cNvPr id="1048605" name="Google Shape;126;ge9824c5e45_0_63"/>
          <p:cNvSpPr txBox="1"/>
          <p:nvPr>
            <p:ph type="body" idx="1"/>
          </p:nvPr>
        </p:nvSpPr>
        <p:spPr>
          <a:xfrm>
            <a:off x="838200" y="1354675"/>
            <a:ext cx="10515600" cy="4822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374650" lvl="0" marL="457200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Tidal or storm waves are also known as tsunamis (pronounced su-nami).</a:t>
            </a:r>
            <a:endParaRPr b="1" sz="2300"/>
          </a:p>
          <a:p>
            <a:pPr algn="l" indent="-3746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A tsunami is caused by an undersea earthquake or by a severe hurricane or cyclone.</a:t>
            </a:r>
            <a:endParaRPr b="1" sz="2300"/>
          </a:p>
          <a:p>
            <a:pPr algn="l" indent="-3746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Tidal waves as high as 15 meters have been recorded. If there is already a high tide then storm waves hit the land.</a:t>
            </a:r>
            <a:endParaRPr b="1" sz="2300"/>
          </a:p>
          <a:p>
            <a:pPr algn="l" indent="-3746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sz="2300" lang="en-US"/>
              <a:t>   They can cause severe damage. These giant waves travel at a speed of 800 km/h.</a:t>
            </a:r>
            <a:endParaRPr b="1" sz="2400"/>
          </a:p>
        </p:txBody>
      </p:sp>
      <p:pic>
        <p:nvPicPr>
          <p:cNvPr id="2097161" name="Google Shape;127;ge9824c5e45_0_6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133;ge62f18f305_0_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0" y="0"/>
            <a:ext cx="12344400" cy="6858000"/>
          </a:xfrm>
          <a:prstGeom prst="rect"/>
          <a:noFill/>
          <a:ln>
            <a:noFill/>
          </a:ln>
        </p:spPr>
      </p:pic>
      <p:pic>
        <p:nvPicPr>
          <p:cNvPr id="2097163" name="Google Shape;134;ge62f18f305_0_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139;ge74f110d0f_0_30"/>
          <p:cNvSpPr txBox="1"/>
          <p:nvPr>
            <p:ph type="body" idx="1"/>
          </p:nvPr>
        </p:nvSpPr>
        <p:spPr>
          <a:xfrm>
            <a:off x="757800" y="4275400"/>
            <a:ext cx="10676400" cy="10851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3800" lang="en-US"/>
              <a:t>Ans: Tsunami</a:t>
            </a:r>
            <a:endParaRPr b="1" sz="3800"/>
          </a:p>
        </p:txBody>
      </p:sp>
      <p:sp>
        <p:nvSpPr>
          <p:cNvPr id="1048616" name="Google Shape;140;ge74f110d0f_0_30"/>
          <p:cNvSpPr txBox="1"/>
          <p:nvPr>
            <p:ph type="title"/>
          </p:nvPr>
        </p:nvSpPr>
        <p:spPr>
          <a:xfrm>
            <a:off x="838200" y="661875"/>
            <a:ext cx="10515600" cy="9255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4200" lang="en-US">
                <a:solidFill>
                  <a:srgbClr val="FF0000"/>
                </a:solidFill>
              </a:rPr>
              <a:t>Q1. </a:t>
            </a:r>
            <a:r>
              <a:rPr b="1" sz="2800" lang="en-US">
                <a:solidFill>
                  <a:srgbClr val="FF0000"/>
                </a:solidFill>
              </a:rPr>
              <a:t>Tidal or storm waves are also known as ________.</a:t>
            </a:r>
            <a:endParaRPr b="1" sz="4200">
              <a:solidFill>
                <a:srgbClr val="FF0000"/>
              </a:solidFill>
            </a:endParaRPr>
          </a:p>
        </p:txBody>
      </p:sp>
      <p:pic>
        <p:nvPicPr>
          <p:cNvPr id="2097164" name="Google Shape;141;ge74f110d0f_0_3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477300" y="2455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146;ge62f18f305_0_177"/>
          <p:cNvSpPr txBox="1"/>
          <p:nvPr>
            <p:ph type="body" idx="1"/>
          </p:nvPr>
        </p:nvSpPr>
        <p:spPr>
          <a:xfrm>
            <a:off x="757800" y="4275400"/>
            <a:ext cx="10676400" cy="10851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3800" lang="en-US"/>
              <a:t>Ans: </a:t>
            </a:r>
            <a:r>
              <a:rPr b="1" sz="3000" lang="en-US"/>
              <a:t>hurricane or cyclone.</a:t>
            </a:r>
            <a:endParaRPr b="1" sz="3000"/>
          </a:p>
        </p:txBody>
      </p:sp>
      <p:sp>
        <p:nvSpPr>
          <p:cNvPr id="1048620" name="Google Shape;147;ge62f18f305_0_177"/>
          <p:cNvSpPr txBox="1"/>
          <p:nvPr>
            <p:ph type="title"/>
          </p:nvPr>
        </p:nvSpPr>
        <p:spPr>
          <a:xfrm>
            <a:off x="838200" y="808975"/>
            <a:ext cx="10515600" cy="19674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3000" lang="en-US">
                <a:solidFill>
                  <a:srgbClr val="FF0000"/>
                </a:solidFill>
              </a:rPr>
              <a:t>Q2. </a:t>
            </a:r>
            <a:r>
              <a:rPr b="1" sz="3000" lang="en-US">
                <a:solidFill>
                  <a:srgbClr val="FF0000"/>
                </a:solidFill>
              </a:rPr>
              <a:t>A tsunami is caused by an undersea earthquake or by a severe ________ or _______</a:t>
            </a:r>
            <a:r>
              <a:rPr b="1" sz="3400" lang="en-US">
                <a:solidFill>
                  <a:srgbClr val="FF0000"/>
                </a:solidFill>
              </a:rPr>
              <a:t>__.</a:t>
            </a:r>
            <a:endParaRPr b="1" sz="3400">
              <a:solidFill>
                <a:srgbClr val="FF0000"/>
              </a:solidFill>
            </a:endParaRP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</p:txBody>
      </p:sp>
      <p:pic>
        <p:nvPicPr>
          <p:cNvPr id="2097165" name="Google Shape;148;ge62f18f305_0_17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53;ge62f18f305_0_0"/>
          <p:cNvSpPr txBox="1"/>
          <p:nvPr>
            <p:ph type="body" idx="1"/>
          </p:nvPr>
        </p:nvSpPr>
        <p:spPr>
          <a:xfrm>
            <a:off x="838200" y="1293225"/>
            <a:ext cx="10676400" cy="49149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b="1" lang="en-US"/>
              <a:t>D</a:t>
            </a:r>
            <a:r>
              <a:rPr b="1" lang="en-US"/>
              <a:t>o</a:t>
            </a:r>
            <a:r>
              <a:rPr b="1" lang="en-US"/>
              <a:t> </a:t>
            </a:r>
            <a:r>
              <a:rPr b="1" lang="en-US"/>
              <a:t>t</a:t>
            </a:r>
            <a:r>
              <a:rPr b="1" lang="en-US"/>
              <a:t>h</a:t>
            </a:r>
            <a:r>
              <a:rPr b="1" lang="en-US"/>
              <a:t>e</a:t>
            </a:r>
            <a:r>
              <a:rPr b="1" lang="en-US"/>
              <a:t> </a:t>
            </a:r>
            <a:r>
              <a:rPr b="1" lang="en-US"/>
              <a:t>O</a:t>
            </a:r>
            <a:r>
              <a:rPr b="1" lang="en-US"/>
              <a:t>r</a:t>
            </a:r>
            <a:r>
              <a:rPr b="1" lang="en-US"/>
              <a:t>a</a:t>
            </a:r>
            <a:r>
              <a:rPr b="1" lang="en-US"/>
              <a:t>l</a:t>
            </a:r>
            <a:r>
              <a:rPr b="1" lang="en-US"/>
              <a:t> </a:t>
            </a:r>
            <a:r>
              <a:rPr b="1" lang="en-US"/>
              <a:t>Q</a:t>
            </a:r>
            <a:r>
              <a:rPr b="1" lang="en-US"/>
              <a:t>&amp;</a:t>
            </a:r>
            <a:r>
              <a:rPr b="1" lang="en-US"/>
              <a:t>A</a:t>
            </a:r>
            <a:r>
              <a:rPr b="1" lang="en-US"/>
              <a:t> </a:t>
            </a:r>
            <a:r>
              <a:rPr b="1" lang="en-US"/>
              <a:t>o</a:t>
            </a:r>
            <a:r>
              <a:rPr b="1" lang="en-US"/>
              <a:t>f</a:t>
            </a:r>
            <a:r>
              <a:rPr b="1" lang="en-US"/>
              <a:t> </a:t>
            </a:r>
            <a:r>
              <a:rPr b="1" lang="en-US"/>
              <a:t>p</a:t>
            </a:r>
            <a:r>
              <a:rPr b="1" lang="en-US"/>
              <a:t>a</a:t>
            </a:r>
            <a:r>
              <a:rPr b="1" lang="en-US"/>
              <a:t>g</a:t>
            </a:r>
            <a:r>
              <a:rPr b="1" lang="en-US"/>
              <a:t>e</a:t>
            </a:r>
            <a:r>
              <a:rPr b="1" lang="en-US"/>
              <a:t> </a:t>
            </a:r>
            <a:r>
              <a:rPr b="1" lang="en-US"/>
              <a:t>n</a:t>
            </a:r>
            <a:r>
              <a:rPr b="1" lang="en-US"/>
              <a:t>o</a:t>
            </a:r>
            <a:r>
              <a:rPr b="1" lang="en-US"/>
              <a:t>.</a:t>
            </a:r>
            <a:r>
              <a:rPr b="1" lang="en-US"/>
              <a:t> </a:t>
            </a:r>
            <a:r>
              <a:rPr b="1" lang="en-US"/>
              <a:t>1</a:t>
            </a:r>
            <a:r>
              <a:rPr b="1" lang="en-US"/>
              <a:t>2</a:t>
            </a:r>
            <a:r>
              <a:rPr b="1" lang="en-US"/>
              <a:t>9</a:t>
            </a:r>
            <a:r>
              <a:rPr b="1" lang="en-US"/>
              <a:t>.</a:t>
            </a:r>
            <a:r>
              <a:rPr lang="en-US"/>
              <a:t> 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24" name="Google Shape;154;ge62f18f305_0_0"/>
          <p:cNvSpPr txBox="1"/>
          <p:nvPr>
            <p:ph type="title"/>
          </p:nvPr>
        </p:nvSpPr>
        <p:spPr>
          <a:xfrm>
            <a:off x="1120350" y="221650"/>
            <a:ext cx="10515600" cy="9255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sz="3500" lang="en-US">
                <a:solidFill>
                  <a:srgbClr val="FF0000"/>
                </a:solidFill>
              </a:rPr>
              <a:t>HOMEWORK</a:t>
            </a:r>
            <a:endParaRPr b="1" sz="3500">
              <a:solidFill>
                <a:srgbClr val="FF0000"/>
              </a:solidFill>
            </a:endParaRPr>
          </a:p>
        </p:txBody>
      </p:sp>
      <p:pic>
        <p:nvPicPr>
          <p:cNvPr id="2097166" name="Google Shape;155;ge62f18f305_0_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0477300" y="169325"/>
            <a:ext cx="1608875" cy="9736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vivo 1917</dc:creator>
  <dcterms:created xsi:type="dcterms:W3CDTF">2022-11-12T16:32:44Z</dcterms:created>
  <dcterms:modified xsi:type="dcterms:W3CDTF">2022-11-13T14:35:34Z</dcterms:modified>
</cp:coreProperties>
</file>