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8" roundtripDataSignature="AMtx7mh7k2X3RUZwFLIIJ8LwvvkBCKKsb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customschemas.google.com/relationships/presentationmetadata" Target="meta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e9824c5e45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90" name="Google Shape;90;ge9824c5e45_0_7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e62f18f305_0_17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t/>
            </a:r>
            <a:endParaRPr b="1" sz="3000"/>
          </a:p>
        </p:txBody>
      </p:sp>
      <p:sp>
        <p:nvSpPr>
          <p:cNvPr id="159" name="Google Shape;159;ge62f18f305_0_17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e62f18f305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t/>
            </a:r>
            <a:endParaRPr b="1" sz="3000"/>
          </a:p>
        </p:txBody>
      </p:sp>
      <p:sp>
        <p:nvSpPr>
          <p:cNvPr id="166" name="Google Shape;166;ge62f18f305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cc7bb104da_0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t/>
            </a:r>
            <a:endParaRPr b="1" sz="3000"/>
          </a:p>
        </p:txBody>
      </p:sp>
      <p:sp>
        <p:nvSpPr>
          <p:cNvPr id="173" name="Google Shape;173;gcc7bb104da_0_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0" name="Google Shape;18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e5ee823547_0_8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t/>
            </a:r>
            <a:endParaRPr b="1" sz="3000"/>
          </a:p>
        </p:txBody>
      </p:sp>
      <p:sp>
        <p:nvSpPr>
          <p:cNvPr id="97" name="Google Shape;97;ge5ee823547_0_8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88021fb952_0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t/>
            </a:r>
            <a:endParaRPr b="1" sz="3000"/>
          </a:p>
        </p:txBody>
      </p:sp>
      <p:sp>
        <p:nvSpPr>
          <p:cNvPr id="105" name="Google Shape;105;g188021fb952_0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88021fb952_0_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t/>
            </a:r>
            <a:endParaRPr b="1" sz="3000"/>
          </a:p>
        </p:txBody>
      </p:sp>
      <p:sp>
        <p:nvSpPr>
          <p:cNvPr id="113" name="Google Shape;113;g188021fb952_0_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88021fb952_0_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t/>
            </a:r>
            <a:endParaRPr b="1" sz="3000"/>
          </a:p>
        </p:txBody>
      </p:sp>
      <p:sp>
        <p:nvSpPr>
          <p:cNvPr id="121" name="Google Shape;121;g188021fb952_0_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88021fb952_0_2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t/>
            </a:r>
            <a:endParaRPr b="1" sz="3000"/>
          </a:p>
        </p:txBody>
      </p:sp>
      <p:sp>
        <p:nvSpPr>
          <p:cNvPr id="129" name="Google Shape;129;g188021fb952_0_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e9824c5e45_0_6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7" name="Google Shape;137;ge9824c5e45_0_6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8" name="Google Shape;138;ge9824c5e45_0_6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e62f18f305_0_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" name="Google Shape;145;ge62f18f305_0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6" name="Google Shape;146;ge62f18f305_0_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e74f110d0f_0_3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t/>
            </a:r>
            <a:endParaRPr b="1" sz="3000"/>
          </a:p>
        </p:txBody>
      </p:sp>
      <p:sp>
        <p:nvSpPr>
          <p:cNvPr id="152" name="Google Shape;152;ge74f110d0f_0_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" name="Google Shape;17;p12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17500" lvl="1" marL="9144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algn="l">
              <a:lnSpc>
                <a:spcPct val="90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18" name="Google Shape;18;p12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1"/>
          <p:cNvSpPr txBox="1"/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1"/>
          <p:cNvSpPr/>
          <p:nvPr>
            <p:ph idx="2" type="pic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21"/>
          <p:cNvSpPr txBox="1"/>
          <p:nvPr>
            <p:ph idx="1" type="body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3" name="Google Shape;73;p21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1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2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2"/>
          <p:cNvSpPr txBox="1"/>
          <p:nvPr>
            <p:ph idx="1" type="body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22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2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3"/>
          <p:cNvSpPr txBox="1"/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3"/>
          <p:cNvSpPr txBox="1"/>
          <p:nvPr>
            <p:ph idx="1" type="body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" name="Google Shape;85;p23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3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3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" name="Google Shape;22;p13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3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9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9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5"/>
          <p:cNvSpPr txBox="1"/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5"/>
          <p:cNvSpPr txBox="1"/>
          <p:nvPr>
            <p:ph idx="1" type="body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2" name="Google Shape;32;p15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5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4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4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38" name="Google Shape;38;p14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4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6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6"/>
          <p:cNvSpPr txBox="1"/>
          <p:nvPr>
            <p:ph idx="1" type="body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6"/>
          <p:cNvSpPr txBox="1"/>
          <p:nvPr>
            <p:ph idx="2" type="body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16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6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7"/>
          <p:cNvSpPr txBox="1"/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7"/>
          <p:cNvSpPr txBox="1"/>
          <p:nvPr>
            <p:ph idx="1" type="body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1" name="Google Shape;51;p17"/>
          <p:cNvSpPr txBox="1"/>
          <p:nvPr>
            <p:ph idx="2" type="body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" name="Google Shape;52;p17"/>
          <p:cNvSpPr txBox="1"/>
          <p:nvPr>
            <p:ph idx="3" type="body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3" name="Google Shape;53;p17"/>
          <p:cNvSpPr txBox="1"/>
          <p:nvPr>
            <p:ph idx="4" type="body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" name="Google Shape;54;p17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7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8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8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8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0"/>
          <p:cNvSpPr txBox="1"/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0"/>
          <p:cNvSpPr txBox="1"/>
          <p:nvPr>
            <p:ph idx="1" type="body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5" name="Google Shape;65;p20"/>
          <p:cNvSpPr txBox="1"/>
          <p:nvPr>
            <p:ph idx="2" type="body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6" name="Google Shape;66;p20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0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1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1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1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Relationship Id="rId4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ge9824c5e45_0_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5492101"/>
            <a:ext cx="12192000" cy="13659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ge9824c5e45_0_70"/>
          <p:cNvSpPr txBox="1"/>
          <p:nvPr/>
        </p:nvSpPr>
        <p:spPr>
          <a:xfrm>
            <a:off x="1347825" y="1685575"/>
            <a:ext cx="9701100" cy="382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SESSION NO.: </a:t>
            </a:r>
            <a:r>
              <a:rPr b="1" lang="en-US" sz="3000"/>
              <a:t>2</a:t>
            </a:r>
            <a:endParaRPr b="1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CLASS: 5</a:t>
            </a:r>
            <a:endParaRPr b="1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SUBJECT: SCIENCE</a:t>
            </a:r>
            <a:endParaRPr b="1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CHAPTER NUMBER: 14</a:t>
            </a:r>
            <a:endParaRPr b="1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CHAPTER NAME: </a:t>
            </a:r>
            <a:r>
              <a:rPr b="1" i="0" lang="en-US" sz="30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NATURAL DISASTERS</a:t>
            </a:r>
            <a:endParaRPr b="1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SUB TOPIC: </a:t>
            </a:r>
            <a:r>
              <a:rPr b="1" lang="en-US" sz="3000"/>
              <a:t>VOLCANOES</a:t>
            </a:r>
            <a:endParaRPr b="1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4" name="Google Shape;94;ge9824c5e45_0_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477300" y="169325"/>
            <a:ext cx="1608875" cy="973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e62f18f305_0_177"/>
          <p:cNvSpPr txBox="1"/>
          <p:nvPr>
            <p:ph idx="1" type="body"/>
          </p:nvPr>
        </p:nvSpPr>
        <p:spPr>
          <a:xfrm>
            <a:off x="757800" y="4275400"/>
            <a:ext cx="10676400" cy="10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sz="3800"/>
              <a:t>Ans: Barren Island</a:t>
            </a:r>
            <a:endParaRPr b="1" sz="3800"/>
          </a:p>
        </p:txBody>
      </p:sp>
      <p:sp>
        <p:nvSpPr>
          <p:cNvPr id="162" name="Google Shape;162;ge62f18f305_0_177"/>
          <p:cNvSpPr txBox="1"/>
          <p:nvPr>
            <p:ph type="title"/>
          </p:nvPr>
        </p:nvSpPr>
        <p:spPr>
          <a:xfrm>
            <a:off x="838200" y="1121000"/>
            <a:ext cx="10515600" cy="108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3800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sz="3800">
                <a:solidFill>
                  <a:srgbClr val="FF0000"/>
                </a:solidFill>
              </a:rPr>
              <a:t>Q2. Name the only active volcano  of Indian subcontinent.</a:t>
            </a:r>
            <a:endParaRPr b="1" sz="3800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3800">
              <a:solidFill>
                <a:srgbClr val="FF0000"/>
              </a:solidFill>
            </a:endParaRPr>
          </a:p>
        </p:txBody>
      </p:sp>
      <p:pic>
        <p:nvPicPr>
          <p:cNvPr id="163" name="Google Shape;163;ge62f18f305_0_1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77300" y="169325"/>
            <a:ext cx="1608875" cy="973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e62f18f305_0_0"/>
          <p:cNvSpPr txBox="1"/>
          <p:nvPr>
            <p:ph idx="1" type="body"/>
          </p:nvPr>
        </p:nvSpPr>
        <p:spPr>
          <a:xfrm>
            <a:off x="838200" y="1293225"/>
            <a:ext cx="10676400" cy="49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•"/>
            </a:pPr>
            <a:r>
              <a:rPr b="1" lang="en-US" sz="3000">
                <a:latin typeface="Calibri"/>
                <a:ea typeface="Calibri"/>
                <a:cs typeface="Calibri"/>
                <a:sym typeface="Calibri"/>
              </a:rPr>
              <a:t>Make all three kinds of volcano in your project record.</a:t>
            </a:r>
            <a:endParaRPr b="1" sz="3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ge62f18f305_0_0"/>
          <p:cNvSpPr txBox="1"/>
          <p:nvPr>
            <p:ph type="title"/>
          </p:nvPr>
        </p:nvSpPr>
        <p:spPr>
          <a:xfrm>
            <a:off x="1120350" y="221650"/>
            <a:ext cx="10515600" cy="92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sz="3500">
                <a:solidFill>
                  <a:srgbClr val="FF0000"/>
                </a:solidFill>
              </a:rPr>
              <a:t>HOMEWORK</a:t>
            </a:r>
            <a:endParaRPr b="1" sz="3500">
              <a:solidFill>
                <a:srgbClr val="FF0000"/>
              </a:solidFill>
            </a:endParaRPr>
          </a:p>
        </p:txBody>
      </p:sp>
      <p:pic>
        <p:nvPicPr>
          <p:cNvPr id="170" name="Google Shape;170;ge62f18f305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77300" y="169325"/>
            <a:ext cx="1608875" cy="973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cc7bb104da_0_6"/>
          <p:cNvSpPr txBox="1"/>
          <p:nvPr>
            <p:ph idx="1" type="body"/>
          </p:nvPr>
        </p:nvSpPr>
        <p:spPr>
          <a:xfrm>
            <a:off x="838200" y="1587375"/>
            <a:ext cx="10676400" cy="46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sz="3000"/>
              <a:t>The learner will be able to:</a:t>
            </a:r>
            <a:endParaRPr b="1" sz="3000"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b="1" lang="en-US" sz="3000"/>
              <a:t>identify different types of natural disasters.</a:t>
            </a:r>
            <a:endParaRPr b="1" sz="3000"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b="1" lang="en-US" sz="3000"/>
              <a:t>know how an earthquake occurs</a:t>
            </a:r>
            <a:endParaRPr b="1" sz="30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3000">
              <a:highlight>
                <a:srgbClr val="FFFFFF"/>
              </a:highlight>
            </a:endParaRPr>
          </a:p>
        </p:txBody>
      </p:sp>
      <p:sp>
        <p:nvSpPr>
          <p:cNvPr id="176" name="Google Shape;176;gcc7bb104da_0_6"/>
          <p:cNvSpPr txBox="1"/>
          <p:nvPr>
            <p:ph type="title"/>
          </p:nvPr>
        </p:nvSpPr>
        <p:spPr>
          <a:xfrm>
            <a:off x="838200" y="460375"/>
            <a:ext cx="10515600" cy="92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sz="4000">
                <a:solidFill>
                  <a:srgbClr val="FF0000"/>
                </a:solidFill>
              </a:rPr>
              <a:t>LEARNING OUTCOME</a:t>
            </a:r>
            <a:endParaRPr b="1" sz="4000">
              <a:solidFill>
                <a:srgbClr val="FF0000"/>
              </a:solidFill>
            </a:endParaRPr>
          </a:p>
        </p:txBody>
      </p:sp>
      <p:pic>
        <p:nvPicPr>
          <p:cNvPr id="177" name="Google Shape;177;gcc7bb104da_0_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77300" y="169325"/>
            <a:ext cx="1608875" cy="973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0"/>
          <p:cNvSpPr txBox="1"/>
          <p:nvPr/>
        </p:nvSpPr>
        <p:spPr>
          <a:xfrm>
            <a:off x="2145425" y="991333"/>
            <a:ext cx="7801200" cy="474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457188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  <a:endParaRPr b="1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188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b="1" i="0" sz="40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3" name="Google Shape;183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77300" y="169325"/>
            <a:ext cx="1608875" cy="973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e5ee823547_0_85"/>
          <p:cNvSpPr txBox="1"/>
          <p:nvPr>
            <p:ph idx="1" type="body"/>
          </p:nvPr>
        </p:nvSpPr>
        <p:spPr>
          <a:xfrm>
            <a:off x="314400" y="1399950"/>
            <a:ext cx="6804000" cy="47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937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b="1" lang="en-US" sz="2600"/>
              <a:t>The word 'volcano' comes from the name Vulcan,  the Roman God of fire.</a:t>
            </a:r>
            <a:endParaRPr b="1" sz="2600"/>
          </a:p>
          <a:p>
            <a:pPr indent="-3937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b="1" lang="en-US" sz="2600"/>
              <a:t>A volcano is an opening on the earth's surface, which allows hot, molten rock, ash and gases to escape from below the surface.</a:t>
            </a:r>
            <a:endParaRPr b="1" sz="2600"/>
          </a:p>
        </p:txBody>
      </p:sp>
      <p:sp>
        <p:nvSpPr>
          <p:cNvPr id="100" name="Google Shape;100;ge5ee823547_0_85"/>
          <p:cNvSpPr txBox="1"/>
          <p:nvPr/>
        </p:nvSpPr>
        <p:spPr>
          <a:xfrm>
            <a:off x="653700" y="294025"/>
            <a:ext cx="107001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3600">
                <a:solidFill>
                  <a:srgbClr val="FF0000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VOLCANOES</a:t>
            </a:r>
            <a:endParaRPr b="1" i="0" sz="4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1" name="Google Shape;101;ge5ee823547_0_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70800" y="1185325"/>
            <a:ext cx="4275650" cy="420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ge5ee823547_0_8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477300" y="169325"/>
            <a:ext cx="1608875" cy="973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88021fb952_0_1"/>
          <p:cNvSpPr txBox="1"/>
          <p:nvPr>
            <p:ph idx="1" type="body"/>
          </p:nvPr>
        </p:nvSpPr>
        <p:spPr>
          <a:xfrm>
            <a:off x="314400" y="1185325"/>
            <a:ext cx="6804000" cy="47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00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700"/>
              <a:buChar char="•"/>
            </a:pPr>
            <a:r>
              <a:rPr b="1" lang="en-US" sz="2700"/>
              <a:t>Burst  will be out of the crossed vertical tunnel called a vent.</a:t>
            </a:r>
            <a:endParaRPr b="1" sz="2700"/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b="1" lang="en-US" sz="2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2700"/>
              <a:t>This hot molten rock is called Lava.</a:t>
            </a:r>
            <a:endParaRPr b="1" sz="2700"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b="1" lang="en-US" sz="2700"/>
              <a:t>The lava spreads over the land sometimes covering entire region.</a:t>
            </a:r>
            <a:endParaRPr b="1" sz="2700"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b="1" lang="en-US" sz="2700"/>
              <a:t>When lava is below the earth’s surface it is called magma.</a:t>
            </a:r>
            <a:endParaRPr b="1" sz="2700"/>
          </a:p>
          <a:p>
            <a:pPr indent="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4100"/>
          </a:p>
        </p:txBody>
      </p:sp>
      <p:sp>
        <p:nvSpPr>
          <p:cNvPr id="108" name="Google Shape;108;g188021fb952_0_1"/>
          <p:cNvSpPr txBox="1"/>
          <p:nvPr/>
        </p:nvSpPr>
        <p:spPr>
          <a:xfrm>
            <a:off x="653700" y="294025"/>
            <a:ext cx="107001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3600">
                <a:solidFill>
                  <a:srgbClr val="FF0000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VOLCANOES</a:t>
            </a:r>
            <a:endParaRPr b="1" i="0" sz="4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9" name="Google Shape;109;g188021fb952_0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70800" y="1185325"/>
            <a:ext cx="4083000" cy="460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g188021fb952_0_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477300" y="169325"/>
            <a:ext cx="1608875" cy="973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88021fb952_0_18"/>
          <p:cNvSpPr txBox="1"/>
          <p:nvPr>
            <p:ph idx="1" type="body"/>
          </p:nvPr>
        </p:nvSpPr>
        <p:spPr>
          <a:xfrm>
            <a:off x="314400" y="1185325"/>
            <a:ext cx="6804000" cy="47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-3810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•"/>
            </a:pPr>
            <a:r>
              <a:rPr b="1" lang="en-US" sz="2400"/>
              <a:t>Some volcanoes are formed under the sea.</a:t>
            </a:r>
            <a:endParaRPr b="1"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b="1" lang="en-US" sz="2400"/>
              <a:t>When the lava cools down, the area formed looks like a new island.</a:t>
            </a:r>
            <a:endParaRPr b="1"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b="1" lang="en-US" sz="2400"/>
              <a:t>Based on the nature of eruptions volcanoes can be active, dormant or extinct.</a:t>
            </a:r>
            <a:endParaRPr b="1" sz="2400"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</p:txBody>
      </p:sp>
      <p:sp>
        <p:nvSpPr>
          <p:cNvPr id="116" name="Google Shape;116;g188021fb952_0_18"/>
          <p:cNvSpPr txBox="1"/>
          <p:nvPr/>
        </p:nvSpPr>
        <p:spPr>
          <a:xfrm>
            <a:off x="653700" y="294025"/>
            <a:ext cx="107001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3600">
                <a:solidFill>
                  <a:srgbClr val="FF0000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VOLCANOES</a:t>
            </a:r>
            <a:endParaRPr b="1" i="0" sz="4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7" name="Google Shape;117;g188021fb952_0_18"/>
          <p:cNvPicPr preferRelativeResize="0"/>
          <p:nvPr/>
        </p:nvPicPr>
        <p:blipFill rotWithShape="1">
          <a:blip r:embed="rId3">
            <a:alphaModFix/>
          </a:blip>
          <a:srcRect b="12846" l="0" r="0" t="0"/>
          <a:stretch/>
        </p:blipFill>
        <p:spPr>
          <a:xfrm>
            <a:off x="6986700" y="1700150"/>
            <a:ext cx="4835525" cy="342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g188021fb952_0_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477300" y="169325"/>
            <a:ext cx="1608875" cy="973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88021fb952_0_10"/>
          <p:cNvSpPr txBox="1"/>
          <p:nvPr>
            <p:ph idx="1" type="body"/>
          </p:nvPr>
        </p:nvSpPr>
        <p:spPr>
          <a:xfrm>
            <a:off x="461475" y="1810450"/>
            <a:ext cx="6804000" cy="47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•"/>
            </a:pPr>
            <a:r>
              <a:rPr b="1" lang="en-US" sz="2400"/>
              <a:t>Volcanoes that have erupted in recent years and may erupt again any time are called active volcanoes.</a:t>
            </a:r>
            <a:endParaRPr b="1" sz="2400"/>
          </a:p>
          <a:p>
            <a:pPr indent="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</p:txBody>
      </p:sp>
      <p:sp>
        <p:nvSpPr>
          <p:cNvPr id="124" name="Google Shape;124;g188021fb952_0_10"/>
          <p:cNvSpPr txBox="1"/>
          <p:nvPr/>
        </p:nvSpPr>
        <p:spPr>
          <a:xfrm>
            <a:off x="892725" y="312425"/>
            <a:ext cx="107001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3600">
                <a:solidFill>
                  <a:srgbClr val="FF0000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VOLCANOES</a:t>
            </a:r>
            <a:endParaRPr b="1" i="0" sz="4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5" name="Google Shape;125;g188021fb952_0_10"/>
          <p:cNvPicPr preferRelativeResize="0"/>
          <p:nvPr/>
        </p:nvPicPr>
        <p:blipFill rotWithShape="1">
          <a:blip r:embed="rId3">
            <a:alphaModFix/>
          </a:blip>
          <a:srcRect b="12846" l="0" r="0" t="0"/>
          <a:stretch/>
        </p:blipFill>
        <p:spPr>
          <a:xfrm>
            <a:off x="6986700" y="1700150"/>
            <a:ext cx="4835525" cy="342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g188021fb952_0_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477300" y="169325"/>
            <a:ext cx="1608875" cy="973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88021fb952_0_26"/>
          <p:cNvSpPr txBox="1"/>
          <p:nvPr>
            <p:ph idx="1" type="body"/>
          </p:nvPr>
        </p:nvSpPr>
        <p:spPr>
          <a:xfrm>
            <a:off x="461475" y="1810450"/>
            <a:ext cx="10804800" cy="16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</a:pPr>
            <a:r>
              <a:rPr b="1" lang="en-US" sz="2400"/>
              <a:t>  </a:t>
            </a:r>
            <a:r>
              <a:rPr b="1" lang="en-US" sz="17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2200"/>
              <a:t>Famous active volcanoes include Mount Vesuvius, Mount Etna, Mount Erebus and Mount Fuji. The Barren Island is the only active volcano in the Indian subcontinent.</a:t>
            </a:r>
            <a:endParaRPr b="1" sz="22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b="1" lang="en-US" sz="2400"/>
              <a:t>  </a:t>
            </a:r>
            <a:r>
              <a:rPr b="1" lang="en-US" sz="2200"/>
              <a:t>It is located in Andaman and Nicobar Islands.</a:t>
            </a:r>
            <a:endParaRPr b="1" sz="2200"/>
          </a:p>
          <a:p>
            <a:pPr indent="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3400"/>
          </a:p>
        </p:txBody>
      </p:sp>
      <p:sp>
        <p:nvSpPr>
          <p:cNvPr id="132" name="Google Shape;132;g188021fb952_0_26"/>
          <p:cNvSpPr txBox="1"/>
          <p:nvPr/>
        </p:nvSpPr>
        <p:spPr>
          <a:xfrm>
            <a:off x="892725" y="312425"/>
            <a:ext cx="107001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3600">
                <a:solidFill>
                  <a:srgbClr val="FF0000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VOLCANOES</a:t>
            </a:r>
            <a:endParaRPr b="1" i="0" sz="4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3" name="Google Shape;133;g188021fb952_0_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8100" y="4186300"/>
            <a:ext cx="7277100" cy="241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g188021fb952_0_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477300" y="169325"/>
            <a:ext cx="1608875" cy="973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e9824c5e45_0_63"/>
          <p:cNvSpPr txBox="1"/>
          <p:nvPr>
            <p:ph type="title"/>
          </p:nvPr>
        </p:nvSpPr>
        <p:spPr>
          <a:xfrm>
            <a:off x="838200" y="365125"/>
            <a:ext cx="10515600" cy="82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sz="3500">
                <a:solidFill>
                  <a:srgbClr val="FF0000"/>
                </a:solidFill>
              </a:rPr>
              <a:t>SUMMARY</a:t>
            </a:r>
            <a:endParaRPr b="1" sz="3500">
              <a:solidFill>
                <a:srgbClr val="FF0000"/>
              </a:solidFill>
            </a:endParaRPr>
          </a:p>
        </p:txBody>
      </p:sp>
      <p:sp>
        <p:nvSpPr>
          <p:cNvPr id="141" name="Google Shape;141;ge9824c5e45_0_63"/>
          <p:cNvSpPr txBox="1"/>
          <p:nvPr>
            <p:ph idx="1" type="body"/>
          </p:nvPr>
        </p:nvSpPr>
        <p:spPr>
          <a:xfrm>
            <a:off x="838200" y="1354675"/>
            <a:ext cx="10515600" cy="482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•"/>
            </a:pPr>
            <a:r>
              <a:rPr b="1" lang="en-US" sz="2400"/>
              <a:t>The lava spreads over the land sometimes covering entire region.</a:t>
            </a:r>
            <a:endParaRPr b="1"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b="1" lang="en-US" sz="2400"/>
              <a:t>When lava is below the earth’s surface it is called magma.</a:t>
            </a:r>
            <a:endParaRPr b="1"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b="1" lang="en-US" sz="2400"/>
              <a:t>Volcanoes that have erupted in recent years and may erupt again any time are called active volcanoes.</a:t>
            </a:r>
            <a:endParaRPr b="1"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b="1" lang="en-US" sz="24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2400"/>
              <a:t>Volcanoes that have not erupted in recent years but may erupt in future are called dormant volcanoes.</a:t>
            </a:r>
            <a:endParaRPr b="1"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b="1" lang="en-US" sz="2400"/>
              <a:t>Volcanoes which have stopped erupting are called extinct volcanoes.         </a:t>
            </a:r>
            <a:endParaRPr b="1" sz="24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2" name="Google Shape;142;ge9824c5e45_0_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77300" y="169325"/>
            <a:ext cx="1608875" cy="973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ge62f18f305_0_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3444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ge62f18f305_0_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477300" y="169325"/>
            <a:ext cx="1608875" cy="973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e74f110d0f_0_30"/>
          <p:cNvSpPr txBox="1"/>
          <p:nvPr>
            <p:ph idx="1" type="body"/>
          </p:nvPr>
        </p:nvSpPr>
        <p:spPr>
          <a:xfrm>
            <a:off x="757800" y="4275400"/>
            <a:ext cx="10676400" cy="10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sz="3800"/>
              <a:t>Ans: Extinct</a:t>
            </a:r>
            <a:endParaRPr b="1" sz="3800"/>
          </a:p>
        </p:txBody>
      </p:sp>
      <p:sp>
        <p:nvSpPr>
          <p:cNvPr id="155" name="Google Shape;155;ge74f110d0f_0_30"/>
          <p:cNvSpPr txBox="1"/>
          <p:nvPr>
            <p:ph type="title"/>
          </p:nvPr>
        </p:nvSpPr>
        <p:spPr>
          <a:xfrm>
            <a:off x="838200" y="1305400"/>
            <a:ext cx="10515600" cy="92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sz="3700">
                <a:solidFill>
                  <a:srgbClr val="FF0000"/>
                </a:solidFill>
              </a:rPr>
              <a:t>Q1. Volcano which have stopped erupting are called __________.</a:t>
            </a:r>
            <a:endParaRPr b="1" sz="3700">
              <a:solidFill>
                <a:srgbClr val="FF0000"/>
              </a:solidFill>
            </a:endParaRPr>
          </a:p>
        </p:txBody>
      </p:sp>
      <p:pic>
        <p:nvPicPr>
          <p:cNvPr id="156" name="Google Shape;156;ge74f110d0f_0_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77300" y="169325"/>
            <a:ext cx="1608875" cy="973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