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lNoa7hfwZp/KR6zFEyI2Zh92H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latin typeface="Calibri"/>
                <a:ea typeface="Calibri"/>
                <a:cs typeface="Calibri"/>
                <a:sym typeface="Calibri"/>
              </a:rPr>
              <a:t>Water too supports life</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Impurities in water</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Removal of insoluble impurities</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Empty bottles of mineral water should be crushed before throwing them into the dustbin. Why?</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Removal of soluble impurities</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Draw a labelled diagram of the process of distillation</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Purification of drinking water</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Draw the picture of purification of town water supply</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Long Q &amp; A</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Learn the Q &amp; A</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Activity</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Class test</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Learn the Q &amp; 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c1662113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10c16621133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c1662113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0c16621133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7f59b05e2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42" name="Google Shape;242;g107f59b05e2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c166211b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50" name="Google Shape;250;g10c166211b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c166211b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58" name="Google Shape;258;g10c166211b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c166211b0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67" name="Google Shape;267;g10c166211b0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ccdde49d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74" name="Google Shape;274;g10ccdde49d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0ccdde49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82" name="Google Shape;282;g10ccdde49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c166211b0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90" name="Google Shape;290;g10c166211b0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c166211b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98" name="Google Shape;298;g10c166211b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3000" b="1"/>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3000" b="1"/>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0cb5850c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311" name="Google Shape;311;g10cb5850c7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a8350baf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319" name="Google Shape;319;g10a8350baf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c1662113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327" name="Google Shape;327;g10c1662113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0800" marR="50800" lvl="0" indent="0" algn="l" rtl="0">
              <a:lnSpc>
                <a:spcPct val="120000"/>
              </a:lnSpc>
              <a:spcBef>
                <a:spcPts val="0"/>
              </a:spcBef>
              <a:spcAft>
                <a:spcPts val="0"/>
              </a:spcAft>
              <a:buSzPts val="1100"/>
              <a:buNone/>
            </a:pPr>
            <a:endParaRPr sz="1350">
              <a:solidFill>
                <a:schemeClr val="dk1"/>
              </a:solidFill>
              <a:highlight>
                <a:srgbClr val="EFEFEF"/>
              </a:highlight>
            </a:endParaRPr>
          </a:p>
        </p:txBody>
      </p:sp>
      <p:sp>
        <p:nvSpPr>
          <p:cNvPr id="335" name="Google Shape;3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AutoNum type="arabicPeriod"/>
            </a:pPr>
            <a:endParaRPr sz="3000" b="1"/>
          </a:p>
        </p:txBody>
      </p:sp>
      <p:sp>
        <p:nvSpPr>
          <p:cNvPr id="343" name="Google Shape;3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cb5850c7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160" name="Google Shape;160;g10cb5850c7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cb5850c7f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170" name="Google Shape;170;g10cb5850c7f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cb5850c7f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180" name="Google Shape;180;g10cb5850c7f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c166211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0c1662113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d1fa2a2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0d1fa2a26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d1fa2a26b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10d1fa2a26b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c1662113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10c16621133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4" name="Google Shape;54;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g10d1fa2a26b_0_20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g10d1fa2a26b_0_20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g10d1fa2a26b_0_2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g10d1fa2a26b_0_2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g10d1fa2a26b_0_20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g10d1fa2a26b_0_20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100"/>
              <a:buFont typeface="Calibri"/>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70" name="Google Shape;70;g10d1fa2a26b_0_20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1600"/>
              </a:spcBef>
              <a:spcAft>
                <a:spcPts val="0"/>
              </a:spcAft>
              <a:buClr>
                <a:schemeClr val="dk1"/>
              </a:buClr>
              <a:buSzPts val="1100"/>
              <a:buChar char="○"/>
              <a:defRPr/>
            </a:lvl2pPr>
            <a:lvl3pPr marL="1371600" lvl="2" indent="-298450" algn="l" rtl="0">
              <a:lnSpc>
                <a:spcPct val="90000"/>
              </a:lnSpc>
              <a:spcBef>
                <a:spcPts val="1600"/>
              </a:spcBef>
              <a:spcAft>
                <a:spcPts val="0"/>
              </a:spcAft>
              <a:buClr>
                <a:schemeClr val="dk1"/>
              </a:buClr>
              <a:buSzPts val="1100"/>
              <a:buChar char="■"/>
              <a:defRPr/>
            </a:lvl3pPr>
            <a:lvl4pPr marL="1828800" lvl="3" indent="-298450" algn="l" rtl="0">
              <a:lnSpc>
                <a:spcPct val="90000"/>
              </a:lnSpc>
              <a:spcBef>
                <a:spcPts val="1600"/>
              </a:spcBef>
              <a:spcAft>
                <a:spcPts val="0"/>
              </a:spcAft>
              <a:buClr>
                <a:schemeClr val="dk1"/>
              </a:buClr>
              <a:buSzPts val="1100"/>
              <a:buChar char="●"/>
              <a:defRPr/>
            </a:lvl4pPr>
            <a:lvl5pPr marL="2286000" lvl="4" indent="-298450" algn="l" rtl="0">
              <a:lnSpc>
                <a:spcPct val="90000"/>
              </a:lnSpc>
              <a:spcBef>
                <a:spcPts val="1600"/>
              </a:spcBef>
              <a:spcAft>
                <a:spcPts val="0"/>
              </a:spcAft>
              <a:buClr>
                <a:schemeClr val="dk1"/>
              </a:buClr>
              <a:buSzPts val="1100"/>
              <a:buChar char="○"/>
              <a:defRPr/>
            </a:lvl5pPr>
            <a:lvl6pPr marL="2743200" lvl="5" indent="-298450" algn="l" rtl="0">
              <a:lnSpc>
                <a:spcPct val="90000"/>
              </a:lnSpc>
              <a:spcBef>
                <a:spcPts val="1600"/>
              </a:spcBef>
              <a:spcAft>
                <a:spcPts val="0"/>
              </a:spcAft>
              <a:buClr>
                <a:schemeClr val="dk1"/>
              </a:buClr>
              <a:buSzPts val="1100"/>
              <a:buChar char="■"/>
              <a:defRPr/>
            </a:lvl6pPr>
            <a:lvl7pPr marL="3200400" lvl="6" indent="-298450" algn="l" rtl="0">
              <a:lnSpc>
                <a:spcPct val="90000"/>
              </a:lnSpc>
              <a:spcBef>
                <a:spcPts val="1600"/>
              </a:spcBef>
              <a:spcAft>
                <a:spcPts val="0"/>
              </a:spcAft>
              <a:buClr>
                <a:schemeClr val="dk1"/>
              </a:buClr>
              <a:buSzPts val="1100"/>
              <a:buChar char="●"/>
              <a:defRPr/>
            </a:lvl7pPr>
            <a:lvl8pPr marL="3657600" lvl="7" indent="-298450" algn="l" rtl="0">
              <a:lnSpc>
                <a:spcPct val="90000"/>
              </a:lnSpc>
              <a:spcBef>
                <a:spcPts val="1600"/>
              </a:spcBef>
              <a:spcAft>
                <a:spcPts val="0"/>
              </a:spcAft>
              <a:buClr>
                <a:schemeClr val="dk1"/>
              </a:buClr>
              <a:buSzPts val="1100"/>
              <a:buChar char="○"/>
              <a:defRPr/>
            </a:lvl8pPr>
            <a:lvl9pPr marL="4114800" lvl="8" indent="-298450" algn="l" rtl="0">
              <a:lnSpc>
                <a:spcPct val="90000"/>
              </a:lnSpc>
              <a:spcBef>
                <a:spcPts val="1600"/>
              </a:spcBef>
              <a:spcAft>
                <a:spcPts val="1600"/>
              </a:spcAft>
              <a:buClr>
                <a:schemeClr val="dk1"/>
              </a:buClr>
              <a:buSzPts val="1100"/>
              <a:buChar char="■"/>
              <a:defRPr/>
            </a:lvl9pPr>
          </a:lstStyle>
          <a:p>
            <a:endParaRPr/>
          </a:p>
        </p:txBody>
      </p:sp>
      <p:sp>
        <p:nvSpPr>
          <p:cNvPr id="71" name="Google Shape;71;g10d1fa2a26b_0_20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g10d1fa2a26b_0_21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g10d1fa2a26b_0_21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g10d1fa2a26b_0_2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g10d1fa2a26b_0_2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g10d1fa2a26b_0_2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g10d1fa2a26b_0_2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g10d1fa2a26b_0_21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1" name="Google Shape;81;g10d1fa2a26b_0_2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g10d1fa2a26b_0_2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g10d1fa2a26b_0_2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g10d1fa2a26b_0_2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g10d1fa2a26b_0_22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g10d1fa2a26b_0_22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g10d1fa2a26b_0_2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g10d1fa2a26b_0_2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g10d1fa2a26b_0_2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g10d1fa2a26b_0_23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g10d1fa2a26b_0_23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4" name="Google Shape;94;g10d1fa2a26b_0_23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g10d1fa2a26b_0_23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6" name="Google Shape;96;g10d1fa2a26b_0_23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g10d1fa2a26b_0_2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g10d1fa2a26b_0_2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g10d1fa2a26b_0_2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g10d1fa2a26b_0_2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g10d1fa2a26b_0_2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g10d1fa2a26b_0_2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g10d1fa2a26b_0_2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g10d1fa2a26b_0_2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g10d1fa2a26b_0_2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g10d1fa2a26b_0_2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g10d1fa2a26b_0_2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g10d1fa2a26b_0_24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2" name="Google Shape;112;g10d1fa2a26b_0_24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3" name="Google Shape;113;g10d1fa2a26b_0_2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g10d1fa2a26b_0_2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g10d1fa2a26b_0_2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g10d1fa2a26b_0_25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g10d1fa2a26b_0_256"/>
          <p:cNvSpPr>
            <a:spLocks noGrp="1"/>
          </p:cNvSpPr>
          <p:nvPr>
            <p:ph type="pic" idx="2"/>
          </p:nvPr>
        </p:nvSpPr>
        <p:spPr>
          <a:xfrm>
            <a:off x="3887391" y="740569"/>
            <a:ext cx="4629300" cy="3655200"/>
          </a:xfrm>
          <a:prstGeom prst="rect">
            <a:avLst/>
          </a:prstGeom>
          <a:noFill/>
          <a:ln>
            <a:noFill/>
          </a:ln>
        </p:spPr>
      </p:sp>
      <p:sp>
        <p:nvSpPr>
          <p:cNvPr id="119" name="Google Shape;119;g10d1fa2a26b_0_25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0" name="Google Shape;120;g10d1fa2a26b_0_2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g10d1fa2a26b_0_2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g10d1fa2a26b_0_2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g10d1fa2a26b_0_2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g10d1fa2a26b_0_26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g10d1fa2a26b_0_2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g10d1fa2a26b_0_2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g10d1fa2a26b_0_2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g10d1fa2a26b_0_26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g10d1fa2a26b_0_26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g10d1fa2a26b_0_2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 name="Google Shape;133;g10d1fa2a26b_0_2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g10d1fa2a26b_0_2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g10d1fa2a26b_0_275"/>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7" name="Google Shape;137;g10d1fa2a26b_0_275"/>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38" name="Google Shape;138;g10d1fa2a26b_0_275"/>
          <p:cNvSpPr txBox="1">
            <a:spLocks noGrp="1"/>
          </p:cNvSpPr>
          <p:nvPr>
            <p:ph type="title"/>
          </p:nvPr>
        </p:nvSpPr>
        <p:spPr>
          <a:xfrm>
            <a:off x="265500" y="1081675"/>
            <a:ext cx="4045200" cy="17862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9" name="Google Shape;139;g10d1fa2a26b_0_275"/>
          <p:cNvSpPr txBox="1">
            <a:spLocks noGrp="1"/>
          </p:cNvSpPr>
          <p:nvPr>
            <p:ph type="subTitle" idx="1"/>
          </p:nvPr>
        </p:nvSpPr>
        <p:spPr>
          <a:xfrm>
            <a:off x="265500" y="2921401"/>
            <a:ext cx="4045200" cy="13455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SzPts val="2100"/>
              <a:buNone/>
              <a:defRPr sz="2100"/>
            </a:lvl1pPr>
            <a:lvl2pPr lvl="1" algn="ctr" rtl="0">
              <a:lnSpc>
                <a:spcPct val="100000"/>
              </a:lnSpc>
              <a:spcBef>
                <a:spcPts val="400"/>
              </a:spcBef>
              <a:spcAft>
                <a:spcPts val="0"/>
              </a:spcAft>
              <a:buSzPts val="2100"/>
              <a:buNone/>
              <a:defRPr sz="2100"/>
            </a:lvl2pPr>
            <a:lvl3pPr lvl="2" algn="ctr" rtl="0">
              <a:lnSpc>
                <a:spcPct val="100000"/>
              </a:lnSpc>
              <a:spcBef>
                <a:spcPts val="40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140" name="Google Shape;140;g10d1fa2a26b_0_275"/>
          <p:cNvSpPr txBox="1">
            <a:spLocks noGrp="1"/>
          </p:cNvSpPr>
          <p:nvPr>
            <p:ph type="body" idx="2"/>
          </p:nvPr>
        </p:nvSpPr>
        <p:spPr>
          <a:xfrm>
            <a:off x="4939500" y="724200"/>
            <a:ext cx="3837000" cy="3695100"/>
          </a:xfrm>
          <a:prstGeom prst="rect">
            <a:avLst/>
          </a:prstGeom>
          <a:noFill/>
          <a:ln>
            <a:noFill/>
          </a:ln>
        </p:spPr>
        <p:txBody>
          <a:bodyPr spcFirstLastPara="1" wrap="square" lIns="68575" tIns="34275" rIns="68575" bIns="34275" anchor="ctr" anchorCtr="0">
            <a:normAutofit/>
          </a:bodyPr>
          <a:lstStyle>
            <a:lvl1pPr marL="457200" lvl="0" indent="-361950" algn="l" rtl="0">
              <a:lnSpc>
                <a:spcPct val="90000"/>
              </a:lnSpc>
              <a:spcBef>
                <a:spcPts val="800"/>
              </a:spcBef>
              <a:spcAft>
                <a:spcPts val="0"/>
              </a:spcAft>
              <a:buSzPts val="2100"/>
              <a:buChar char="•"/>
              <a:defRPr>
                <a:highlight>
                  <a:schemeClr val="lt1"/>
                </a:highlight>
              </a:defRPr>
            </a:lvl1pPr>
            <a:lvl2pPr marL="914400" lvl="1" indent="-342900" algn="l" rtl="0">
              <a:lnSpc>
                <a:spcPct val="90000"/>
              </a:lnSpc>
              <a:spcBef>
                <a:spcPts val="400"/>
              </a:spcBef>
              <a:spcAft>
                <a:spcPts val="0"/>
              </a:spcAft>
              <a:buSzPts val="1800"/>
              <a:buChar char="•"/>
              <a:defRPr>
                <a:highlight>
                  <a:schemeClr val="lt1"/>
                </a:highlight>
              </a:defRPr>
            </a:lvl2pPr>
            <a:lvl3pPr marL="1371600" lvl="2" indent="-323850" algn="l" rtl="0">
              <a:lnSpc>
                <a:spcPct val="90000"/>
              </a:lnSpc>
              <a:spcBef>
                <a:spcPts val="400"/>
              </a:spcBef>
              <a:spcAft>
                <a:spcPts val="0"/>
              </a:spcAft>
              <a:buSzPts val="1500"/>
              <a:buChar char="•"/>
              <a:defRPr>
                <a:highlight>
                  <a:schemeClr val="lt1"/>
                </a:highlight>
              </a:defRPr>
            </a:lvl3pPr>
            <a:lvl4pPr marL="1828800" lvl="3" indent="-317500" algn="l" rtl="0">
              <a:lnSpc>
                <a:spcPct val="90000"/>
              </a:lnSpc>
              <a:spcBef>
                <a:spcPts val="400"/>
              </a:spcBef>
              <a:spcAft>
                <a:spcPts val="0"/>
              </a:spcAft>
              <a:buSzPts val="1400"/>
              <a:buChar char="•"/>
              <a:defRPr>
                <a:highlight>
                  <a:schemeClr val="lt1"/>
                </a:highlight>
              </a:defRPr>
            </a:lvl4pPr>
            <a:lvl5pPr marL="2286000" lvl="4" indent="-317500" algn="l" rtl="0">
              <a:lnSpc>
                <a:spcPct val="90000"/>
              </a:lnSpc>
              <a:spcBef>
                <a:spcPts val="400"/>
              </a:spcBef>
              <a:spcAft>
                <a:spcPts val="0"/>
              </a:spcAft>
              <a:buSzPts val="1400"/>
              <a:buChar char="•"/>
              <a:defRPr>
                <a:highlight>
                  <a:schemeClr val="lt1"/>
                </a:highlight>
              </a:defRPr>
            </a:lvl5pPr>
            <a:lvl6pPr marL="2743200" lvl="5" indent="-317500" algn="l" rtl="0">
              <a:lnSpc>
                <a:spcPct val="90000"/>
              </a:lnSpc>
              <a:spcBef>
                <a:spcPts val="400"/>
              </a:spcBef>
              <a:spcAft>
                <a:spcPts val="0"/>
              </a:spcAft>
              <a:buSzPts val="1400"/>
              <a:buChar char="•"/>
              <a:defRPr>
                <a:highlight>
                  <a:schemeClr val="lt1"/>
                </a:highlight>
              </a:defRPr>
            </a:lvl6pPr>
            <a:lvl7pPr marL="3200400" lvl="6" indent="-317500" algn="l" rtl="0">
              <a:lnSpc>
                <a:spcPct val="90000"/>
              </a:lnSpc>
              <a:spcBef>
                <a:spcPts val="400"/>
              </a:spcBef>
              <a:spcAft>
                <a:spcPts val="0"/>
              </a:spcAft>
              <a:buSzPts val="1400"/>
              <a:buChar char="•"/>
              <a:defRPr>
                <a:highlight>
                  <a:schemeClr val="lt1"/>
                </a:highlight>
              </a:defRPr>
            </a:lvl7pPr>
            <a:lvl8pPr marL="3657600" lvl="7" indent="-317500" algn="l" rtl="0">
              <a:lnSpc>
                <a:spcPct val="90000"/>
              </a:lnSpc>
              <a:spcBef>
                <a:spcPts val="400"/>
              </a:spcBef>
              <a:spcAft>
                <a:spcPts val="0"/>
              </a:spcAft>
              <a:buSzPts val="1400"/>
              <a:buChar char="•"/>
              <a:defRPr>
                <a:highlight>
                  <a:schemeClr val="lt1"/>
                </a:highlight>
              </a:defRPr>
            </a:lvl8pPr>
            <a:lvl9pPr marL="4114800" lvl="8" indent="-317500" algn="l" rtl="0">
              <a:lnSpc>
                <a:spcPct val="90000"/>
              </a:lnSpc>
              <a:spcBef>
                <a:spcPts val="400"/>
              </a:spcBef>
              <a:spcAft>
                <a:spcPts val="0"/>
              </a:spcAft>
              <a:buSzPts val="1400"/>
              <a:buChar char="•"/>
              <a:defRPr>
                <a:highlight>
                  <a:schemeClr val="lt1"/>
                </a:highlight>
              </a:defRPr>
            </a:lvl9pPr>
          </a:lstStyle>
          <a:p>
            <a:endParaRPr/>
          </a:p>
        </p:txBody>
      </p:sp>
      <p:sp>
        <p:nvSpPr>
          <p:cNvPr id="141" name="Google Shape;141;g10d1fa2a26b_0_275"/>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6"/>
        <p:cNvGrpSpPr/>
        <p:nvPr/>
      </p:nvGrpSpPr>
      <p:grpSpPr>
        <a:xfrm>
          <a:off x="0" y="0"/>
          <a:ext cx="0" cy="0"/>
          <a:chOff x="0" y="0"/>
          <a:chExt cx="0" cy="0"/>
        </a:xfrm>
      </p:grpSpPr>
      <p:sp>
        <p:nvSpPr>
          <p:cNvPr id="57" name="Google Shape;57;g10d1fa2a26b_0_19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g10d1fa2a26b_0_19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g10d1fa2a26b_0_19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g10d1fa2a26b_0_19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g10d1fa2a26b_0_19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magic-pear-metadata-identifi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hyperlink" Target="http://www.youtube.com/watch?v=oamWfYUMnyA"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hyperlink" Target="http://www.youtube.com/watch?v=Jsm2o3_exqQ"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hyperlink" Target="http://www.youtube.com/watch?v=8nfZ-FI1NZ0"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hyperlink" Target="http://www.youtube.com/watch?v=nGtFDw2fdNA"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pearId=magic-pear-metadata-identifier"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hyperlink" Target="http://www.youtube.com/watch?v=mnZDjmFnJds" TargetMode="Externa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txBox="1"/>
          <p:nvPr/>
        </p:nvSpPr>
        <p:spPr>
          <a:xfrm>
            <a:off x="579875" y="1339125"/>
            <a:ext cx="8102100" cy="2454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300" b="1" i="0" u="none" strike="noStrike" cap="none">
                <a:solidFill>
                  <a:srgbClr val="000000"/>
                </a:solidFill>
                <a:latin typeface="Calibri"/>
                <a:ea typeface="Calibri"/>
                <a:cs typeface="Calibri"/>
                <a:sym typeface="Calibri"/>
              </a:rPr>
              <a:t>SESSION NO.: 3</a:t>
            </a:r>
            <a:endParaRPr sz="2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CLASS: 5</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SUBJECT: SCIENCE</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CHAPTER NUMBER: 12</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CHAPTER NAME: OUR LIFE SUPPORT</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TOPIC: </a:t>
            </a:r>
            <a:r>
              <a:rPr lang="en" sz="2300" b="1" dirty="0">
                <a:latin typeface="Calibri"/>
                <a:ea typeface="Calibri"/>
                <a:cs typeface="Calibri"/>
                <a:sym typeface="Calibri"/>
              </a:rPr>
              <a:t>COMPOSITION OF AIR, PROPERTIES OF AIR</a:t>
            </a:r>
            <a:endParaRPr sz="2300" b="1" dirty="0">
              <a:latin typeface="Calibri"/>
              <a:ea typeface="Calibri"/>
              <a:cs typeface="Calibri"/>
              <a:sym typeface="Calibri"/>
            </a:endParaRPr>
          </a:p>
        </p:txBody>
      </p:sp>
      <p:pic>
        <p:nvPicPr>
          <p:cNvPr id="149" name="Google Shape;149;p1"/>
          <p:cNvPicPr preferRelativeResize="0"/>
          <p:nvPr/>
        </p:nvPicPr>
        <p:blipFill rotWithShape="1">
          <a:blip r:embed="rId4">
            <a:alphaModFix/>
          </a:blip>
          <a:srcRect/>
          <a:stretch/>
        </p:blipFill>
        <p:spPr>
          <a:xfrm>
            <a:off x="12600" y="4339175"/>
            <a:ext cx="9144100" cy="844300"/>
          </a:xfrm>
          <a:prstGeom prst="rect">
            <a:avLst/>
          </a:prstGeom>
          <a:noFill/>
          <a:ln>
            <a:noFill/>
          </a:ln>
        </p:spPr>
      </p:pic>
      <p:pic>
        <p:nvPicPr>
          <p:cNvPr id="150" name="Google Shape;150;p1"/>
          <p:cNvPicPr preferRelativeResize="0"/>
          <p:nvPr/>
        </p:nvPicPr>
        <p:blipFill rotWithShape="1">
          <a:blip r:embed="rId5">
            <a:alphaModFix/>
          </a:blip>
          <a:srcRect/>
          <a:stretch/>
        </p:blipFill>
        <p:spPr>
          <a:xfrm>
            <a:off x="7880725" y="56450"/>
            <a:ext cx="1200150" cy="5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10c16621133_0_7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OTHER GASES</a:t>
            </a:r>
            <a:endParaRPr sz="3000" b="1">
              <a:solidFill>
                <a:srgbClr val="FF0000"/>
              </a:solidFill>
            </a:endParaRPr>
          </a:p>
        </p:txBody>
      </p:sp>
      <p:sp>
        <p:nvSpPr>
          <p:cNvPr id="227" name="Google Shape;227;g10c16621133_0_70"/>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Other gases such as hydrogen, ozone, helium, neon, argon and krypton are also present in the air. </a:t>
            </a:r>
            <a:endParaRPr sz="2000" b="1"/>
          </a:p>
          <a:p>
            <a:pPr marL="457200" lvl="0" indent="-355600" algn="l" rtl="0">
              <a:lnSpc>
                <a:spcPct val="115000"/>
              </a:lnSpc>
              <a:spcBef>
                <a:spcPts val="0"/>
              </a:spcBef>
              <a:spcAft>
                <a:spcPts val="0"/>
              </a:spcAft>
              <a:buSzPts val="2000"/>
              <a:buFont typeface="Calibri"/>
              <a:buChar char="●"/>
            </a:pPr>
            <a:r>
              <a:rPr lang="en" sz="2000" b="1"/>
              <a:t>Neon and argon are used in electric lights to produce the colorful glow in the glass tube. </a:t>
            </a:r>
            <a:endParaRPr sz="2000" b="1"/>
          </a:p>
        </p:txBody>
      </p:sp>
      <p:pic>
        <p:nvPicPr>
          <p:cNvPr id="228" name="Google Shape;228;g10c16621133_0_70"/>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29" name="Google Shape;229;g10c16621133_0_70"/>
          <p:cNvPicPr preferRelativeResize="0"/>
          <p:nvPr/>
        </p:nvPicPr>
        <p:blipFill rotWithShape="1">
          <a:blip r:embed="rId4">
            <a:alphaModFix/>
          </a:blip>
          <a:srcRect/>
          <a:stretch/>
        </p:blipFill>
        <p:spPr>
          <a:xfrm>
            <a:off x="236975" y="2746000"/>
            <a:ext cx="3679925" cy="2397500"/>
          </a:xfrm>
          <a:prstGeom prst="rect">
            <a:avLst/>
          </a:prstGeom>
          <a:noFill/>
          <a:ln>
            <a:noFill/>
          </a:ln>
        </p:spPr>
      </p:pic>
      <p:pic>
        <p:nvPicPr>
          <p:cNvPr id="230" name="Google Shape;230;g10c16621133_0_70"/>
          <p:cNvPicPr preferRelativeResize="0"/>
          <p:nvPr/>
        </p:nvPicPr>
        <p:blipFill rotWithShape="1">
          <a:blip r:embed="rId5">
            <a:alphaModFix/>
          </a:blip>
          <a:srcRect/>
          <a:stretch/>
        </p:blipFill>
        <p:spPr>
          <a:xfrm>
            <a:off x="4020475" y="2648425"/>
            <a:ext cx="4585075" cy="249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1000"/>
                                        <p:tgtEl>
                                          <p:spTgt spid="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10c16621133_0_5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WATER VAPOUR</a:t>
            </a:r>
            <a:endParaRPr sz="3000" b="1">
              <a:solidFill>
                <a:srgbClr val="FF0000"/>
              </a:solidFill>
            </a:endParaRPr>
          </a:p>
        </p:txBody>
      </p:sp>
      <p:sp>
        <p:nvSpPr>
          <p:cNvPr id="236" name="Google Shape;236;g10c16621133_0_58"/>
          <p:cNvSpPr txBox="1">
            <a:spLocks noGrp="1"/>
          </p:cNvSpPr>
          <p:nvPr>
            <p:ph type="body" idx="1"/>
          </p:nvPr>
        </p:nvSpPr>
        <p:spPr>
          <a:xfrm>
            <a:off x="311700" y="1152475"/>
            <a:ext cx="58353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Water vapour is also a part of air. </a:t>
            </a:r>
            <a:endParaRPr sz="2000" b="1"/>
          </a:p>
          <a:p>
            <a:pPr marL="457200" lvl="0" indent="-355600" algn="l" rtl="0">
              <a:lnSpc>
                <a:spcPct val="115000"/>
              </a:lnSpc>
              <a:spcBef>
                <a:spcPts val="0"/>
              </a:spcBef>
              <a:spcAft>
                <a:spcPts val="0"/>
              </a:spcAft>
              <a:buSzPts val="2000"/>
              <a:buFont typeface="Calibri"/>
              <a:buChar char="●"/>
            </a:pPr>
            <a:r>
              <a:rPr lang="en" sz="2000" b="1"/>
              <a:t>Water vapour is formed because of the evaporation of water from the surface of water bodies. </a:t>
            </a:r>
            <a:endParaRPr sz="2000" b="1"/>
          </a:p>
          <a:p>
            <a:pPr marL="457200" lvl="0" indent="-355600" algn="l" rtl="0">
              <a:lnSpc>
                <a:spcPct val="115000"/>
              </a:lnSpc>
              <a:spcBef>
                <a:spcPts val="0"/>
              </a:spcBef>
              <a:spcAft>
                <a:spcPts val="0"/>
              </a:spcAft>
              <a:buSzPts val="2000"/>
              <a:buFont typeface="Calibri"/>
              <a:buChar char="●"/>
            </a:pPr>
            <a:r>
              <a:rPr lang="en" sz="2000" b="1"/>
              <a:t>Water vapour in the air can cause changes in the weather. </a:t>
            </a:r>
            <a:endParaRPr sz="2000" b="1"/>
          </a:p>
          <a:p>
            <a:pPr marL="457200" lvl="0" indent="-355600" algn="l" rtl="0">
              <a:lnSpc>
                <a:spcPct val="115000"/>
              </a:lnSpc>
              <a:spcBef>
                <a:spcPts val="0"/>
              </a:spcBef>
              <a:spcAft>
                <a:spcPts val="0"/>
              </a:spcAft>
              <a:buSzPts val="2000"/>
              <a:buFont typeface="Calibri"/>
              <a:buChar char="●"/>
            </a:pPr>
            <a:r>
              <a:rPr lang="en" sz="2000" b="1"/>
              <a:t>It condenses to form clouds, rain, fog and snow. </a:t>
            </a:r>
            <a:endParaRPr sz="2000" b="1"/>
          </a:p>
          <a:p>
            <a:pPr marL="457200" lvl="0" indent="-355600" algn="l" rtl="0">
              <a:lnSpc>
                <a:spcPct val="115000"/>
              </a:lnSpc>
              <a:spcBef>
                <a:spcPts val="0"/>
              </a:spcBef>
              <a:spcAft>
                <a:spcPts val="0"/>
              </a:spcAft>
              <a:buSzPts val="2000"/>
              <a:buFont typeface="Calibri"/>
              <a:buChar char="●"/>
            </a:pPr>
            <a:r>
              <a:rPr lang="en" sz="2000" b="1"/>
              <a:t>The amount of water vapor present in the air is called humidity. </a:t>
            </a:r>
            <a:endParaRPr sz="2000" b="1"/>
          </a:p>
          <a:p>
            <a:pPr marL="457200" lvl="0" indent="-355600" algn="l" rtl="0">
              <a:lnSpc>
                <a:spcPct val="115000"/>
              </a:lnSpc>
              <a:spcBef>
                <a:spcPts val="0"/>
              </a:spcBef>
              <a:spcAft>
                <a:spcPts val="0"/>
              </a:spcAft>
              <a:buSzPts val="2000"/>
              <a:buFont typeface="Calibri"/>
              <a:buChar char="●"/>
            </a:pPr>
            <a:r>
              <a:rPr lang="en" sz="2000" b="1"/>
              <a:t>High humidity makes us feel uncomfortable as our sweat does not evaporate easily.</a:t>
            </a:r>
            <a:endParaRPr sz="2000" b="1"/>
          </a:p>
        </p:txBody>
      </p:sp>
      <p:pic>
        <p:nvPicPr>
          <p:cNvPr id="237" name="Google Shape;237;g10c16621133_0_58"/>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38" name="Google Shape;238;g10c16621133_0_58"/>
          <p:cNvPicPr preferRelativeResize="0"/>
          <p:nvPr/>
        </p:nvPicPr>
        <p:blipFill rotWithShape="1">
          <a:blip r:embed="rId4">
            <a:alphaModFix/>
          </a:blip>
          <a:srcRect/>
          <a:stretch/>
        </p:blipFill>
        <p:spPr>
          <a:xfrm>
            <a:off x="6146988" y="1152463"/>
            <a:ext cx="2619375" cy="1743075"/>
          </a:xfrm>
          <a:prstGeom prst="rect">
            <a:avLst/>
          </a:prstGeom>
          <a:noFill/>
          <a:ln>
            <a:noFill/>
          </a:ln>
        </p:spPr>
      </p:pic>
      <p:pic>
        <p:nvPicPr>
          <p:cNvPr id="239" name="Google Shape;239;g10c16621133_0_58"/>
          <p:cNvPicPr preferRelativeResize="0"/>
          <p:nvPr/>
        </p:nvPicPr>
        <p:blipFill rotWithShape="1">
          <a:blip r:embed="rId5">
            <a:alphaModFix/>
          </a:blip>
          <a:srcRect/>
          <a:stretch/>
        </p:blipFill>
        <p:spPr>
          <a:xfrm>
            <a:off x="6299400" y="3047938"/>
            <a:ext cx="2628900" cy="173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07f59b05e2_0_87"/>
          <p:cNvSpPr txBox="1">
            <a:spLocks noGrp="1"/>
          </p:cNvSpPr>
          <p:nvPr>
            <p:ph type="body" idx="1"/>
          </p:nvPr>
        </p:nvSpPr>
        <p:spPr>
          <a:xfrm>
            <a:off x="400050" y="1190525"/>
            <a:ext cx="7886700" cy="3726600"/>
          </a:xfrm>
          <a:prstGeom prst="rect">
            <a:avLst/>
          </a:prstGeom>
          <a:noFill/>
          <a:ln>
            <a:noFill/>
          </a:ln>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SzPts val="2300"/>
              <a:buChar char="•"/>
            </a:pPr>
            <a:r>
              <a:rPr lang="en" sz="2300" b="1"/>
              <a:t>Air is invisible.</a:t>
            </a:r>
            <a:endParaRPr sz="2300" b="1"/>
          </a:p>
          <a:p>
            <a:pPr marL="457200" lvl="0" indent="-374650" algn="l" rtl="0">
              <a:lnSpc>
                <a:spcPct val="100000"/>
              </a:lnSpc>
              <a:spcBef>
                <a:spcPts val="0"/>
              </a:spcBef>
              <a:spcAft>
                <a:spcPts val="0"/>
              </a:spcAft>
              <a:buSzPts val="2300"/>
              <a:buChar char="•"/>
            </a:pPr>
            <a:r>
              <a:rPr lang="en" sz="2300" b="1"/>
              <a:t>Air has weight.</a:t>
            </a:r>
            <a:endParaRPr sz="2300" b="1"/>
          </a:p>
          <a:p>
            <a:pPr marL="457200" lvl="0" indent="-374650" algn="l" rtl="0">
              <a:lnSpc>
                <a:spcPct val="100000"/>
              </a:lnSpc>
              <a:spcBef>
                <a:spcPts val="0"/>
              </a:spcBef>
              <a:spcAft>
                <a:spcPts val="0"/>
              </a:spcAft>
              <a:buSzPts val="2300"/>
              <a:buChar char="•"/>
            </a:pPr>
            <a:r>
              <a:rPr lang="en" sz="2300" b="1"/>
              <a:t>Air takes up space.</a:t>
            </a:r>
            <a:endParaRPr sz="2300" b="1"/>
          </a:p>
          <a:p>
            <a:pPr marL="457200" lvl="0" indent="-374650" algn="l" rtl="0">
              <a:lnSpc>
                <a:spcPct val="100000"/>
              </a:lnSpc>
              <a:spcBef>
                <a:spcPts val="0"/>
              </a:spcBef>
              <a:spcAft>
                <a:spcPts val="0"/>
              </a:spcAft>
              <a:buSzPts val="2300"/>
              <a:buChar char="•"/>
            </a:pPr>
            <a:r>
              <a:rPr lang="en" sz="2300" b="1"/>
              <a:t>Air exerts pressure.</a:t>
            </a:r>
            <a:endParaRPr sz="2300" b="1"/>
          </a:p>
        </p:txBody>
      </p:sp>
      <p:sp>
        <p:nvSpPr>
          <p:cNvPr id="245" name="Google Shape;245;g107f59b05e2_0_8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PROPERTIES OF AIR</a:t>
            </a:r>
            <a:endParaRPr sz="3000" b="1">
              <a:solidFill>
                <a:srgbClr val="FF0000"/>
              </a:solidFill>
            </a:endParaRPr>
          </a:p>
        </p:txBody>
      </p:sp>
      <p:pic>
        <p:nvPicPr>
          <p:cNvPr id="246" name="Google Shape;246;g107f59b05e2_0_87"/>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47" name="Google Shape;247;g107f59b05e2_0_87"/>
          <p:cNvPicPr preferRelativeResize="0"/>
          <p:nvPr/>
        </p:nvPicPr>
        <p:blipFill rotWithShape="1">
          <a:blip r:embed="rId4">
            <a:alphaModFix/>
          </a:blip>
          <a:srcRect t="15973"/>
          <a:stretch/>
        </p:blipFill>
        <p:spPr>
          <a:xfrm>
            <a:off x="3621025" y="1115675"/>
            <a:ext cx="5381575" cy="3877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10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10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fade">
                                      <p:cBhvr>
                                        <p:cTn id="17" dur="1000"/>
                                        <p:tgtEl>
                                          <p:spTgt spid="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xEl>
                                              <p:pRg st="3" end="3"/>
                                            </p:txEl>
                                          </p:spTgt>
                                        </p:tgtEl>
                                        <p:attrNameLst>
                                          <p:attrName>style.visibility</p:attrName>
                                        </p:attrNameLst>
                                      </p:cBhvr>
                                      <p:to>
                                        <p:strVal val="visible"/>
                                      </p:to>
                                    </p:set>
                                    <p:animEffect transition="in" filter="fade">
                                      <p:cBhvr>
                                        <p:cTn id="22" dur="10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0c166211b0_0_21"/>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HAS WEIGHT</a:t>
            </a:r>
            <a:endParaRPr sz="3000" b="1">
              <a:solidFill>
                <a:srgbClr val="FF0000"/>
              </a:solidFill>
            </a:endParaRPr>
          </a:p>
        </p:txBody>
      </p:sp>
      <p:pic>
        <p:nvPicPr>
          <p:cNvPr id="253" name="Google Shape;253;g10c166211b0_0_21"/>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54" name="Google Shape;254;g10c166211b0_0_21"/>
          <p:cNvPicPr preferRelativeResize="0"/>
          <p:nvPr/>
        </p:nvPicPr>
        <p:blipFill rotWithShape="1">
          <a:blip r:embed="rId4">
            <a:alphaModFix/>
          </a:blip>
          <a:srcRect l="23977" r="21392"/>
          <a:stretch/>
        </p:blipFill>
        <p:spPr>
          <a:xfrm>
            <a:off x="182600" y="1567800"/>
            <a:ext cx="2995500" cy="3349325"/>
          </a:xfrm>
          <a:prstGeom prst="rect">
            <a:avLst/>
          </a:prstGeom>
          <a:noFill/>
          <a:ln>
            <a:noFill/>
          </a:ln>
        </p:spPr>
      </p:pic>
      <p:pic>
        <p:nvPicPr>
          <p:cNvPr id="255" name="Google Shape;255;g10c166211b0_0_21" descr="Experiment to prove that  Air has mass : School Science Project DIY Physics &#10;&#10;This is a simple DIY science experiment that can be performed at home.&#10;&#10;The physics practical videos are useful for students of class 6, 7, 8, 9, 10, 11 &amp; 12. These physics practicals with explanations can be used for Science fair, School projects of CBSE/ICSE Lab experiments and Science Working Model. These Do It Yourself Projects not only make learning fun, but also explains the concepts of science in depth." title="Experiment to prove that  Air has mass : School Science Project DIY Physics">
            <a:hlinkClick r:id="rId5"/>
          </p:cNvPr>
          <p:cNvPicPr preferRelativeResize="0"/>
          <p:nvPr/>
        </p:nvPicPr>
        <p:blipFill rotWithShape="1">
          <a:blip r:embed="rId6">
            <a:alphaModFix/>
          </a:blip>
          <a:srcRect/>
          <a:stretch/>
        </p:blipFill>
        <p:spPr>
          <a:xfrm>
            <a:off x="3178100" y="1039475"/>
            <a:ext cx="5742875" cy="3877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0c166211b0_0_2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OCCUPIES SPACE</a:t>
            </a:r>
            <a:endParaRPr sz="3000" b="1">
              <a:solidFill>
                <a:srgbClr val="FF0000"/>
              </a:solidFill>
            </a:endParaRPr>
          </a:p>
        </p:txBody>
      </p:sp>
      <p:pic>
        <p:nvPicPr>
          <p:cNvPr id="261" name="Google Shape;261;g10c166211b0_0_27"/>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62" name="Google Shape;262;g10c166211b0_0_27"/>
          <p:cNvPicPr preferRelativeResize="0"/>
          <p:nvPr/>
        </p:nvPicPr>
        <p:blipFill rotWithShape="1">
          <a:blip r:embed="rId4">
            <a:alphaModFix/>
          </a:blip>
          <a:srcRect r="68782"/>
          <a:stretch/>
        </p:blipFill>
        <p:spPr>
          <a:xfrm>
            <a:off x="628650" y="1536900"/>
            <a:ext cx="990175" cy="1428750"/>
          </a:xfrm>
          <a:prstGeom prst="rect">
            <a:avLst/>
          </a:prstGeom>
          <a:noFill/>
          <a:ln>
            <a:noFill/>
          </a:ln>
        </p:spPr>
      </p:pic>
      <p:pic>
        <p:nvPicPr>
          <p:cNvPr id="263" name="Google Shape;263;g10c166211b0_0_27" descr="Learn about how air occupies space in this demonstration by Dr. Gregory Vogt of Baylor College of Medicine's Center for Educational Outreach.&#10;&#10;http://www.bioedonline.org/videos/content-presentations/earth-and-its-resources/air/air-occupies-space/" title="Air Occupies Space">
            <a:hlinkClick r:id="rId5"/>
          </p:cNvPr>
          <p:cNvPicPr preferRelativeResize="0"/>
          <p:nvPr/>
        </p:nvPicPr>
        <p:blipFill rotWithShape="1">
          <a:blip r:embed="rId6">
            <a:alphaModFix/>
          </a:blip>
          <a:srcRect/>
          <a:stretch/>
        </p:blipFill>
        <p:spPr>
          <a:xfrm>
            <a:off x="2035100" y="1268450"/>
            <a:ext cx="6927700" cy="3784850"/>
          </a:xfrm>
          <a:prstGeom prst="rect">
            <a:avLst/>
          </a:prstGeom>
          <a:noFill/>
          <a:ln>
            <a:noFill/>
          </a:ln>
        </p:spPr>
      </p:pic>
      <p:pic>
        <p:nvPicPr>
          <p:cNvPr id="264" name="Google Shape;264;g10c166211b0_0_27"/>
          <p:cNvPicPr preferRelativeResize="0"/>
          <p:nvPr/>
        </p:nvPicPr>
        <p:blipFill rotWithShape="1">
          <a:blip r:embed="rId4">
            <a:alphaModFix/>
          </a:blip>
          <a:srcRect l="62162"/>
          <a:stretch/>
        </p:blipFill>
        <p:spPr>
          <a:xfrm>
            <a:off x="431375" y="3463075"/>
            <a:ext cx="1200150" cy="142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0c166211b0_0_33"/>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EXERTS PRESSURE</a:t>
            </a:r>
            <a:endParaRPr sz="3000" b="1">
              <a:solidFill>
                <a:srgbClr val="FF0000"/>
              </a:solidFill>
            </a:endParaRPr>
          </a:p>
        </p:txBody>
      </p:sp>
      <p:pic>
        <p:nvPicPr>
          <p:cNvPr id="270" name="Google Shape;270;g10c166211b0_0_33"/>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71" name="Google Shape;271;g10c166211b0_0_33"/>
          <p:cNvPicPr preferRelativeResize="0"/>
          <p:nvPr/>
        </p:nvPicPr>
        <p:blipFill>
          <a:blip r:embed="rId4">
            <a:alphaModFix/>
          </a:blip>
          <a:stretch>
            <a:fillRect/>
          </a:stretch>
        </p:blipFill>
        <p:spPr>
          <a:xfrm>
            <a:off x="990600" y="1191875"/>
            <a:ext cx="7059550" cy="3799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0ccdde49dc_0_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EXERTS PRESSURE IN UPWARD DIRECTION</a:t>
            </a:r>
            <a:endParaRPr sz="3000" b="1">
              <a:solidFill>
                <a:srgbClr val="FF0000"/>
              </a:solidFill>
            </a:endParaRPr>
          </a:p>
        </p:txBody>
      </p:sp>
      <p:pic>
        <p:nvPicPr>
          <p:cNvPr id="277" name="Google Shape;277;g10ccdde49dc_0_7"/>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78" name="Google Shape;278;g10ccdde49dc_0_7"/>
          <p:cNvPicPr preferRelativeResize="0"/>
          <p:nvPr/>
        </p:nvPicPr>
        <p:blipFill rotWithShape="1">
          <a:blip r:embed="rId4">
            <a:alphaModFix/>
          </a:blip>
          <a:srcRect b="19426"/>
          <a:stretch/>
        </p:blipFill>
        <p:spPr>
          <a:xfrm>
            <a:off x="121125" y="1700550"/>
            <a:ext cx="3544850" cy="3025700"/>
          </a:xfrm>
          <a:prstGeom prst="rect">
            <a:avLst/>
          </a:prstGeom>
          <a:noFill/>
          <a:ln>
            <a:noFill/>
          </a:ln>
        </p:spPr>
      </p:pic>
      <p:pic>
        <p:nvPicPr>
          <p:cNvPr id="279" name="Google Shape;279;g10ccdde49dc_0_7" descr="For more such videos please go to http://vidhyasangam.com/Videos.html" title="Atmospheric pressure - Glass of water and cardboard">
            <a:hlinkClick r:id="rId5"/>
          </p:cNvPr>
          <p:cNvPicPr preferRelativeResize="0"/>
          <p:nvPr/>
        </p:nvPicPr>
        <p:blipFill rotWithShape="1">
          <a:blip r:embed="rId6">
            <a:alphaModFix/>
          </a:blip>
          <a:srcRect/>
          <a:stretch/>
        </p:blipFill>
        <p:spPr>
          <a:xfrm>
            <a:off x="3817425" y="1129050"/>
            <a:ext cx="5213200" cy="386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0ccdde49dc_0_0"/>
          <p:cNvSpPr txBox="1">
            <a:spLocks noGrp="1"/>
          </p:cNvSpPr>
          <p:nvPr>
            <p:ph type="title"/>
          </p:nvPr>
        </p:nvSpPr>
        <p:spPr>
          <a:xfrm>
            <a:off x="328575" y="345275"/>
            <a:ext cx="81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EXERTS PRESSURE IN DOWNWARD DIRECTION</a:t>
            </a:r>
            <a:endParaRPr sz="3000" b="1">
              <a:solidFill>
                <a:srgbClr val="FF0000"/>
              </a:solidFill>
            </a:endParaRPr>
          </a:p>
        </p:txBody>
      </p:sp>
      <p:pic>
        <p:nvPicPr>
          <p:cNvPr id="285" name="Google Shape;285;g10ccdde49dc_0_0"/>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86" name="Google Shape;286;g10ccdde49dc_0_0"/>
          <p:cNvPicPr preferRelativeResize="0"/>
          <p:nvPr/>
        </p:nvPicPr>
        <p:blipFill>
          <a:blip r:embed="rId4">
            <a:alphaModFix/>
          </a:blip>
          <a:stretch>
            <a:fillRect/>
          </a:stretch>
        </p:blipFill>
        <p:spPr>
          <a:xfrm>
            <a:off x="152400" y="1191875"/>
            <a:ext cx="4089675" cy="3825250"/>
          </a:xfrm>
          <a:prstGeom prst="rect">
            <a:avLst/>
          </a:prstGeom>
          <a:noFill/>
          <a:ln>
            <a:noFill/>
          </a:ln>
        </p:spPr>
      </p:pic>
      <p:pic>
        <p:nvPicPr>
          <p:cNvPr id="287" name="Google Shape;287;g10ccdde49dc_0_0"/>
          <p:cNvPicPr preferRelativeResize="0"/>
          <p:nvPr/>
        </p:nvPicPr>
        <p:blipFill>
          <a:blip r:embed="rId5">
            <a:alphaModFix/>
          </a:blip>
          <a:stretch>
            <a:fillRect/>
          </a:stretch>
        </p:blipFill>
        <p:spPr>
          <a:xfrm>
            <a:off x="4394475" y="1191875"/>
            <a:ext cx="4540300" cy="3825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0c166211b0_0_104"/>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EXERTS PRESSURE</a:t>
            </a:r>
            <a:endParaRPr sz="3000" b="1">
              <a:solidFill>
                <a:srgbClr val="FF0000"/>
              </a:solidFill>
            </a:endParaRPr>
          </a:p>
        </p:txBody>
      </p:sp>
      <p:pic>
        <p:nvPicPr>
          <p:cNvPr id="293" name="Google Shape;293;g10c166211b0_0_104"/>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94" name="Google Shape;294;g10c166211b0_0_104"/>
          <p:cNvPicPr preferRelativeResize="0"/>
          <p:nvPr/>
        </p:nvPicPr>
        <p:blipFill rotWithShape="1">
          <a:blip r:embed="rId4">
            <a:alphaModFix/>
          </a:blip>
          <a:srcRect/>
          <a:stretch/>
        </p:blipFill>
        <p:spPr>
          <a:xfrm>
            <a:off x="97400" y="1039474"/>
            <a:ext cx="2862850" cy="4020400"/>
          </a:xfrm>
          <a:prstGeom prst="rect">
            <a:avLst/>
          </a:prstGeom>
          <a:noFill/>
          <a:ln>
            <a:noFill/>
          </a:ln>
        </p:spPr>
      </p:pic>
      <p:pic>
        <p:nvPicPr>
          <p:cNvPr id="295" name="Google Shape;295;g10c166211b0_0_104" descr="In this video we will learn about some scientific knowledhe.The children enjoy learning it.&#10;&#10;Copyright  Evoke kids zone" title="Science Experiments  -  To show that air  exerts pressure">
            <a:hlinkClick r:id="rId5"/>
          </p:cNvPr>
          <p:cNvPicPr preferRelativeResize="0"/>
          <p:nvPr/>
        </p:nvPicPr>
        <p:blipFill rotWithShape="1">
          <a:blip r:embed="rId6">
            <a:alphaModFix/>
          </a:blip>
          <a:srcRect/>
          <a:stretch/>
        </p:blipFill>
        <p:spPr>
          <a:xfrm>
            <a:off x="3147375" y="1039475"/>
            <a:ext cx="5933500" cy="388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0c166211b0_0_15"/>
          <p:cNvSpPr txBox="1">
            <a:spLocks noGrp="1"/>
          </p:cNvSpPr>
          <p:nvPr>
            <p:ph type="body" idx="1"/>
          </p:nvPr>
        </p:nvSpPr>
        <p:spPr>
          <a:xfrm>
            <a:off x="628650" y="961925"/>
            <a:ext cx="7886700" cy="3852900"/>
          </a:xfrm>
          <a:prstGeom prst="rect">
            <a:avLst/>
          </a:prstGeom>
          <a:noFill/>
          <a:ln>
            <a:noFill/>
          </a:ln>
        </p:spPr>
        <p:txBody>
          <a:bodyPr spcFirstLastPara="1" wrap="square" lIns="68575" tIns="34275" rIns="68575" bIns="34275" anchor="t" anchorCtr="0">
            <a:noAutofit/>
          </a:bodyPr>
          <a:lstStyle/>
          <a:p>
            <a:pPr marL="457200" lvl="0" indent="-368300" algn="l" rtl="0">
              <a:lnSpc>
                <a:spcPct val="115000"/>
              </a:lnSpc>
              <a:spcBef>
                <a:spcPts val="0"/>
              </a:spcBef>
              <a:spcAft>
                <a:spcPts val="0"/>
              </a:spcAft>
              <a:buSzPts val="2200"/>
              <a:buFont typeface="Calibri"/>
              <a:buChar char="•"/>
            </a:pPr>
            <a:r>
              <a:rPr lang="en" sz="2200" b="1"/>
              <a:t>Air consists of 78% nitrogen, 21% oxygen and less than 1% of argon, carbon dioxide and other gases. </a:t>
            </a:r>
            <a:endParaRPr sz="2200" b="1"/>
          </a:p>
          <a:p>
            <a:pPr marL="457200" lvl="0" indent="-368300" algn="l" rtl="0">
              <a:lnSpc>
                <a:spcPct val="115000"/>
              </a:lnSpc>
              <a:spcBef>
                <a:spcPts val="0"/>
              </a:spcBef>
              <a:spcAft>
                <a:spcPts val="0"/>
              </a:spcAft>
              <a:buSzPts val="2200"/>
              <a:buFont typeface="Calibri"/>
              <a:buChar char="•"/>
            </a:pPr>
            <a:r>
              <a:rPr lang="en" sz="2200" b="1"/>
              <a:t>Air also contains water vapor, dust and smoke. </a:t>
            </a:r>
            <a:endParaRPr sz="2200" b="1"/>
          </a:p>
          <a:p>
            <a:pPr marL="457200" lvl="0" indent="-368300" algn="l" rtl="0">
              <a:lnSpc>
                <a:spcPct val="115000"/>
              </a:lnSpc>
              <a:spcBef>
                <a:spcPts val="0"/>
              </a:spcBef>
              <a:spcAft>
                <a:spcPts val="0"/>
              </a:spcAft>
              <a:buSzPts val="2200"/>
              <a:buChar char="•"/>
            </a:pPr>
            <a:r>
              <a:rPr lang="en" sz="2200" b="1"/>
              <a:t>Properties of air:</a:t>
            </a:r>
            <a:endParaRPr sz="2200" b="1"/>
          </a:p>
          <a:p>
            <a:pPr marL="914400" lvl="1" indent="-368300" algn="l" rtl="0">
              <a:lnSpc>
                <a:spcPct val="100000"/>
              </a:lnSpc>
              <a:spcBef>
                <a:spcPts val="0"/>
              </a:spcBef>
              <a:spcAft>
                <a:spcPts val="0"/>
              </a:spcAft>
              <a:buSzPts val="2200"/>
              <a:buChar char="•"/>
            </a:pPr>
            <a:r>
              <a:rPr lang="en" sz="2200" b="1"/>
              <a:t>Air is invisible.</a:t>
            </a:r>
            <a:endParaRPr sz="2200" b="1"/>
          </a:p>
          <a:p>
            <a:pPr marL="914400" lvl="1" indent="-368300" algn="l" rtl="0">
              <a:lnSpc>
                <a:spcPct val="100000"/>
              </a:lnSpc>
              <a:spcBef>
                <a:spcPts val="0"/>
              </a:spcBef>
              <a:spcAft>
                <a:spcPts val="0"/>
              </a:spcAft>
              <a:buSzPts val="2200"/>
              <a:buChar char="•"/>
            </a:pPr>
            <a:r>
              <a:rPr lang="en" sz="2200" b="1"/>
              <a:t>Air has weight.</a:t>
            </a:r>
            <a:endParaRPr sz="2200" b="1"/>
          </a:p>
          <a:p>
            <a:pPr marL="914400" lvl="1" indent="-368300" algn="l" rtl="0">
              <a:lnSpc>
                <a:spcPct val="100000"/>
              </a:lnSpc>
              <a:spcBef>
                <a:spcPts val="0"/>
              </a:spcBef>
              <a:spcAft>
                <a:spcPts val="0"/>
              </a:spcAft>
              <a:buSzPts val="2200"/>
              <a:buChar char="•"/>
            </a:pPr>
            <a:r>
              <a:rPr lang="en" sz="2200" b="1"/>
              <a:t>Air takes up space.</a:t>
            </a:r>
            <a:endParaRPr sz="2200" b="1"/>
          </a:p>
          <a:p>
            <a:pPr marL="914400" lvl="1" indent="-368300" algn="l" rtl="0">
              <a:lnSpc>
                <a:spcPct val="100000"/>
              </a:lnSpc>
              <a:spcBef>
                <a:spcPts val="0"/>
              </a:spcBef>
              <a:spcAft>
                <a:spcPts val="0"/>
              </a:spcAft>
              <a:buSzPts val="2200"/>
              <a:buChar char="•"/>
            </a:pPr>
            <a:r>
              <a:rPr lang="en" sz="2200" b="1"/>
              <a:t>Air exerts pressure.</a:t>
            </a:r>
            <a:endParaRPr sz="2200" b="1"/>
          </a:p>
        </p:txBody>
      </p:sp>
      <p:sp>
        <p:nvSpPr>
          <p:cNvPr id="301" name="Google Shape;301;g10c166211b0_0_15"/>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SUMMARY</a:t>
            </a:r>
            <a:endParaRPr sz="3000" b="1">
              <a:solidFill>
                <a:srgbClr val="FF0000"/>
              </a:solidFill>
            </a:endParaRPr>
          </a:p>
        </p:txBody>
      </p:sp>
      <p:pic>
        <p:nvPicPr>
          <p:cNvPr id="302" name="Google Shape;302;g10c166211b0_0_15"/>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fade">
                                      <p:cBhvr>
                                        <p:cTn id="7" dur="1000"/>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fade">
                                      <p:cBhvr>
                                        <p:cTn id="12" dur="1000"/>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fade">
                                      <p:cBhvr>
                                        <p:cTn id="17" dur="1000"/>
                                        <p:tgtEl>
                                          <p:spTgt spid="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3" end="3"/>
                                            </p:txEl>
                                          </p:spTgt>
                                        </p:tgtEl>
                                        <p:attrNameLst>
                                          <p:attrName>style.visibility</p:attrName>
                                        </p:attrNameLst>
                                      </p:cBhvr>
                                      <p:to>
                                        <p:strVal val="visible"/>
                                      </p:to>
                                    </p:set>
                                    <p:animEffect transition="in" filter="fade">
                                      <p:cBhvr>
                                        <p:cTn id="22" dur="1000"/>
                                        <p:tgtEl>
                                          <p:spTgt spid="3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4" end="4"/>
                                            </p:txEl>
                                          </p:spTgt>
                                        </p:tgtEl>
                                        <p:attrNameLst>
                                          <p:attrName>style.visibility</p:attrName>
                                        </p:attrNameLst>
                                      </p:cBhvr>
                                      <p:to>
                                        <p:strVal val="visible"/>
                                      </p:to>
                                    </p:set>
                                    <p:animEffect transition="in" filter="fade">
                                      <p:cBhvr>
                                        <p:cTn id="27" dur="1000"/>
                                        <p:tgtEl>
                                          <p:spTgt spid="3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xEl>
                                              <p:pRg st="5" end="5"/>
                                            </p:txEl>
                                          </p:spTgt>
                                        </p:tgtEl>
                                        <p:attrNameLst>
                                          <p:attrName>style.visibility</p:attrName>
                                        </p:attrNameLst>
                                      </p:cBhvr>
                                      <p:to>
                                        <p:strVal val="visible"/>
                                      </p:to>
                                    </p:set>
                                    <p:animEffect transition="in" filter="fade">
                                      <p:cBhvr>
                                        <p:cTn id="32" dur="1000"/>
                                        <p:tgtEl>
                                          <p:spTgt spid="3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
                                            <p:txEl>
                                              <p:pRg st="6" end="6"/>
                                            </p:txEl>
                                          </p:spTgt>
                                        </p:tgtEl>
                                        <p:attrNameLst>
                                          <p:attrName>style.visibility</p:attrName>
                                        </p:attrNameLst>
                                      </p:cBhvr>
                                      <p:to>
                                        <p:strVal val="visible"/>
                                      </p:to>
                                    </p:set>
                                    <p:animEffect transition="in" filter="fade">
                                      <p:cBhvr>
                                        <p:cTn id="37" dur="1000"/>
                                        <p:tgtEl>
                                          <p:spTgt spid="3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body" idx="1"/>
          </p:nvPr>
        </p:nvSpPr>
        <p:spPr>
          <a:xfrm>
            <a:off x="628650" y="1190531"/>
            <a:ext cx="80073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300" b="1"/>
              <a:t>To enable the learner to: </a:t>
            </a:r>
            <a:endParaRPr sz="2300" b="1"/>
          </a:p>
          <a:p>
            <a:pPr marL="457200" lvl="0" indent="-374650" algn="l" rtl="0">
              <a:lnSpc>
                <a:spcPct val="100000"/>
              </a:lnSpc>
              <a:spcBef>
                <a:spcPts val="0"/>
              </a:spcBef>
              <a:spcAft>
                <a:spcPts val="0"/>
              </a:spcAft>
              <a:buSzPts val="2300"/>
              <a:buChar char="•"/>
            </a:pPr>
            <a:r>
              <a:rPr lang="en" sz="2300" b="1"/>
              <a:t>know the composition of air.</a:t>
            </a:r>
            <a:endParaRPr sz="2300" b="1"/>
          </a:p>
          <a:p>
            <a:pPr marL="457200" lvl="0" indent="-374650" algn="l" rtl="0">
              <a:lnSpc>
                <a:spcPct val="100000"/>
              </a:lnSpc>
              <a:spcBef>
                <a:spcPts val="0"/>
              </a:spcBef>
              <a:spcAft>
                <a:spcPts val="0"/>
              </a:spcAft>
              <a:buSzPts val="2300"/>
              <a:buChar char="•"/>
            </a:pPr>
            <a:r>
              <a:rPr lang="en" sz="2300" b="1"/>
              <a:t>list the uses of gases in real life.</a:t>
            </a:r>
            <a:endParaRPr sz="2300" b="1"/>
          </a:p>
        </p:txBody>
      </p:sp>
      <p:sp>
        <p:nvSpPr>
          <p:cNvPr id="156" name="Google Shape;156;p2"/>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LEARNING OBJECTIVE</a:t>
            </a:r>
            <a:endParaRPr sz="3000" b="1">
              <a:solidFill>
                <a:srgbClr val="FF0000"/>
              </a:solidFill>
            </a:endParaRPr>
          </a:p>
        </p:txBody>
      </p:sp>
      <p:pic>
        <p:nvPicPr>
          <p:cNvPr id="157" name="Google Shape;157;p2"/>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1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1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1000"/>
                                        <p:tgtEl>
                                          <p:spTgt spid="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1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13"/>
          <p:cNvPicPr preferRelativeResize="0"/>
          <p:nvPr/>
        </p:nvPicPr>
        <p:blipFill rotWithShape="1">
          <a:blip r:embed="rId5">
            <a:alphaModFix/>
          </a:blip>
          <a:srcRect/>
          <a:stretch/>
        </p:blipFill>
        <p:spPr>
          <a:xfrm>
            <a:off x="7880725" y="56450"/>
            <a:ext cx="1200150" cy="561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0cb5850c7f_0_0"/>
          <p:cNvSpPr txBox="1">
            <a:spLocks noGrp="1"/>
          </p:cNvSpPr>
          <p:nvPr>
            <p:ph type="body" idx="1"/>
          </p:nvPr>
        </p:nvSpPr>
        <p:spPr>
          <a:xfrm>
            <a:off x="628650" y="4051305"/>
            <a:ext cx="8007300" cy="83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300" b="1"/>
              <a:t>Ans: c. A is true and R is false.</a:t>
            </a:r>
            <a:endParaRPr sz="2300" b="1"/>
          </a:p>
        </p:txBody>
      </p:sp>
      <p:sp>
        <p:nvSpPr>
          <p:cNvPr id="314" name="Google Shape;314;g10cb5850c7f_0_0"/>
          <p:cNvSpPr txBox="1">
            <a:spLocks noGrp="1"/>
          </p:cNvSpPr>
          <p:nvPr>
            <p:ph type="title"/>
          </p:nvPr>
        </p:nvSpPr>
        <p:spPr>
          <a:xfrm>
            <a:off x="628650" y="497680"/>
            <a:ext cx="7886700" cy="325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500" b="1">
                <a:solidFill>
                  <a:srgbClr val="FF0000"/>
                </a:solidFill>
              </a:rPr>
              <a:t>Assertion(A): Exhaled air is warmer than inhaled air.</a:t>
            </a:r>
            <a:endParaRPr sz="2500" b="1">
              <a:solidFill>
                <a:srgbClr val="FF0000"/>
              </a:solidFill>
            </a:endParaRPr>
          </a:p>
          <a:p>
            <a:pPr marL="0" lvl="0" indent="0" algn="l" rtl="0">
              <a:lnSpc>
                <a:spcPct val="90000"/>
              </a:lnSpc>
              <a:spcBef>
                <a:spcPts val="0"/>
              </a:spcBef>
              <a:spcAft>
                <a:spcPts val="0"/>
              </a:spcAft>
              <a:buSzPts val="1400"/>
              <a:buNone/>
            </a:pPr>
            <a:r>
              <a:rPr lang="en" sz="2500" b="1">
                <a:solidFill>
                  <a:srgbClr val="FF0000"/>
                </a:solidFill>
              </a:rPr>
              <a:t>Reason(R): Gaseous exchange takes place in nose.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and R is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but R is not the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true and R is false.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false and R is true.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false.</a:t>
            </a:r>
            <a:endParaRPr sz="2500" b="1">
              <a:solidFill>
                <a:srgbClr val="FF0000"/>
              </a:solidFill>
            </a:endParaRPr>
          </a:p>
        </p:txBody>
      </p:sp>
      <p:sp>
        <p:nvSpPr>
          <p:cNvPr id="315" name="Google Shape;315;g10cb5850c7f_0_0">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g10cb5850c7f_0_0"/>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fade">
                                      <p:cBhvr>
                                        <p:cTn id="12"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0a8350baf6_0_18"/>
          <p:cNvSpPr txBox="1">
            <a:spLocks noGrp="1"/>
          </p:cNvSpPr>
          <p:nvPr>
            <p:ph type="body" idx="1"/>
          </p:nvPr>
        </p:nvSpPr>
        <p:spPr>
          <a:xfrm>
            <a:off x="508050" y="3975480"/>
            <a:ext cx="8007300" cy="83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300" b="1"/>
              <a:t>Ans: a. Both A and R are true and R is correct explanation of A. </a:t>
            </a:r>
            <a:endParaRPr sz="2300" b="1"/>
          </a:p>
        </p:txBody>
      </p:sp>
      <p:sp>
        <p:nvSpPr>
          <p:cNvPr id="322" name="Google Shape;322;g10a8350baf6_0_18"/>
          <p:cNvSpPr txBox="1">
            <a:spLocks noGrp="1"/>
          </p:cNvSpPr>
          <p:nvPr>
            <p:ph type="title"/>
          </p:nvPr>
        </p:nvSpPr>
        <p:spPr>
          <a:xfrm>
            <a:off x="628650" y="497680"/>
            <a:ext cx="7886700" cy="325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500" b="1">
                <a:solidFill>
                  <a:srgbClr val="FF0000"/>
                </a:solidFill>
              </a:rPr>
              <a:t>Assertion(A): Argon is filled in glass tubes.</a:t>
            </a:r>
            <a:endParaRPr sz="2500" b="1">
              <a:solidFill>
                <a:srgbClr val="FF0000"/>
              </a:solidFill>
            </a:endParaRPr>
          </a:p>
          <a:p>
            <a:pPr marL="0" lvl="0" indent="0" algn="l" rtl="0">
              <a:lnSpc>
                <a:spcPct val="90000"/>
              </a:lnSpc>
              <a:spcBef>
                <a:spcPts val="0"/>
              </a:spcBef>
              <a:spcAft>
                <a:spcPts val="0"/>
              </a:spcAft>
              <a:buSzPts val="1400"/>
              <a:buNone/>
            </a:pPr>
            <a:r>
              <a:rPr lang="en" sz="2500" b="1">
                <a:solidFill>
                  <a:srgbClr val="FF0000"/>
                </a:solidFill>
              </a:rPr>
              <a:t>Reason(R): Argon produces a colourful glow in glass tubes.</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and R is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but R is not the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true and R is false.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false and R is true.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false.</a:t>
            </a:r>
            <a:endParaRPr sz="2500" b="1">
              <a:solidFill>
                <a:srgbClr val="FF0000"/>
              </a:solidFill>
            </a:endParaRPr>
          </a:p>
        </p:txBody>
      </p:sp>
      <p:sp>
        <p:nvSpPr>
          <p:cNvPr id="323" name="Google Shape;323;g10a8350baf6_0_18">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4" name="Google Shape;324;g10a8350baf6_0_18"/>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0c16621139_0_7"/>
          <p:cNvSpPr txBox="1">
            <a:spLocks noGrp="1"/>
          </p:cNvSpPr>
          <p:nvPr>
            <p:ph type="body" idx="1"/>
          </p:nvPr>
        </p:nvSpPr>
        <p:spPr>
          <a:xfrm>
            <a:off x="628650" y="4051305"/>
            <a:ext cx="8007300" cy="83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300" b="1"/>
              <a:t>Ans: a. Both A and R are true and R is correct explanation of A. </a:t>
            </a:r>
            <a:endParaRPr sz="2300" b="1"/>
          </a:p>
        </p:txBody>
      </p:sp>
      <p:sp>
        <p:nvSpPr>
          <p:cNvPr id="330" name="Google Shape;330;g10c16621139_0_7"/>
          <p:cNvSpPr txBox="1">
            <a:spLocks noGrp="1"/>
          </p:cNvSpPr>
          <p:nvPr>
            <p:ph type="title"/>
          </p:nvPr>
        </p:nvSpPr>
        <p:spPr>
          <a:xfrm>
            <a:off x="628650" y="497680"/>
            <a:ext cx="7886700" cy="325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500" b="1">
                <a:solidFill>
                  <a:srgbClr val="FF0000"/>
                </a:solidFill>
              </a:rPr>
              <a:t>Assertion(A): Animals need oxygen to breathe.</a:t>
            </a:r>
            <a:endParaRPr sz="2500" b="1">
              <a:solidFill>
                <a:srgbClr val="FF0000"/>
              </a:solidFill>
            </a:endParaRPr>
          </a:p>
          <a:p>
            <a:pPr marL="0" lvl="0" indent="0" algn="l" rtl="0">
              <a:lnSpc>
                <a:spcPct val="90000"/>
              </a:lnSpc>
              <a:spcBef>
                <a:spcPts val="0"/>
              </a:spcBef>
              <a:spcAft>
                <a:spcPts val="0"/>
              </a:spcAft>
              <a:buSzPts val="1400"/>
              <a:buNone/>
            </a:pPr>
            <a:r>
              <a:rPr lang="en" sz="2500" b="1">
                <a:solidFill>
                  <a:srgbClr val="FF0000"/>
                </a:solidFill>
              </a:rPr>
              <a:t>Reason(R): Oxygen is needed for survival.</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and R is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but R is not the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true and R is false.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false and R is true.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false.</a:t>
            </a:r>
            <a:endParaRPr sz="2500" b="1">
              <a:solidFill>
                <a:srgbClr val="FF0000"/>
              </a:solidFill>
            </a:endParaRPr>
          </a:p>
        </p:txBody>
      </p:sp>
      <p:sp>
        <p:nvSpPr>
          <p:cNvPr id="331" name="Google Shape;331;g10c16621139_0_7">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g10c16621139_0_7"/>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7"/>
          <p:cNvSpPr txBox="1">
            <a:spLocks noGrp="1"/>
          </p:cNvSpPr>
          <p:nvPr>
            <p:ph type="body" idx="1"/>
          </p:nvPr>
        </p:nvSpPr>
        <p:spPr>
          <a:xfrm>
            <a:off x="628650" y="1190530"/>
            <a:ext cx="8007300" cy="584400"/>
          </a:xfrm>
          <a:prstGeom prst="rect">
            <a:avLst/>
          </a:prstGeom>
          <a:noFill/>
          <a:ln>
            <a:noFill/>
          </a:ln>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SzPts val="2300"/>
              <a:buChar char="•"/>
            </a:pPr>
            <a:r>
              <a:rPr lang="en" sz="2300" b="1"/>
              <a:t>Do the oral Q &amp; A of page no. 113.</a:t>
            </a:r>
            <a:endParaRPr sz="2300" b="1"/>
          </a:p>
        </p:txBody>
      </p:sp>
      <p:sp>
        <p:nvSpPr>
          <p:cNvPr id="338" name="Google Shape;338;p1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HOMEWORK</a:t>
            </a:r>
            <a:endParaRPr sz="3000" b="1">
              <a:solidFill>
                <a:srgbClr val="FF0000"/>
              </a:solidFill>
            </a:endParaRPr>
          </a:p>
        </p:txBody>
      </p:sp>
      <p:sp>
        <p:nvSpPr>
          <p:cNvPr id="339" name="Google Shape;339;p17">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17"/>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Effect transition="in" filter="fade">
                                      <p:cBhvr>
                                        <p:cTn id="7" dur="1000"/>
                                        <p:tgtEl>
                                          <p:spTgt spid="3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8"/>
          <p:cNvSpPr txBox="1">
            <a:spLocks noGrp="1"/>
          </p:cNvSpPr>
          <p:nvPr>
            <p:ph type="body" idx="1"/>
          </p:nvPr>
        </p:nvSpPr>
        <p:spPr>
          <a:xfrm>
            <a:off x="508050" y="1153350"/>
            <a:ext cx="80073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400"/>
              <a:buFont typeface="Arial"/>
              <a:buNone/>
            </a:pPr>
            <a:r>
              <a:rPr lang="en" sz="2300" b="1"/>
              <a:t>The learner will be able to: </a:t>
            </a:r>
            <a:endParaRPr sz="2300" b="1"/>
          </a:p>
          <a:p>
            <a:pPr marL="457200" lvl="0" indent="-374650" algn="l" rtl="0">
              <a:lnSpc>
                <a:spcPct val="100000"/>
              </a:lnSpc>
              <a:spcBef>
                <a:spcPts val="0"/>
              </a:spcBef>
              <a:spcAft>
                <a:spcPts val="0"/>
              </a:spcAft>
              <a:buSzPts val="2300"/>
              <a:buChar char="•"/>
            </a:pPr>
            <a:r>
              <a:rPr lang="en" sz="2300" b="1"/>
              <a:t>know the composition of air.</a:t>
            </a:r>
            <a:endParaRPr sz="2300" b="1"/>
          </a:p>
          <a:p>
            <a:pPr marL="457200" lvl="0" indent="-374650" algn="l" rtl="0">
              <a:lnSpc>
                <a:spcPct val="100000"/>
              </a:lnSpc>
              <a:spcBef>
                <a:spcPts val="0"/>
              </a:spcBef>
              <a:spcAft>
                <a:spcPts val="0"/>
              </a:spcAft>
              <a:buSzPts val="2300"/>
              <a:buChar char="•"/>
            </a:pPr>
            <a:r>
              <a:rPr lang="en" sz="2300" b="1"/>
              <a:t>list the uses of gases in real life.</a:t>
            </a:r>
            <a:endParaRPr sz="2300" b="1"/>
          </a:p>
        </p:txBody>
      </p:sp>
      <p:sp>
        <p:nvSpPr>
          <p:cNvPr id="346" name="Google Shape;346;p18"/>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LEARNING OUTCOME</a:t>
            </a:r>
            <a:endParaRPr sz="3000" b="1">
              <a:solidFill>
                <a:srgbClr val="FF0000"/>
              </a:solidFill>
            </a:endParaRPr>
          </a:p>
        </p:txBody>
      </p:sp>
      <p:pic>
        <p:nvPicPr>
          <p:cNvPr id="347" name="Google Shape;347;p18"/>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10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Effect transition="in" filter="fade">
                                      <p:cBhvr>
                                        <p:cTn id="12" dur="1000"/>
                                        <p:tgtEl>
                                          <p:spTgt spid="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Effect transition="in" filter="fade">
                                      <p:cBhvr>
                                        <p:cTn id="17" dur="1000"/>
                                        <p:tgtEl>
                                          <p:spTgt spid="3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p:nvPr/>
        </p:nvSpPr>
        <p:spPr>
          <a:xfrm>
            <a:off x="1609069" y="743500"/>
            <a:ext cx="5850900" cy="3562200"/>
          </a:xfrm>
          <a:prstGeom prst="rect">
            <a:avLst/>
          </a:prstGeom>
          <a:noFill/>
          <a:ln>
            <a:noFill/>
          </a:ln>
        </p:spPr>
        <p:txBody>
          <a:bodyPr spcFirstLastPara="1" wrap="square" lIns="68550" tIns="68550" rIns="68550" bIns="68550" anchor="ctr" anchorCtr="0">
            <a:noAutofit/>
          </a:bodyPr>
          <a:lstStyle/>
          <a:p>
            <a:pPr marL="34290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000000"/>
                </a:solidFill>
                <a:latin typeface="Arial"/>
                <a:ea typeface="Arial"/>
                <a:cs typeface="Arial"/>
                <a:sym typeface="Arial"/>
              </a:rPr>
              <a:t>THANKING YOU</a:t>
            </a:r>
            <a:endParaRPr sz="3000" b="1" i="0" u="none" strike="noStrike" cap="none">
              <a:solidFill>
                <a:srgbClr val="000000"/>
              </a:solidFill>
              <a:latin typeface="Arial"/>
              <a:ea typeface="Arial"/>
              <a:cs typeface="Arial"/>
              <a:sym typeface="Arial"/>
            </a:endParaRPr>
          </a:p>
          <a:p>
            <a:pPr marL="34290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FF0000"/>
                </a:solidFill>
                <a:latin typeface="Arial"/>
                <a:ea typeface="Arial"/>
                <a:cs typeface="Arial"/>
                <a:sym typeface="Arial"/>
              </a:rPr>
              <a:t>ODM EDUCATIONAL GROUP</a:t>
            </a:r>
            <a:endParaRPr sz="3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53" name="Google Shape;353;p19"/>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0cb5850c7f_1_0"/>
          <p:cNvSpPr txBox="1">
            <a:spLocks noGrp="1"/>
          </p:cNvSpPr>
          <p:nvPr>
            <p:ph type="title"/>
          </p:nvPr>
        </p:nvSpPr>
        <p:spPr>
          <a:xfrm>
            <a:off x="628650" y="1031075"/>
            <a:ext cx="8222700" cy="220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a:t>
            </a:r>
            <a:endParaRPr sz="2000" b="1"/>
          </a:p>
        </p:txBody>
      </p:sp>
      <p:sp>
        <p:nvSpPr>
          <p:cNvPr id="163" name="Google Shape;163;g10cb5850c7f_1_0">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g10cb5850c7f_1_0"/>
          <p:cNvPicPr preferRelativeResize="0"/>
          <p:nvPr/>
        </p:nvPicPr>
        <p:blipFill rotWithShape="1">
          <a:blip r:embed="rId4">
            <a:alphaModFix/>
          </a:blip>
          <a:srcRect/>
          <a:stretch/>
        </p:blipFill>
        <p:spPr>
          <a:xfrm>
            <a:off x="7880725" y="56450"/>
            <a:ext cx="1200150" cy="561975"/>
          </a:xfrm>
          <a:prstGeom prst="rect">
            <a:avLst/>
          </a:prstGeom>
          <a:noFill/>
          <a:ln>
            <a:noFill/>
          </a:ln>
        </p:spPr>
      </p:pic>
      <p:sp>
        <p:nvSpPr>
          <p:cNvPr id="165" name="Google Shape;165;g10cb5850c7f_1_0"/>
          <p:cNvSpPr txBox="1">
            <a:spLocks noGrp="1"/>
          </p:cNvSpPr>
          <p:nvPr>
            <p:ph type="title"/>
          </p:nvPr>
        </p:nvSpPr>
        <p:spPr>
          <a:xfrm>
            <a:off x="628650" y="3393277"/>
            <a:ext cx="7886700" cy="415800"/>
          </a:xfrm>
          <a:prstGeom prst="rect">
            <a:avLst/>
          </a:prstGeom>
          <a:noFill/>
          <a:ln>
            <a:noFill/>
          </a:ln>
        </p:spPr>
        <p:txBody>
          <a:bodyPr spcFirstLastPara="1" wrap="square" lIns="68575" tIns="34275" rIns="68575" bIns="34275" anchor="t" anchorCtr="0">
            <a:noAutofit/>
          </a:bodyPr>
          <a:lstStyle/>
          <a:p>
            <a:pPr marL="457200" lvl="0" indent="-355600" algn="l" rtl="0">
              <a:lnSpc>
                <a:spcPct val="90000"/>
              </a:lnSpc>
              <a:spcBef>
                <a:spcPts val="0"/>
              </a:spcBef>
              <a:spcAft>
                <a:spcPts val="0"/>
              </a:spcAft>
              <a:buClr>
                <a:srgbClr val="FF0000"/>
              </a:buClr>
              <a:buSzPts val="2000"/>
              <a:buAutoNum type="arabicPeriod"/>
            </a:pPr>
            <a:r>
              <a:rPr lang="en" sz="2000" b="1">
                <a:solidFill>
                  <a:srgbClr val="FF0000"/>
                </a:solidFill>
              </a:rPr>
              <a:t>Which layer is next to mesosphere?</a:t>
            </a:r>
            <a:endParaRPr sz="2000" b="1">
              <a:solidFill>
                <a:srgbClr val="FF0000"/>
              </a:solidFill>
            </a:endParaRPr>
          </a:p>
        </p:txBody>
      </p:sp>
      <p:sp>
        <p:nvSpPr>
          <p:cNvPr id="166" name="Google Shape;166;g10cb5850c7f_1_0"/>
          <p:cNvSpPr txBox="1">
            <a:spLocks noGrp="1"/>
          </p:cNvSpPr>
          <p:nvPr>
            <p:ph type="title"/>
          </p:nvPr>
        </p:nvSpPr>
        <p:spPr>
          <a:xfrm>
            <a:off x="628650" y="40790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Ans: Thermosphere</a:t>
            </a:r>
            <a:endParaRPr sz="2000" b="1"/>
          </a:p>
        </p:txBody>
      </p:sp>
      <p:sp>
        <p:nvSpPr>
          <p:cNvPr id="167" name="Google Shape;167;g10cb5850c7f_1_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LET’S RECAP</a:t>
            </a:r>
            <a:endParaRPr sz="3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10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0cb5850c7f_1_95"/>
          <p:cNvSpPr txBox="1">
            <a:spLocks noGrp="1"/>
          </p:cNvSpPr>
          <p:nvPr>
            <p:ph type="title"/>
          </p:nvPr>
        </p:nvSpPr>
        <p:spPr>
          <a:xfrm>
            <a:off x="628650" y="1031075"/>
            <a:ext cx="8222700" cy="220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a:t>
            </a:r>
            <a:endParaRPr sz="2000" b="1"/>
          </a:p>
        </p:txBody>
      </p:sp>
      <p:sp>
        <p:nvSpPr>
          <p:cNvPr id="173" name="Google Shape;173;g10cb5850c7f_1_95">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g10cb5850c7f_1_95"/>
          <p:cNvPicPr preferRelativeResize="0"/>
          <p:nvPr/>
        </p:nvPicPr>
        <p:blipFill rotWithShape="1">
          <a:blip r:embed="rId4">
            <a:alphaModFix/>
          </a:blip>
          <a:srcRect/>
          <a:stretch/>
        </p:blipFill>
        <p:spPr>
          <a:xfrm>
            <a:off x="7880725" y="56450"/>
            <a:ext cx="1200150" cy="561975"/>
          </a:xfrm>
          <a:prstGeom prst="rect">
            <a:avLst/>
          </a:prstGeom>
          <a:noFill/>
          <a:ln>
            <a:noFill/>
          </a:ln>
        </p:spPr>
      </p:pic>
      <p:sp>
        <p:nvSpPr>
          <p:cNvPr id="175" name="Google Shape;175;g10cb5850c7f_1_95"/>
          <p:cNvSpPr txBox="1">
            <a:spLocks noGrp="1"/>
          </p:cNvSpPr>
          <p:nvPr>
            <p:ph type="title"/>
          </p:nvPr>
        </p:nvSpPr>
        <p:spPr>
          <a:xfrm>
            <a:off x="628650" y="33932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solidFill>
                  <a:srgbClr val="FF0000"/>
                </a:solidFill>
              </a:rPr>
              <a:t>2. The layer which is closest to the earth’s surface.</a:t>
            </a:r>
            <a:endParaRPr sz="2000" b="1">
              <a:solidFill>
                <a:srgbClr val="FF0000"/>
              </a:solidFill>
            </a:endParaRPr>
          </a:p>
        </p:txBody>
      </p:sp>
      <p:sp>
        <p:nvSpPr>
          <p:cNvPr id="176" name="Google Shape;176;g10cb5850c7f_1_95"/>
          <p:cNvSpPr txBox="1">
            <a:spLocks noGrp="1"/>
          </p:cNvSpPr>
          <p:nvPr>
            <p:ph type="title"/>
          </p:nvPr>
        </p:nvSpPr>
        <p:spPr>
          <a:xfrm>
            <a:off x="628650" y="40790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Ans: Troposphere</a:t>
            </a:r>
            <a:endParaRPr sz="2000" b="1"/>
          </a:p>
        </p:txBody>
      </p:sp>
      <p:sp>
        <p:nvSpPr>
          <p:cNvPr id="177" name="Google Shape;177;g10cb5850c7f_1_9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LET’S RECAP</a:t>
            </a:r>
            <a:endParaRPr sz="3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0cb5850c7f_1_104"/>
          <p:cNvSpPr txBox="1">
            <a:spLocks noGrp="1"/>
          </p:cNvSpPr>
          <p:nvPr>
            <p:ph type="title"/>
          </p:nvPr>
        </p:nvSpPr>
        <p:spPr>
          <a:xfrm>
            <a:off x="628650" y="1031075"/>
            <a:ext cx="8222700" cy="220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a:t>
            </a:r>
            <a:endParaRPr sz="2000" b="1"/>
          </a:p>
        </p:txBody>
      </p:sp>
      <p:sp>
        <p:nvSpPr>
          <p:cNvPr id="183" name="Google Shape;183;g10cb5850c7f_1_104">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10cb5850c7f_1_104"/>
          <p:cNvPicPr preferRelativeResize="0"/>
          <p:nvPr/>
        </p:nvPicPr>
        <p:blipFill rotWithShape="1">
          <a:blip r:embed="rId4">
            <a:alphaModFix/>
          </a:blip>
          <a:srcRect/>
          <a:stretch/>
        </p:blipFill>
        <p:spPr>
          <a:xfrm>
            <a:off x="7880725" y="56450"/>
            <a:ext cx="1200150" cy="561975"/>
          </a:xfrm>
          <a:prstGeom prst="rect">
            <a:avLst/>
          </a:prstGeom>
          <a:noFill/>
          <a:ln>
            <a:noFill/>
          </a:ln>
        </p:spPr>
      </p:pic>
      <p:sp>
        <p:nvSpPr>
          <p:cNvPr id="185" name="Google Shape;185;g10cb5850c7f_1_104"/>
          <p:cNvSpPr txBox="1">
            <a:spLocks noGrp="1"/>
          </p:cNvSpPr>
          <p:nvPr>
            <p:ph type="title"/>
          </p:nvPr>
        </p:nvSpPr>
        <p:spPr>
          <a:xfrm>
            <a:off x="628650" y="33932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solidFill>
                  <a:srgbClr val="FF0000"/>
                </a:solidFill>
              </a:rPr>
              <a:t>3. Describe one use of ozone.</a:t>
            </a:r>
            <a:endParaRPr sz="2000" b="1">
              <a:solidFill>
                <a:srgbClr val="FF0000"/>
              </a:solidFill>
            </a:endParaRPr>
          </a:p>
        </p:txBody>
      </p:sp>
      <p:sp>
        <p:nvSpPr>
          <p:cNvPr id="186" name="Google Shape;186;g10cb5850c7f_1_104"/>
          <p:cNvSpPr txBox="1">
            <a:spLocks noGrp="1"/>
          </p:cNvSpPr>
          <p:nvPr>
            <p:ph type="title"/>
          </p:nvPr>
        </p:nvSpPr>
        <p:spPr>
          <a:xfrm>
            <a:off x="628650" y="40790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Ans: Ozone layer protects us from the harmful ultraviolet rays of the Sun.</a:t>
            </a:r>
            <a:endParaRPr sz="2000" b="1"/>
          </a:p>
        </p:txBody>
      </p:sp>
      <p:sp>
        <p:nvSpPr>
          <p:cNvPr id="187" name="Google Shape;187;g10cb5850c7f_1_10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LET’S RECAP</a:t>
            </a:r>
            <a:endParaRPr sz="3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g10c16621133_0_2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COMPOSITION OF AIR</a:t>
            </a:r>
            <a:endParaRPr sz="3000" b="1">
              <a:solidFill>
                <a:srgbClr val="FF0000"/>
              </a:solidFill>
            </a:endParaRPr>
          </a:p>
        </p:txBody>
      </p:sp>
      <p:sp>
        <p:nvSpPr>
          <p:cNvPr id="193" name="Google Shape;193;g10c16621133_0_20"/>
          <p:cNvSpPr txBox="1">
            <a:spLocks noGrp="1"/>
          </p:cNvSpPr>
          <p:nvPr>
            <p:ph type="body" idx="1"/>
          </p:nvPr>
        </p:nvSpPr>
        <p:spPr>
          <a:xfrm>
            <a:off x="311700" y="1152475"/>
            <a:ext cx="41115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The air we breathe contains various gases. </a:t>
            </a:r>
            <a:endParaRPr sz="2000" b="1"/>
          </a:p>
          <a:p>
            <a:pPr marL="457200" lvl="0" indent="-355600" algn="l" rtl="0">
              <a:lnSpc>
                <a:spcPct val="115000"/>
              </a:lnSpc>
              <a:spcBef>
                <a:spcPts val="0"/>
              </a:spcBef>
              <a:spcAft>
                <a:spcPts val="0"/>
              </a:spcAft>
              <a:buSzPts val="2000"/>
              <a:buFont typeface="Calibri"/>
              <a:buChar char="●"/>
            </a:pPr>
            <a:r>
              <a:rPr lang="en" sz="2000" b="1"/>
              <a:t>Air consists of 78% nitrogen, 21% oxygen and less than 1% of argon, carbon dioxide and other gases. </a:t>
            </a:r>
            <a:endParaRPr sz="2000" b="1"/>
          </a:p>
          <a:p>
            <a:pPr marL="457200" lvl="0" indent="-355600" algn="l" rtl="0">
              <a:lnSpc>
                <a:spcPct val="115000"/>
              </a:lnSpc>
              <a:spcBef>
                <a:spcPts val="0"/>
              </a:spcBef>
              <a:spcAft>
                <a:spcPts val="0"/>
              </a:spcAft>
              <a:buSzPts val="2000"/>
              <a:buFont typeface="Calibri"/>
              <a:buChar char="●"/>
            </a:pPr>
            <a:r>
              <a:rPr lang="en" sz="2000" b="1"/>
              <a:t>Air also contains water vapor, dust and smoke. </a:t>
            </a:r>
            <a:endParaRPr sz="2000" b="1"/>
          </a:p>
        </p:txBody>
      </p:sp>
      <p:pic>
        <p:nvPicPr>
          <p:cNvPr id="194" name="Google Shape;194;g10c16621133_0_20"/>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95" name="Google Shape;195;g10c16621133_0_20"/>
          <p:cNvPicPr preferRelativeResize="0"/>
          <p:nvPr/>
        </p:nvPicPr>
        <p:blipFill rotWithShape="1">
          <a:blip r:embed="rId4">
            <a:alphaModFix/>
          </a:blip>
          <a:srcRect/>
          <a:stretch/>
        </p:blipFill>
        <p:spPr>
          <a:xfrm>
            <a:off x="4485375" y="1349225"/>
            <a:ext cx="4592850"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0"/>
                                        <p:tgtEl>
                                          <p:spTgt spid="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10d1fa2a26b_0_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OXYGEN</a:t>
            </a:r>
            <a:endParaRPr sz="3000" b="1">
              <a:solidFill>
                <a:srgbClr val="FF0000"/>
              </a:solidFill>
            </a:endParaRPr>
          </a:p>
        </p:txBody>
      </p:sp>
      <p:sp>
        <p:nvSpPr>
          <p:cNvPr id="201" name="Google Shape;201;g10d1fa2a26b_0_0"/>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It is the most important gas for the survival of living beings. </a:t>
            </a:r>
            <a:endParaRPr sz="2000" b="1"/>
          </a:p>
          <a:p>
            <a:pPr marL="457200" lvl="0" indent="-355600" algn="l" rtl="0">
              <a:lnSpc>
                <a:spcPct val="115000"/>
              </a:lnSpc>
              <a:spcBef>
                <a:spcPts val="0"/>
              </a:spcBef>
              <a:spcAft>
                <a:spcPts val="0"/>
              </a:spcAft>
              <a:buSzPts val="2000"/>
              <a:buFont typeface="Calibri"/>
              <a:buChar char="●"/>
            </a:pPr>
            <a:r>
              <a:rPr lang="en" sz="2000" b="1"/>
              <a:t>All living things need oxygen. </a:t>
            </a:r>
            <a:endParaRPr sz="2000" b="1"/>
          </a:p>
          <a:p>
            <a:pPr marL="457200" lvl="0" indent="-355600" algn="l" rtl="0">
              <a:lnSpc>
                <a:spcPct val="115000"/>
              </a:lnSpc>
              <a:spcBef>
                <a:spcPts val="0"/>
              </a:spcBef>
              <a:spcAft>
                <a:spcPts val="0"/>
              </a:spcAft>
              <a:buSzPts val="2000"/>
              <a:buFont typeface="Calibri"/>
              <a:buChar char="●"/>
            </a:pPr>
            <a:r>
              <a:rPr lang="en" sz="2000" b="1"/>
              <a:t>It is also needed for burning. </a:t>
            </a:r>
            <a:endParaRPr sz="2000" b="1"/>
          </a:p>
        </p:txBody>
      </p:sp>
      <p:pic>
        <p:nvPicPr>
          <p:cNvPr id="202" name="Google Shape;202;g10d1fa2a26b_0_0"/>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03" name="Google Shape;203;g10d1fa2a26b_0_0"/>
          <p:cNvPicPr preferRelativeResize="0"/>
          <p:nvPr/>
        </p:nvPicPr>
        <p:blipFill rotWithShape="1">
          <a:blip r:embed="rId4">
            <a:alphaModFix/>
          </a:blip>
          <a:srcRect l="19151" t="43474" r="23832"/>
          <a:stretch/>
        </p:blipFill>
        <p:spPr>
          <a:xfrm>
            <a:off x="505500" y="2312675"/>
            <a:ext cx="2704450" cy="2681350"/>
          </a:xfrm>
          <a:prstGeom prst="rect">
            <a:avLst/>
          </a:prstGeom>
          <a:noFill/>
          <a:ln>
            <a:noFill/>
          </a:ln>
        </p:spPr>
      </p:pic>
      <p:pic>
        <p:nvPicPr>
          <p:cNvPr id="204" name="Google Shape;204;g10d1fa2a26b_0_0" descr="Visit Wonderslate to read FREE NCERT textbooks: https://goo.gl/J8Y8ns&#10;&#10;Download Wonderslate Android App: https://goo.gl/CX2uSw&#10;&#10;Wonderslate is here to redefine the learning experience. Our WS eBooks and WS eBooks+ come with reading materials, audiobooks, videos, interactive quizzes, highlighting and analytics to assist in the learning process.&#10;&#10;Wonderslate is a learning app that will help you from exam preparation to college admission entrance exams IIIT JEE, NEET, KCET, UPSC, CA-CPT, XAT, MAT, RRB, AIIMS Exams etc., and also gives access to CBSE (NCERT) Books.&#10; &#10;&#10;Why Wonderslate?&#10;&#10;[+] Access to previous years question papers (KCET, JEE, NEET, CPT, XAT, UPSC, MAT etc) in an interactive quiz form&#10;[+] Learning with interactive tests on the go&#10;[+] Track, Monitor &amp; Evaluate your performance&#10;[+] Practice and perfect - so that you are thoroughly prepared&#10;[+] Get Analytics and keep a track of your progress&#10;[+] Subject and chapter-wise modules covering entire syllabus&#10;[+] WS eBooks and WS eBook+ from the house of India's most known publishers, Arihant Publications, Vidya Prakashan, etc. are available.&#10;[+] Read, practice and perfect your preparation with WS eBooks and WS eBooks+ from Arihant Publications and Vidya Prakashan.&#10;&#10;Prepare for the following exams with our WS eBooks and WS eBooks+ now:&#10;&#10;[+] UPSC (CSAT, IAS, IRS, IFS, etc.) exam preparation i.e. Civil Services&#10;[+] IIT JEE 2018 – Indian Institute of Technology Joint Entrance Examination&#10;[+] State CET –  KCET (Karnataka), KCEE (Kerela), APSET (Andra Pradesh)&#10;[+] NEET – NATIONAL ELIGIBILITY CUM ENTRANCE TEST (Medical Entrance)&#10;[+] State PSC (All including RAS by RPSC, MPPSC, UPPSC, BPSC, APPSC etc.)&#10;[+] School CBSE (NCERT) Text Books from Class 1-12&#10;[+] XAT, MAT etc College Entrance Exams&#10;[+] Diploma CET (Karnataka)&#10;[+] Bank PO exams (SBI PO and IBPS PO)&#10;[+] Railway exams (RRB- Locopilot)&#10;&#10;Happy Learning🙂" title="Experiment to prove that air is required for burning">
            <a:hlinkClick r:id="rId5"/>
          </p:cNvPr>
          <p:cNvPicPr preferRelativeResize="0"/>
          <p:nvPr/>
        </p:nvPicPr>
        <p:blipFill>
          <a:blip r:embed="rId6">
            <a:alphaModFix/>
          </a:blip>
          <a:stretch>
            <a:fillRect/>
          </a:stretch>
        </p:blipFill>
        <p:spPr>
          <a:xfrm>
            <a:off x="3638100" y="2312675"/>
            <a:ext cx="5194200" cy="274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10d1fa2a26b_0_18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NITROGEN</a:t>
            </a:r>
            <a:endParaRPr sz="3000" b="1">
              <a:solidFill>
                <a:srgbClr val="FF0000"/>
              </a:solidFill>
            </a:endParaRPr>
          </a:p>
        </p:txBody>
      </p:sp>
      <p:sp>
        <p:nvSpPr>
          <p:cNvPr id="210" name="Google Shape;210;g10d1fa2a26b_0_18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Living things do not use nitrogen directly from the air. </a:t>
            </a:r>
            <a:endParaRPr sz="2000" b="1"/>
          </a:p>
          <a:p>
            <a:pPr marL="457200" lvl="0" indent="-355600" algn="l" rtl="0">
              <a:lnSpc>
                <a:spcPct val="115000"/>
              </a:lnSpc>
              <a:spcBef>
                <a:spcPts val="0"/>
              </a:spcBef>
              <a:spcAft>
                <a:spcPts val="0"/>
              </a:spcAft>
              <a:buSzPts val="2000"/>
              <a:buFont typeface="Calibri"/>
              <a:buChar char="●"/>
            </a:pPr>
            <a:r>
              <a:rPr lang="en" sz="2000" b="1"/>
              <a:t>Nitrogen is used by the plants with the help of bacteria in the soil. </a:t>
            </a:r>
            <a:endParaRPr sz="2000" b="1"/>
          </a:p>
          <a:p>
            <a:pPr marL="457200" lvl="0" indent="-355600" algn="l" rtl="0">
              <a:lnSpc>
                <a:spcPct val="115000"/>
              </a:lnSpc>
              <a:spcBef>
                <a:spcPts val="0"/>
              </a:spcBef>
              <a:spcAft>
                <a:spcPts val="0"/>
              </a:spcAft>
              <a:buSzPts val="2000"/>
              <a:buFont typeface="Calibri"/>
              <a:buChar char="●"/>
            </a:pPr>
            <a:r>
              <a:rPr lang="en" sz="2000" b="1"/>
              <a:t>Nitrogen is also added to the soil by using chemical fertilizers. </a:t>
            </a:r>
            <a:endParaRPr sz="2000" b="1"/>
          </a:p>
          <a:p>
            <a:pPr marL="457200" lvl="0" indent="-355600" algn="l" rtl="0">
              <a:lnSpc>
                <a:spcPct val="115000"/>
              </a:lnSpc>
              <a:spcBef>
                <a:spcPts val="0"/>
              </a:spcBef>
              <a:spcAft>
                <a:spcPts val="0"/>
              </a:spcAft>
              <a:buSzPts val="2000"/>
              <a:buFont typeface="Calibri"/>
              <a:buChar char="●"/>
            </a:pPr>
            <a:r>
              <a:rPr lang="en" sz="2000" b="1"/>
              <a:t>Animals get nitrogen from plants, meat and fish. </a:t>
            </a:r>
            <a:endParaRPr sz="2000" b="1"/>
          </a:p>
        </p:txBody>
      </p:sp>
      <p:pic>
        <p:nvPicPr>
          <p:cNvPr id="211" name="Google Shape;211;g10d1fa2a26b_0_188"/>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12" name="Google Shape;212;g10d1fa2a26b_0_188"/>
          <p:cNvPicPr preferRelativeResize="0"/>
          <p:nvPr/>
        </p:nvPicPr>
        <p:blipFill>
          <a:blip r:embed="rId4">
            <a:alphaModFix/>
          </a:blip>
          <a:stretch>
            <a:fillRect/>
          </a:stretch>
        </p:blipFill>
        <p:spPr>
          <a:xfrm>
            <a:off x="452350" y="2800925"/>
            <a:ext cx="4272975" cy="2245000"/>
          </a:xfrm>
          <a:prstGeom prst="rect">
            <a:avLst/>
          </a:prstGeom>
          <a:noFill/>
          <a:ln>
            <a:noFill/>
          </a:ln>
        </p:spPr>
      </p:pic>
      <p:pic>
        <p:nvPicPr>
          <p:cNvPr id="213" name="Google Shape;213;g10d1fa2a26b_0_188"/>
          <p:cNvPicPr preferRelativeResize="0"/>
          <p:nvPr/>
        </p:nvPicPr>
        <p:blipFill>
          <a:blip r:embed="rId5">
            <a:alphaModFix/>
          </a:blip>
          <a:stretch>
            <a:fillRect/>
          </a:stretch>
        </p:blipFill>
        <p:spPr>
          <a:xfrm>
            <a:off x="4865350" y="2800925"/>
            <a:ext cx="3966950" cy="224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1000"/>
                                        <p:tgtEl>
                                          <p:spTgt spid="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Effect transition="in" filter="fade">
                                      <p:cBhvr>
                                        <p:cTn id="17" dur="1000"/>
                                        <p:tgtEl>
                                          <p:spTgt spid="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3" end="3"/>
                                            </p:txEl>
                                          </p:spTgt>
                                        </p:tgtEl>
                                        <p:attrNameLst>
                                          <p:attrName>style.visibility</p:attrName>
                                        </p:attrNameLst>
                                      </p:cBhvr>
                                      <p:to>
                                        <p:strVal val="visible"/>
                                      </p:to>
                                    </p:set>
                                    <p:animEffect transition="in" filter="fade">
                                      <p:cBhvr>
                                        <p:cTn id="22" dur="1000"/>
                                        <p:tgtEl>
                                          <p:spTgt spid="2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g10c16621133_0_6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CARBON DIOXIDE</a:t>
            </a:r>
            <a:endParaRPr sz="3000" b="1">
              <a:solidFill>
                <a:srgbClr val="FF0000"/>
              </a:solidFill>
            </a:endParaRPr>
          </a:p>
        </p:txBody>
      </p:sp>
      <p:sp>
        <p:nvSpPr>
          <p:cNvPr id="219" name="Google Shape;219;g10c16621133_0_6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Carbon dioxide is very important for plants. </a:t>
            </a:r>
            <a:endParaRPr sz="2000" b="1"/>
          </a:p>
          <a:p>
            <a:pPr marL="457200" lvl="0" indent="-355600" algn="l" rtl="0">
              <a:lnSpc>
                <a:spcPct val="115000"/>
              </a:lnSpc>
              <a:spcBef>
                <a:spcPts val="0"/>
              </a:spcBef>
              <a:spcAft>
                <a:spcPts val="0"/>
              </a:spcAft>
              <a:buSzPts val="2000"/>
              <a:buFont typeface="Calibri"/>
              <a:buChar char="●"/>
            </a:pPr>
            <a:r>
              <a:rPr lang="en" sz="2000" b="1"/>
              <a:t>Plants prepare their food with the help of carbon dioxide water and sunlight by the process called photosynthesis.</a:t>
            </a:r>
            <a:endParaRPr sz="2000" b="1"/>
          </a:p>
        </p:txBody>
      </p:sp>
      <p:pic>
        <p:nvPicPr>
          <p:cNvPr id="220" name="Google Shape;220;g10c16621133_0_64"/>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21" name="Google Shape;221;g10c16621133_0_64"/>
          <p:cNvPicPr preferRelativeResize="0"/>
          <p:nvPr/>
        </p:nvPicPr>
        <p:blipFill rotWithShape="1">
          <a:blip r:embed="rId4">
            <a:alphaModFix/>
          </a:blip>
          <a:srcRect/>
          <a:stretch/>
        </p:blipFill>
        <p:spPr>
          <a:xfrm>
            <a:off x="1421775" y="2327825"/>
            <a:ext cx="5701075" cy="275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10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1000"/>
                                        <p:tgtEl>
                                          <p:spTgt spid="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On-screen Show (16:9)</PresentationFormat>
  <Paragraphs>112</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Simple Light</vt:lpstr>
      <vt:lpstr>Office Theme</vt:lpstr>
      <vt:lpstr>PowerPoint Presentation</vt:lpstr>
      <vt:lpstr>LEARNING OBJECTIVE</vt:lpstr>
      <vt:lpstr>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vt:lpstr>
      <vt:lpstr>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vt:lpstr>
      <vt:lpstr>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vt:lpstr>
      <vt:lpstr>COMPOSITION OF AIR</vt:lpstr>
      <vt:lpstr>OXYGEN</vt:lpstr>
      <vt:lpstr>NITROGEN</vt:lpstr>
      <vt:lpstr>CARBON DIOXIDE</vt:lpstr>
      <vt:lpstr>OTHER GASES</vt:lpstr>
      <vt:lpstr>WATER VAPOUR</vt:lpstr>
      <vt:lpstr>PROPERTIES OF AIR</vt:lpstr>
      <vt:lpstr>AIR HAS WEIGHT</vt:lpstr>
      <vt:lpstr>AIR OCCUPIES SPACE</vt:lpstr>
      <vt:lpstr>AIR EXERTS PRESSURE</vt:lpstr>
      <vt:lpstr>AIR EXERTS PRESSURE IN UPWARD DIRECTION</vt:lpstr>
      <vt:lpstr>AIR EXERTS PRESSURE IN DOWNWARD DIRECTION</vt:lpstr>
      <vt:lpstr>AIR EXERTS PRESSURE</vt:lpstr>
      <vt:lpstr>SUMMARY</vt:lpstr>
      <vt:lpstr>PowerPoint Presentation</vt:lpstr>
      <vt:lpstr>Assertion(A): Exhaled air is warmer than inhaled air. Reason(R): Gaseous exchange takes place in nose. Both A and R are true and R is correct explanation of A. Both A and R are true but R is not the correct explanation of A. A is true and R is false. A is false and R is true. Both A and R are false.</vt:lpstr>
      <vt:lpstr>Assertion(A): Argon is filled in glass tubes. Reason(R): Argon produces a colourful glow in glass tubes. Both A and R are true and R is correct explanation of A. Both A and R are true but R is not the correct explanation of A. A is true and R is false. A is false and R is true. Both A and R are false.</vt:lpstr>
      <vt:lpstr>Assertion(A): Animals need oxygen to breathe. Reason(R): Oxygen is needed for survival. Both A and R are true and R is correct explanation of A. Both A and R are true but R is not the correct explanation of A. A is true and R is false. A is false and R is true. Both A and R are false.</vt:lpstr>
      <vt:lpstr>HOMEWORK</vt:lpstr>
      <vt:lpstr>LEARNING OUTCOME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Mrutunjay Mohanty</cp:lastModifiedBy>
  <cp:revision>2</cp:revision>
  <dcterms:modified xsi:type="dcterms:W3CDTF">2023-01-29T17:32:55Z</dcterms:modified>
</cp:coreProperties>
</file>