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dThCtJ4sbKVmAtDaqM5nWfw2e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customschemas.google.com/relationships/presentationmetadata" Target="metadata"/><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Calibri"/>
                <a:ea typeface="Calibri"/>
                <a:cs typeface="Calibri"/>
                <a:sym typeface="Calibri"/>
              </a:rPr>
              <a:t>Layers of atmosphere</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Composition of air, cont...</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Draw a picture to show the composition of air</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Do questions A &amp; B in your notebook</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Composition of air</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Properties of air</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Do the oral Q&amp; A of page no. 113</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Water too supports life</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Impurities in water</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Removal of insoluble impurities</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Empty bottles of mineral water should be crushed before throwing them into the dustbin. Why?</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Removal of soluble impurities</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Draw a labelled diagram of the process of distillation</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Purification of drinking water</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Draw the picture of purification of town water supply</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Long Q &amp; A</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Learn the Q &amp; A</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Activity</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Class test</a:t>
            </a:r>
            <a:endParaRPr sz="1200">
              <a:latin typeface="Calibri"/>
              <a:ea typeface="Calibri"/>
              <a:cs typeface="Calibri"/>
              <a:sym typeface="Calibri"/>
            </a:endParaRPr>
          </a:p>
          <a:p>
            <a:pPr marL="0" lvl="0" indent="0" algn="l" rtl="0">
              <a:lnSpc>
                <a:spcPct val="115000"/>
              </a:lnSpc>
              <a:spcBef>
                <a:spcPts val="0"/>
              </a:spcBef>
              <a:spcAft>
                <a:spcPts val="0"/>
              </a:spcAft>
              <a:buNone/>
            </a:pPr>
            <a:r>
              <a:rPr lang="en" sz="1200">
                <a:latin typeface="Calibri"/>
                <a:ea typeface="Calibri"/>
                <a:cs typeface="Calibri"/>
                <a:sym typeface="Calibri"/>
              </a:rPr>
              <a:t>Learn the Q &amp; 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3000" b="1"/>
          </a:p>
        </p:txBody>
      </p:sp>
      <p:sp>
        <p:nvSpPr>
          <p:cNvPr id="218" name="Google Shape;2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a8350baf6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FF0000"/>
              </a:buClr>
              <a:buSzPts val="3000"/>
              <a:buFont typeface="Calibri"/>
              <a:buAutoNum type="arabicPeriod"/>
            </a:pPr>
            <a:endParaRPr sz="3000" b="1">
              <a:solidFill>
                <a:srgbClr val="FF0000"/>
              </a:solidFill>
              <a:latin typeface="Calibri"/>
              <a:ea typeface="Calibri"/>
              <a:cs typeface="Calibri"/>
              <a:sym typeface="Calibri"/>
            </a:endParaRPr>
          </a:p>
        </p:txBody>
      </p:sp>
      <p:sp>
        <p:nvSpPr>
          <p:cNvPr id="224" name="Google Shape;224;g10a8350baf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0a8350baf6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FF0000"/>
              </a:buClr>
              <a:buSzPts val="3000"/>
              <a:buFont typeface="Calibri"/>
              <a:buAutoNum type="arabicPeriod"/>
            </a:pPr>
            <a:endParaRPr sz="3000" b="1">
              <a:solidFill>
                <a:srgbClr val="FF0000"/>
              </a:solidFill>
              <a:latin typeface="Calibri"/>
              <a:ea typeface="Calibri"/>
              <a:cs typeface="Calibri"/>
              <a:sym typeface="Calibri"/>
            </a:endParaRPr>
          </a:p>
        </p:txBody>
      </p:sp>
      <p:sp>
        <p:nvSpPr>
          <p:cNvPr id="232" name="Google Shape;232;g10a8350baf6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0a8350baf6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FF0000"/>
              </a:buClr>
              <a:buSzPts val="3000"/>
              <a:buFont typeface="Calibri"/>
              <a:buAutoNum type="arabicPeriod"/>
            </a:pPr>
            <a:endParaRPr sz="3000" b="1">
              <a:solidFill>
                <a:srgbClr val="FF0000"/>
              </a:solidFill>
              <a:latin typeface="Calibri"/>
              <a:ea typeface="Calibri"/>
              <a:cs typeface="Calibri"/>
              <a:sym typeface="Calibri"/>
            </a:endParaRPr>
          </a:p>
        </p:txBody>
      </p:sp>
      <p:sp>
        <p:nvSpPr>
          <p:cNvPr id="240" name="Google Shape;240;g10a8350baf6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50800" marR="50800" lvl="0" indent="0" algn="l" rtl="0">
              <a:lnSpc>
                <a:spcPct val="120000"/>
              </a:lnSpc>
              <a:spcBef>
                <a:spcPts val="0"/>
              </a:spcBef>
              <a:spcAft>
                <a:spcPts val="0"/>
              </a:spcAft>
              <a:buSzPts val="1100"/>
              <a:buNone/>
            </a:pPr>
            <a:endParaRPr sz="1350">
              <a:solidFill>
                <a:schemeClr val="dk1"/>
              </a:solidFill>
              <a:highlight>
                <a:srgbClr val="EFEFEF"/>
              </a:highlight>
            </a:endParaRPr>
          </a:p>
        </p:txBody>
      </p:sp>
      <p:sp>
        <p:nvSpPr>
          <p:cNvPr id="248" name="Google Shape;24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AutoNum type="arabicPeriod"/>
            </a:pPr>
            <a:endParaRPr sz="3000" b="1"/>
          </a:p>
        </p:txBody>
      </p:sp>
      <p:sp>
        <p:nvSpPr>
          <p:cNvPr id="256" name="Google Shape;2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3000" b="1"/>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fbd7231ae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cfbd7231ae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8c86918d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108c86918d2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08c86918d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108c86918d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620458f5d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Clr>
                <a:schemeClr val="dk1"/>
              </a:buClr>
              <a:buSzPts val="2100"/>
              <a:buFont typeface="Calibri"/>
              <a:buChar char="●"/>
            </a:pPr>
            <a:endParaRPr sz="2100" b="1">
              <a:solidFill>
                <a:schemeClr val="dk1"/>
              </a:solidFill>
              <a:latin typeface="Calibri"/>
              <a:ea typeface="Calibri"/>
              <a:cs typeface="Calibri"/>
              <a:sym typeface="Calibri"/>
            </a:endParaRPr>
          </a:p>
        </p:txBody>
      </p:sp>
      <p:sp>
        <p:nvSpPr>
          <p:cNvPr id="187" name="Google Shape;187;g10620458f5d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8c86918d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Clr>
                <a:schemeClr val="dk1"/>
              </a:buClr>
              <a:buSzPts val="2100"/>
              <a:buFont typeface="Calibri"/>
              <a:buChar char="●"/>
            </a:pPr>
            <a:endParaRPr sz="2100" b="1">
              <a:solidFill>
                <a:schemeClr val="dk1"/>
              </a:solidFill>
              <a:latin typeface="Calibri"/>
              <a:ea typeface="Calibri"/>
              <a:cs typeface="Calibri"/>
              <a:sym typeface="Calibri"/>
            </a:endParaRPr>
          </a:p>
        </p:txBody>
      </p:sp>
      <p:sp>
        <p:nvSpPr>
          <p:cNvPr id="195" name="Google Shape;195;g108c86918d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08c86918d2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Clr>
                <a:schemeClr val="dk1"/>
              </a:buClr>
              <a:buSzPts val="2100"/>
              <a:buFont typeface="Calibri"/>
              <a:buChar char="●"/>
            </a:pPr>
            <a:endParaRPr sz="2100" b="1">
              <a:solidFill>
                <a:schemeClr val="dk1"/>
              </a:solidFill>
              <a:latin typeface="Calibri"/>
              <a:ea typeface="Calibri"/>
              <a:cs typeface="Calibri"/>
              <a:sym typeface="Calibri"/>
            </a:endParaRPr>
          </a:p>
        </p:txBody>
      </p:sp>
      <p:sp>
        <p:nvSpPr>
          <p:cNvPr id="203" name="Google Shape;203;g108c86918d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07f59b05e2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Font typeface="Calibri"/>
              <a:buChar char="●"/>
            </a:pPr>
            <a:endParaRPr sz="2200" b="1">
              <a:latin typeface="Calibri"/>
              <a:ea typeface="Calibri"/>
              <a:cs typeface="Calibri"/>
              <a:sym typeface="Calibri"/>
            </a:endParaRPr>
          </a:p>
        </p:txBody>
      </p:sp>
      <p:sp>
        <p:nvSpPr>
          <p:cNvPr id="211" name="Google Shape;211;g107f59b05e2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 name="Google Shape;53;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4" name="Google Shape;54;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5" name="Google Shape;55;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g108ae516a17_0_10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g108ae516a17_0_10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g108ae516a17_0_10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g108ae516a17_0_10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g108ae516a17_0_10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g108ae516a17_0_110"/>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lnSpc>
                <a:spcPct val="90000"/>
              </a:lnSpc>
              <a:spcBef>
                <a:spcPts val="0"/>
              </a:spcBef>
              <a:spcAft>
                <a:spcPts val="0"/>
              </a:spcAft>
              <a:buClr>
                <a:schemeClr val="dk1"/>
              </a:buClr>
              <a:buSzPts val="2100"/>
              <a:buFont typeface="Calibri"/>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0" name="Google Shape;70;g108ae516a17_0_110"/>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a:lnSpc>
                <a:spcPct val="90000"/>
              </a:lnSpc>
              <a:spcBef>
                <a:spcPts val="0"/>
              </a:spcBef>
              <a:spcAft>
                <a:spcPts val="0"/>
              </a:spcAft>
              <a:buClr>
                <a:schemeClr val="dk1"/>
              </a:buClr>
              <a:buSzPts val="1400"/>
              <a:buChar char="●"/>
              <a:defRPr/>
            </a:lvl1pPr>
            <a:lvl2pPr marL="914400" lvl="1" indent="-298450" algn="l">
              <a:lnSpc>
                <a:spcPct val="90000"/>
              </a:lnSpc>
              <a:spcBef>
                <a:spcPts val="1600"/>
              </a:spcBef>
              <a:spcAft>
                <a:spcPts val="0"/>
              </a:spcAft>
              <a:buClr>
                <a:schemeClr val="dk1"/>
              </a:buClr>
              <a:buSzPts val="1100"/>
              <a:buChar char="○"/>
              <a:defRPr/>
            </a:lvl2pPr>
            <a:lvl3pPr marL="1371600" lvl="2" indent="-298450" algn="l">
              <a:lnSpc>
                <a:spcPct val="90000"/>
              </a:lnSpc>
              <a:spcBef>
                <a:spcPts val="1600"/>
              </a:spcBef>
              <a:spcAft>
                <a:spcPts val="0"/>
              </a:spcAft>
              <a:buClr>
                <a:schemeClr val="dk1"/>
              </a:buClr>
              <a:buSzPts val="1100"/>
              <a:buChar char="■"/>
              <a:defRPr/>
            </a:lvl3pPr>
            <a:lvl4pPr marL="1828800" lvl="3" indent="-298450" algn="l">
              <a:lnSpc>
                <a:spcPct val="90000"/>
              </a:lnSpc>
              <a:spcBef>
                <a:spcPts val="1600"/>
              </a:spcBef>
              <a:spcAft>
                <a:spcPts val="0"/>
              </a:spcAft>
              <a:buClr>
                <a:schemeClr val="dk1"/>
              </a:buClr>
              <a:buSzPts val="1100"/>
              <a:buChar char="●"/>
              <a:defRPr/>
            </a:lvl4pPr>
            <a:lvl5pPr marL="2286000" lvl="4" indent="-298450" algn="l">
              <a:lnSpc>
                <a:spcPct val="90000"/>
              </a:lnSpc>
              <a:spcBef>
                <a:spcPts val="1600"/>
              </a:spcBef>
              <a:spcAft>
                <a:spcPts val="0"/>
              </a:spcAft>
              <a:buClr>
                <a:schemeClr val="dk1"/>
              </a:buClr>
              <a:buSzPts val="1100"/>
              <a:buChar char="○"/>
              <a:defRPr/>
            </a:lvl5pPr>
            <a:lvl6pPr marL="2743200" lvl="5" indent="-298450" algn="l">
              <a:lnSpc>
                <a:spcPct val="90000"/>
              </a:lnSpc>
              <a:spcBef>
                <a:spcPts val="1600"/>
              </a:spcBef>
              <a:spcAft>
                <a:spcPts val="0"/>
              </a:spcAft>
              <a:buClr>
                <a:schemeClr val="dk1"/>
              </a:buClr>
              <a:buSzPts val="1100"/>
              <a:buChar char="■"/>
              <a:defRPr/>
            </a:lvl6pPr>
            <a:lvl7pPr marL="3200400" lvl="6" indent="-298450" algn="l">
              <a:lnSpc>
                <a:spcPct val="90000"/>
              </a:lnSpc>
              <a:spcBef>
                <a:spcPts val="1600"/>
              </a:spcBef>
              <a:spcAft>
                <a:spcPts val="0"/>
              </a:spcAft>
              <a:buClr>
                <a:schemeClr val="dk1"/>
              </a:buClr>
              <a:buSzPts val="1100"/>
              <a:buChar char="●"/>
              <a:defRPr/>
            </a:lvl7pPr>
            <a:lvl8pPr marL="3657600" lvl="7" indent="-298450" algn="l">
              <a:lnSpc>
                <a:spcPct val="90000"/>
              </a:lnSpc>
              <a:spcBef>
                <a:spcPts val="1600"/>
              </a:spcBef>
              <a:spcAft>
                <a:spcPts val="0"/>
              </a:spcAft>
              <a:buClr>
                <a:schemeClr val="dk1"/>
              </a:buClr>
              <a:buSzPts val="1100"/>
              <a:buChar char="○"/>
              <a:defRPr/>
            </a:lvl8pPr>
            <a:lvl9pPr marL="4114800" lvl="8" indent="-298450" algn="l">
              <a:lnSpc>
                <a:spcPct val="90000"/>
              </a:lnSpc>
              <a:spcBef>
                <a:spcPts val="1600"/>
              </a:spcBef>
              <a:spcAft>
                <a:spcPts val="1600"/>
              </a:spcAft>
              <a:buClr>
                <a:schemeClr val="dk1"/>
              </a:buClr>
              <a:buSzPts val="1100"/>
              <a:buChar char="■"/>
              <a:defRPr/>
            </a:lvl9pPr>
          </a:lstStyle>
          <a:p>
            <a:endParaRPr/>
          </a:p>
        </p:txBody>
      </p:sp>
      <p:sp>
        <p:nvSpPr>
          <p:cNvPr id="71" name="Google Shape;71;g108ae516a17_0_110"/>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g108ae516a17_0_11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g108ae516a17_0_11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5" name="Google Shape;75;g108ae516a17_0_1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g108ae516a17_0_1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g108ae516a17_0_1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g108ae516a17_0_12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g108ae516a17_0_12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1" name="Google Shape;81;g108ae516a17_0_1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g108ae516a17_0_1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g108ae516a17_0_1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g108ae516a17_0_1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g108ae516a17_0_12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g108ae516a17_0_12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g108ae516a17_0_1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g108ae516a17_0_1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g108ae516a17_0_1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g108ae516a17_0_13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g108ae516a17_0_133"/>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4" name="Google Shape;94;g108ae516a17_0_133"/>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g108ae516a17_0_13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6" name="Google Shape;96;g108ae516a17_0_133"/>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 name="Google Shape;97;g108ae516a17_0_1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g108ae516a17_0_1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g108ae516a17_0_1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g108ae516a17_0_14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g108ae516a17_0_1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g108ae516a17_0_1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g108ae516a17_0_1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2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g108ae516a17_0_1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g108ae516a17_0_1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g108ae516a17_0_1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g108ae516a17_0_15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g108ae516a17_0_15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2" name="Google Shape;112;g108ae516a17_0_15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3" name="Google Shape;113;g108ae516a17_0_1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g108ae516a17_0_1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g108ae516a17_0_1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g108ae516a17_0_15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g108ae516a17_0_158"/>
          <p:cNvSpPr>
            <a:spLocks noGrp="1"/>
          </p:cNvSpPr>
          <p:nvPr>
            <p:ph type="pic" idx="2"/>
          </p:nvPr>
        </p:nvSpPr>
        <p:spPr>
          <a:xfrm>
            <a:off x="3887391" y="740569"/>
            <a:ext cx="4629300" cy="3655200"/>
          </a:xfrm>
          <a:prstGeom prst="rect">
            <a:avLst/>
          </a:prstGeom>
          <a:noFill/>
          <a:ln>
            <a:noFill/>
          </a:ln>
        </p:spPr>
      </p:sp>
      <p:sp>
        <p:nvSpPr>
          <p:cNvPr id="119" name="Google Shape;119;g108ae516a17_0_158"/>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0" name="Google Shape;120;g108ae516a17_0_1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g108ae516a17_0_1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g108ae516a17_0_15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g108ae516a17_0_16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g108ae516a17_0_16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g108ae516a17_0_16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g108ae516a17_0_16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g108ae516a17_0_16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g108ae516a17_0_17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g108ae516a17_0_17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g108ae516a17_0_17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g108ae516a17_0_17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g108ae516a17_0_17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5"/>
        <p:cNvGrpSpPr/>
        <p:nvPr/>
      </p:nvGrpSpPr>
      <p:grpSpPr>
        <a:xfrm>
          <a:off x="0" y="0"/>
          <a:ext cx="0" cy="0"/>
          <a:chOff x="0" y="0"/>
          <a:chExt cx="0" cy="0"/>
        </a:xfrm>
      </p:grpSpPr>
      <p:sp>
        <p:nvSpPr>
          <p:cNvPr id="136" name="Google Shape;136;g108ae516a17_0_177"/>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7" name="Google Shape;137;g108ae516a17_0_177"/>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138" name="Google Shape;138;g108ae516a17_0_177"/>
          <p:cNvSpPr txBox="1">
            <a:spLocks noGrp="1"/>
          </p:cNvSpPr>
          <p:nvPr>
            <p:ph type="title"/>
          </p:nvPr>
        </p:nvSpPr>
        <p:spPr>
          <a:xfrm>
            <a:off x="265500" y="1081675"/>
            <a:ext cx="4045200" cy="17862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39" name="Google Shape;139;g108ae516a17_0_177"/>
          <p:cNvSpPr txBox="1">
            <a:spLocks noGrp="1"/>
          </p:cNvSpPr>
          <p:nvPr>
            <p:ph type="subTitle" idx="1"/>
          </p:nvPr>
        </p:nvSpPr>
        <p:spPr>
          <a:xfrm>
            <a:off x="265500" y="2921401"/>
            <a:ext cx="4045200" cy="13455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800"/>
              </a:spcBef>
              <a:spcAft>
                <a:spcPts val="0"/>
              </a:spcAft>
              <a:buSzPts val="2100"/>
              <a:buNone/>
              <a:defRPr sz="2100"/>
            </a:lvl1pPr>
            <a:lvl2pPr lvl="1" algn="ctr">
              <a:lnSpc>
                <a:spcPct val="100000"/>
              </a:lnSpc>
              <a:spcBef>
                <a:spcPts val="400"/>
              </a:spcBef>
              <a:spcAft>
                <a:spcPts val="0"/>
              </a:spcAft>
              <a:buSzPts val="2100"/>
              <a:buNone/>
              <a:defRPr sz="2100"/>
            </a:lvl2pPr>
            <a:lvl3pPr lvl="2" algn="ctr">
              <a:lnSpc>
                <a:spcPct val="100000"/>
              </a:lnSpc>
              <a:spcBef>
                <a:spcPts val="400"/>
              </a:spcBef>
              <a:spcAft>
                <a:spcPts val="0"/>
              </a:spcAft>
              <a:buSzPts val="2100"/>
              <a:buNone/>
              <a:defRPr sz="2100"/>
            </a:lvl3pPr>
            <a:lvl4pPr lvl="3" algn="ctr">
              <a:lnSpc>
                <a:spcPct val="100000"/>
              </a:lnSpc>
              <a:spcBef>
                <a:spcPts val="400"/>
              </a:spcBef>
              <a:spcAft>
                <a:spcPts val="0"/>
              </a:spcAft>
              <a:buSzPts val="2100"/>
              <a:buNone/>
              <a:defRPr sz="2100"/>
            </a:lvl4pPr>
            <a:lvl5pPr lvl="4" algn="ctr">
              <a:lnSpc>
                <a:spcPct val="100000"/>
              </a:lnSpc>
              <a:spcBef>
                <a:spcPts val="400"/>
              </a:spcBef>
              <a:spcAft>
                <a:spcPts val="0"/>
              </a:spcAft>
              <a:buSzPts val="2100"/>
              <a:buNone/>
              <a:defRPr sz="2100"/>
            </a:lvl5pPr>
            <a:lvl6pPr lvl="5" algn="ctr">
              <a:lnSpc>
                <a:spcPct val="100000"/>
              </a:lnSpc>
              <a:spcBef>
                <a:spcPts val="400"/>
              </a:spcBef>
              <a:spcAft>
                <a:spcPts val="0"/>
              </a:spcAft>
              <a:buSzPts val="2100"/>
              <a:buNone/>
              <a:defRPr sz="2100"/>
            </a:lvl6pPr>
            <a:lvl7pPr lvl="6" algn="ctr">
              <a:lnSpc>
                <a:spcPct val="100000"/>
              </a:lnSpc>
              <a:spcBef>
                <a:spcPts val="400"/>
              </a:spcBef>
              <a:spcAft>
                <a:spcPts val="0"/>
              </a:spcAft>
              <a:buSzPts val="2100"/>
              <a:buNone/>
              <a:defRPr sz="2100"/>
            </a:lvl7pPr>
            <a:lvl8pPr lvl="7" algn="ctr">
              <a:lnSpc>
                <a:spcPct val="100000"/>
              </a:lnSpc>
              <a:spcBef>
                <a:spcPts val="400"/>
              </a:spcBef>
              <a:spcAft>
                <a:spcPts val="0"/>
              </a:spcAft>
              <a:buSzPts val="2100"/>
              <a:buNone/>
              <a:defRPr sz="2100"/>
            </a:lvl8pPr>
            <a:lvl9pPr lvl="8" algn="ctr">
              <a:lnSpc>
                <a:spcPct val="100000"/>
              </a:lnSpc>
              <a:spcBef>
                <a:spcPts val="400"/>
              </a:spcBef>
              <a:spcAft>
                <a:spcPts val="0"/>
              </a:spcAft>
              <a:buSzPts val="2100"/>
              <a:buNone/>
              <a:defRPr sz="2100"/>
            </a:lvl9pPr>
          </a:lstStyle>
          <a:p>
            <a:endParaRPr/>
          </a:p>
        </p:txBody>
      </p:sp>
      <p:sp>
        <p:nvSpPr>
          <p:cNvPr id="140" name="Google Shape;140;g108ae516a17_0_177"/>
          <p:cNvSpPr txBox="1">
            <a:spLocks noGrp="1"/>
          </p:cNvSpPr>
          <p:nvPr>
            <p:ph type="body" idx="2"/>
          </p:nvPr>
        </p:nvSpPr>
        <p:spPr>
          <a:xfrm>
            <a:off x="4939500" y="724200"/>
            <a:ext cx="3837000" cy="3695100"/>
          </a:xfrm>
          <a:prstGeom prst="rect">
            <a:avLst/>
          </a:prstGeom>
          <a:noFill/>
          <a:ln>
            <a:noFill/>
          </a:ln>
        </p:spPr>
        <p:txBody>
          <a:bodyPr spcFirstLastPara="1" wrap="square" lIns="68575" tIns="34275" rIns="68575" bIns="34275" anchor="ctr" anchorCtr="0">
            <a:normAutofit/>
          </a:bodyPr>
          <a:lstStyle>
            <a:lvl1pPr marL="457200" lvl="0" indent="-361950" algn="l">
              <a:lnSpc>
                <a:spcPct val="90000"/>
              </a:lnSpc>
              <a:spcBef>
                <a:spcPts val="800"/>
              </a:spcBef>
              <a:spcAft>
                <a:spcPts val="0"/>
              </a:spcAft>
              <a:buSzPts val="2100"/>
              <a:buChar char="•"/>
              <a:defRPr>
                <a:highlight>
                  <a:schemeClr val="lt1"/>
                </a:highlight>
              </a:defRPr>
            </a:lvl1pPr>
            <a:lvl2pPr marL="914400" lvl="1" indent="-342900" algn="l">
              <a:lnSpc>
                <a:spcPct val="90000"/>
              </a:lnSpc>
              <a:spcBef>
                <a:spcPts val="400"/>
              </a:spcBef>
              <a:spcAft>
                <a:spcPts val="0"/>
              </a:spcAft>
              <a:buSzPts val="1800"/>
              <a:buChar char="•"/>
              <a:defRPr>
                <a:highlight>
                  <a:schemeClr val="lt1"/>
                </a:highlight>
              </a:defRPr>
            </a:lvl2pPr>
            <a:lvl3pPr marL="1371600" lvl="2" indent="-323850" algn="l">
              <a:lnSpc>
                <a:spcPct val="90000"/>
              </a:lnSpc>
              <a:spcBef>
                <a:spcPts val="400"/>
              </a:spcBef>
              <a:spcAft>
                <a:spcPts val="0"/>
              </a:spcAft>
              <a:buSzPts val="1500"/>
              <a:buChar char="•"/>
              <a:defRPr>
                <a:highlight>
                  <a:schemeClr val="lt1"/>
                </a:highlight>
              </a:defRPr>
            </a:lvl3pPr>
            <a:lvl4pPr marL="1828800" lvl="3" indent="-317500" algn="l">
              <a:lnSpc>
                <a:spcPct val="90000"/>
              </a:lnSpc>
              <a:spcBef>
                <a:spcPts val="400"/>
              </a:spcBef>
              <a:spcAft>
                <a:spcPts val="0"/>
              </a:spcAft>
              <a:buSzPts val="1400"/>
              <a:buChar char="•"/>
              <a:defRPr>
                <a:highlight>
                  <a:schemeClr val="lt1"/>
                </a:highlight>
              </a:defRPr>
            </a:lvl4pPr>
            <a:lvl5pPr marL="2286000" lvl="4" indent="-317500" algn="l">
              <a:lnSpc>
                <a:spcPct val="90000"/>
              </a:lnSpc>
              <a:spcBef>
                <a:spcPts val="400"/>
              </a:spcBef>
              <a:spcAft>
                <a:spcPts val="0"/>
              </a:spcAft>
              <a:buSzPts val="1400"/>
              <a:buChar char="•"/>
              <a:defRPr>
                <a:highlight>
                  <a:schemeClr val="lt1"/>
                </a:highlight>
              </a:defRPr>
            </a:lvl5pPr>
            <a:lvl6pPr marL="2743200" lvl="5" indent="-317500" algn="l">
              <a:lnSpc>
                <a:spcPct val="90000"/>
              </a:lnSpc>
              <a:spcBef>
                <a:spcPts val="400"/>
              </a:spcBef>
              <a:spcAft>
                <a:spcPts val="0"/>
              </a:spcAft>
              <a:buSzPts val="1400"/>
              <a:buChar char="•"/>
              <a:defRPr>
                <a:highlight>
                  <a:schemeClr val="lt1"/>
                </a:highlight>
              </a:defRPr>
            </a:lvl6pPr>
            <a:lvl7pPr marL="3200400" lvl="6" indent="-317500" algn="l">
              <a:lnSpc>
                <a:spcPct val="90000"/>
              </a:lnSpc>
              <a:spcBef>
                <a:spcPts val="400"/>
              </a:spcBef>
              <a:spcAft>
                <a:spcPts val="0"/>
              </a:spcAft>
              <a:buSzPts val="1400"/>
              <a:buChar char="•"/>
              <a:defRPr>
                <a:highlight>
                  <a:schemeClr val="lt1"/>
                </a:highlight>
              </a:defRPr>
            </a:lvl7pPr>
            <a:lvl8pPr marL="3657600" lvl="7" indent="-317500" algn="l">
              <a:lnSpc>
                <a:spcPct val="90000"/>
              </a:lnSpc>
              <a:spcBef>
                <a:spcPts val="400"/>
              </a:spcBef>
              <a:spcAft>
                <a:spcPts val="0"/>
              </a:spcAft>
              <a:buSzPts val="1400"/>
              <a:buChar char="•"/>
              <a:defRPr>
                <a:highlight>
                  <a:schemeClr val="lt1"/>
                </a:highlight>
              </a:defRPr>
            </a:lvl8pPr>
            <a:lvl9pPr marL="4114800" lvl="8" indent="-317500" algn="l">
              <a:lnSpc>
                <a:spcPct val="90000"/>
              </a:lnSpc>
              <a:spcBef>
                <a:spcPts val="400"/>
              </a:spcBef>
              <a:spcAft>
                <a:spcPts val="0"/>
              </a:spcAft>
              <a:buSzPts val="1400"/>
              <a:buChar char="•"/>
              <a:defRPr>
                <a:highlight>
                  <a:schemeClr val="lt1"/>
                </a:highlight>
              </a:defRPr>
            </a:lvl9pPr>
          </a:lstStyle>
          <a:p>
            <a:endParaRPr/>
          </a:p>
        </p:txBody>
      </p:sp>
      <p:sp>
        <p:nvSpPr>
          <p:cNvPr id="141" name="Google Shape;141;g108ae516a17_0_177"/>
          <p:cNvSpPr txBox="1">
            <a:spLocks noGrp="1"/>
          </p:cNvSpPr>
          <p:nvPr>
            <p:ph type="sldNum" idx="12"/>
          </p:nvPr>
        </p:nvSpPr>
        <p:spPr>
          <a:xfrm>
            <a:off x="8497999" y="4688759"/>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6"/>
        <p:cNvGrpSpPr/>
        <p:nvPr/>
      </p:nvGrpSpPr>
      <p:grpSpPr>
        <a:xfrm>
          <a:off x="0" y="0"/>
          <a:ext cx="0" cy="0"/>
          <a:chOff x="0" y="0"/>
          <a:chExt cx="0" cy="0"/>
        </a:xfrm>
      </p:grpSpPr>
      <p:sp>
        <p:nvSpPr>
          <p:cNvPr id="57" name="Google Shape;57;g108ae516a17_0_9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g108ae516a17_0_9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Google Shape;59;g108ae516a17_0_9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g108ae516a17_0_9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g108ae516a17_0_9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11bHRpcGxlQ2hvaWNlIiwic2xpZGVJZCI6InAiLCJjb250ZW50SW5zdGFuY2VJZCI6IjE2dk1nMDdQMlRlZmQ4d1VlRXNKMzhDS3FjelRFemlLaUhseER5UmNPcHNrLzM0N2ZiMDhiLTEyYWUtNDY1Yy1hMzk3LTdkYzg2NGJmMjU3NCJ9pearId=magic-pear-metadata-identifi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SZXNwb25zZS10ZXh0Iiwic2xpZGVJZCI6ImdkZThmOWJiYTA2XzBfMiIsImNvbnRlbnRJbnN0YW5jZUlkIjoiMTZ2TWcwN1AyVGVmZDh3VWVFc0ozOENLcWN6VEV6aUtpSGx4RHlSY09wc2svOWZlOWRiNWQtMGUwNS00Yzk4LTk5MmItNjI5NTNmNWEzMTEwIn0=pearId=magic-pear-metadata-identifier"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hyperlink" Target="http://www.youtube.com/watch?v=ulmoXF42oq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
          <p:cNvSpPr txBox="1"/>
          <p:nvPr/>
        </p:nvSpPr>
        <p:spPr>
          <a:xfrm>
            <a:off x="579875" y="1339125"/>
            <a:ext cx="7687800" cy="24549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2300" b="1" i="0" u="none" strike="noStrike" cap="none">
                <a:solidFill>
                  <a:srgbClr val="000000"/>
                </a:solidFill>
                <a:latin typeface="Calibri"/>
                <a:ea typeface="Calibri"/>
                <a:cs typeface="Calibri"/>
                <a:sym typeface="Calibri"/>
              </a:rPr>
              <a:t>SESSION NO.: 1</a:t>
            </a:r>
            <a:endParaRPr sz="23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CLASS: 5</a:t>
            </a:r>
            <a:endParaRPr sz="23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SUBJECT: SCIENCE</a:t>
            </a:r>
            <a:endParaRPr sz="23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CHAPTER NUMBER: 1</a:t>
            </a:r>
            <a:r>
              <a:rPr lang="en" sz="2300" b="1" dirty="0">
                <a:latin typeface="Calibri"/>
                <a:ea typeface="Calibri"/>
                <a:cs typeface="Calibri"/>
                <a:sym typeface="Calibri"/>
              </a:rPr>
              <a:t>2</a:t>
            </a:r>
            <a:endParaRPr sz="23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CHAPTER NAME: OUR LIFE SUPPORT</a:t>
            </a:r>
            <a:endParaRPr sz="2300" b="1"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TOPIC: </a:t>
            </a:r>
            <a:r>
              <a:rPr lang="en" sz="2300" b="1" dirty="0">
                <a:latin typeface="Calibri"/>
                <a:ea typeface="Calibri"/>
                <a:cs typeface="Calibri"/>
                <a:sym typeface="Calibri"/>
              </a:rPr>
              <a:t>INTRODUCTION, AIR AROUND US- AIR IS NEEDED FOR BREATHING, AIR IS NEEDED FOR BURNING</a:t>
            </a:r>
            <a:endParaRPr sz="2300" b="1" dirty="0">
              <a:latin typeface="Calibri"/>
              <a:ea typeface="Calibri"/>
              <a:cs typeface="Calibri"/>
              <a:sym typeface="Calibri"/>
            </a:endParaRPr>
          </a:p>
        </p:txBody>
      </p:sp>
      <p:pic>
        <p:nvPicPr>
          <p:cNvPr id="149" name="Google Shape;149;p1"/>
          <p:cNvPicPr preferRelativeResize="0"/>
          <p:nvPr/>
        </p:nvPicPr>
        <p:blipFill rotWithShape="1">
          <a:blip r:embed="rId4">
            <a:alphaModFix/>
          </a:blip>
          <a:srcRect/>
          <a:stretch/>
        </p:blipFill>
        <p:spPr>
          <a:xfrm>
            <a:off x="12600" y="4339175"/>
            <a:ext cx="9144100" cy="844300"/>
          </a:xfrm>
          <a:prstGeom prst="rect">
            <a:avLst/>
          </a:prstGeom>
          <a:noFill/>
          <a:ln>
            <a:noFill/>
          </a:ln>
        </p:spPr>
      </p:pic>
      <p:pic>
        <p:nvPicPr>
          <p:cNvPr id="150" name="Google Shape;150;p1"/>
          <p:cNvPicPr preferRelativeResize="0"/>
          <p:nvPr/>
        </p:nvPicPr>
        <p:blipFill rotWithShape="1">
          <a:blip r:embed="rId5">
            <a:alphaModFix/>
          </a:blip>
          <a:srcRect/>
          <a:stretch/>
        </p:blipFill>
        <p:spPr>
          <a:xfrm>
            <a:off x="7880725" y="56450"/>
            <a:ext cx="1200150" cy="561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Google Shape;220;p13">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1" name="Google Shape;221;p13"/>
          <p:cNvPicPr preferRelativeResize="0"/>
          <p:nvPr/>
        </p:nvPicPr>
        <p:blipFill rotWithShape="1">
          <a:blip r:embed="rId5">
            <a:alphaModFix/>
          </a:blip>
          <a:srcRect/>
          <a:stretch/>
        </p:blipFill>
        <p:spPr>
          <a:xfrm>
            <a:off x="7880725" y="56450"/>
            <a:ext cx="1200150" cy="561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0a8350baf6_0_18"/>
          <p:cNvSpPr txBox="1">
            <a:spLocks noGrp="1"/>
          </p:cNvSpPr>
          <p:nvPr>
            <p:ph type="body" idx="1"/>
          </p:nvPr>
        </p:nvSpPr>
        <p:spPr>
          <a:xfrm>
            <a:off x="628650" y="4051305"/>
            <a:ext cx="8007300" cy="833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2300" b="1"/>
              <a:t>Ans: a. Both A and R are true and R is correct explanation of A.</a:t>
            </a:r>
            <a:endParaRPr sz="2300" b="1"/>
          </a:p>
        </p:txBody>
      </p:sp>
      <p:sp>
        <p:nvSpPr>
          <p:cNvPr id="227" name="Google Shape;227;g10a8350baf6_0_18"/>
          <p:cNvSpPr txBox="1">
            <a:spLocks noGrp="1"/>
          </p:cNvSpPr>
          <p:nvPr>
            <p:ph type="title"/>
          </p:nvPr>
        </p:nvSpPr>
        <p:spPr>
          <a:xfrm>
            <a:off x="628650" y="497680"/>
            <a:ext cx="7886700" cy="3255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500" b="1">
                <a:solidFill>
                  <a:srgbClr val="FF0000"/>
                </a:solidFill>
              </a:rPr>
              <a:t>Assertion(A): Air is needed for breathing.</a:t>
            </a:r>
            <a:endParaRPr sz="2500" b="1">
              <a:solidFill>
                <a:srgbClr val="FF0000"/>
              </a:solidFill>
            </a:endParaRPr>
          </a:p>
          <a:p>
            <a:pPr marL="0" lvl="0" indent="0" algn="l" rtl="0">
              <a:lnSpc>
                <a:spcPct val="90000"/>
              </a:lnSpc>
              <a:spcBef>
                <a:spcPts val="0"/>
              </a:spcBef>
              <a:spcAft>
                <a:spcPts val="0"/>
              </a:spcAft>
              <a:buNone/>
            </a:pPr>
            <a:r>
              <a:rPr lang="en" sz="2500" b="1">
                <a:solidFill>
                  <a:srgbClr val="FF0000"/>
                </a:solidFill>
              </a:rPr>
              <a:t>Reason(R): Air contains oxygen.</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true and R is correct explanation of A.</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true but R is not the correct explanation of A.</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A is true and R is false.</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A is false and R is true.</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false.</a:t>
            </a:r>
            <a:endParaRPr sz="2500" b="1">
              <a:solidFill>
                <a:srgbClr val="FF0000"/>
              </a:solidFill>
            </a:endParaRPr>
          </a:p>
        </p:txBody>
      </p:sp>
      <p:sp>
        <p:nvSpPr>
          <p:cNvPr id="228" name="Google Shape;228;g10a8350baf6_0_18">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9" name="Google Shape;229;g10a8350baf6_0_18"/>
          <p:cNvPicPr preferRelativeResize="0"/>
          <p:nvPr/>
        </p:nvPicPr>
        <p:blipFill rotWithShape="1">
          <a:blip r:embed="rId4">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fade">
                                      <p:cBhvr>
                                        <p:cTn id="12"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0a8350baf6_0_2"/>
          <p:cNvSpPr txBox="1">
            <a:spLocks noGrp="1"/>
          </p:cNvSpPr>
          <p:nvPr>
            <p:ph type="body" idx="1"/>
          </p:nvPr>
        </p:nvSpPr>
        <p:spPr>
          <a:xfrm>
            <a:off x="628650" y="4051305"/>
            <a:ext cx="8007300" cy="833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2300" b="1"/>
              <a:t>Ans: c. A is true and R is false.</a:t>
            </a:r>
            <a:endParaRPr sz="2300" b="1"/>
          </a:p>
          <a:p>
            <a:pPr marL="0" lvl="0" indent="0" algn="l" rtl="0">
              <a:lnSpc>
                <a:spcPct val="100000"/>
              </a:lnSpc>
              <a:spcBef>
                <a:spcPts val="0"/>
              </a:spcBef>
              <a:spcAft>
                <a:spcPts val="0"/>
              </a:spcAft>
              <a:buClr>
                <a:schemeClr val="dk1"/>
              </a:buClr>
              <a:buSzPts val="1100"/>
              <a:buFont typeface="Arial"/>
              <a:buNone/>
            </a:pPr>
            <a:endParaRPr sz="2300" b="1"/>
          </a:p>
          <a:p>
            <a:pPr marL="0" lvl="0" indent="0" algn="l" rtl="0">
              <a:lnSpc>
                <a:spcPct val="100000"/>
              </a:lnSpc>
              <a:spcBef>
                <a:spcPts val="0"/>
              </a:spcBef>
              <a:spcAft>
                <a:spcPts val="0"/>
              </a:spcAft>
              <a:buSzPts val="1400"/>
              <a:buNone/>
            </a:pPr>
            <a:endParaRPr sz="2300" b="1"/>
          </a:p>
        </p:txBody>
      </p:sp>
      <p:sp>
        <p:nvSpPr>
          <p:cNvPr id="235" name="Google Shape;235;g10a8350baf6_0_2"/>
          <p:cNvSpPr txBox="1">
            <a:spLocks noGrp="1"/>
          </p:cNvSpPr>
          <p:nvPr>
            <p:ph type="title"/>
          </p:nvPr>
        </p:nvSpPr>
        <p:spPr>
          <a:xfrm>
            <a:off x="628650" y="497680"/>
            <a:ext cx="7886700" cy="3255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500" b="1">
                <a:solidFill>
                  <a:srgbClr val="FF0000"/>
                </a:solidFill>
              </a:rPr>
              <a:t>Assertion(A): The atmosphere is a blanket of air surrounding the earth.</a:t>
            </a:r>
            <a:endParaRPr sz="2500" b="1">
              <a:solidFill>
                <a:srgbClr val="FF0000"/>
              </a:solidFill>
            </a:endParaRPr>
          </a:p>
          <a:p>
            <a:pPr marL="0" lvl="0" indent="0" algn="l" rtl="0">
              <a:lnSpc>
                <a:spcPct val="90000"/>
              </a:lnSpc>
              <a:spcBef>
                <a:spcPts val="0"/>
              </a:spcBef>
              <a:spcAft>
                <a:spcPts val="0"/>
              </a:spcAft>
              <a:buNone/>
            </a:pPr>
            <a:r>
              <a:rPr lang="en" sz="2500" b="1">
                <a:solidFill>
                  <a:srgbClr val="FF0000"/>
                </a:solidFill>
              </a:rPr>
              <a:t>Reason(R):The atmosphere is held in place by the Sun’s gravity.</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true and R is correct explanation of A.</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true but R is not the correct explanation of A.</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A is true and R is false.</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A is false and R is true.</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false.</a:t>
            </a:r>
            <a:endParaRPr sz="2500" b="1">
              <a:solidFill>
                <a:srgbClr val="FF0000"/>
              </a:solidFill>
            </a:endParaRPr>
          </a:p>
        </p:txBody>
      </p:sp>
      <p:sp>
        <p:nvSpPr>
          <p:cNvPr id="236" name="Google Shape;236;g10a8350baf6_0_2">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7" name="Google Shape;237;g10a8350baf6_0_2"/>
          <p:cNvPicPr preferRelativeResize="0"/>
          <p:nvPr/>
        </p:nvPicPr>
        <p:blipFill rotWithShape="1">
          <a:blip r:embed="rId4">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10a8350baf6_0_25"/>
          <p:cNvSpPr txBox="1">
            <a:spLocks noGrp="1"/>
          </p:cNvSpPr>
          <p:nvPr>
            <p:ph type="body" idx="1"/>
          </p:nvPr>
        </p:nvSpPr>
        <p:spPr>
          <a:xfrm>
            <a:off x="628650" y="4051305"/>
            <a:ext cx="8007300" cy="833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 sz="2300" b="1"/>
              <a:t>Ans:  d. A is false and R is true.</a:t>
            </a:r>
            <a:endParaRPr sz="2300" b="1"/>
          </a:p>
          <a:p>
            <a:pPr marL="0" lvl="0" indent="0" algn="l" rtl="0">
              <a:lnSpc>
                <a:spcPct val="100000"/>
              </a:lnSpc>
              <a:spcBef>
                <a:spcPts val="0"/>
              </a:spcBef>
              <a:spcAft>
                <a:spcPts val="0"/>
              </a:spcAft>
              <a:buSzPts val="1400"/>
              <a:buNone/>
            </a:pPr>
            <a:endParaRPr sz="2300" b="1"/>
          </a:p>
        </p:txBody>
      </p:sp>
      <p:sp>
        <p:nvSpPr>
          <p:cNvPr id="243" name="Google Shape;243;g10a8350baf6_0_25"/>
          <p:cNvSpPr txBox="1">
            <a:spLocks noGrp="1"/>
          </p:cNvSpPr>
          <p:nvPr>
            <p:ph type="title"/>
          </p:nvPr>
        </p:nvSpPr>
        <p:spPr>
          <a:xfrm>
            <a:off x="628650" y="497680"/>
            <a:ext cx="7886700" cy="3255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2500" b="1">
                <a:solidFill>
                  <a:srgbClr val="FF0000"/>
                </a:solidFill>
              </a:rPr>
              <a:t>Assertion(A): Air contains only water vapour.</a:t>
            </a:r>
            <a:endParaRPr sz="2500" b="1">
              <a:solidFill>
                <a:srgbClr val="FF0000"/>
              </a:solidFill>
            </a:endParaRPr>
          </a:p>
          <a:p>
            <a:pPr marL="0" lvl="0" indent="0" algn="l" rtl="0">
              <a:lnSpc>
                <a:spcPct val="90000"/>
              </a:lnSpc>
              <a:spcBef>
                <a:spcPts val="0"/>
              </a:spcBef>
              <a:spcAft>
                <a:spcPts val="0"/>
              </a:spcAft>
              <a:buNone/>
            </a:pPr>
            <a:r>
              <a:rPr lang="en" sz="2500" b="1">
                <a:solidFill>
                  <a:srgbClr val="FF0000"/>
                </a:solidFill>
              </a:rPr>
              <a:t>Reason(R): Moving air is used to generate electricity.</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true and R is correct explanation of A.</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true but R is not the correct explanation of A.</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A is true and R is false.</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A is false and R is true.</a:t>
            </a:r>
            <a:endParaRPr sz="2500" b="1">
              <a:solidFill>
                <a:srgbClr val="FF0000"/>
              </a:solidFill>
            </a:endParaRPr>
          </a:p>
          <a:p>
            <a:pPr marL="457200" lvl="0" indent="-387350" algn="l" rtl="0">
              <a:lnSpc>
                <a:spcPct val="90000"/>
              </a:lnSpc>
              <a:spcBef>
                <a:spcPts val="0"/>
              </a:spcBef>
              <a:spcAft>
                <a:spcPts val="0"/>
              </a:spcAft>
              <a:buClr>
                <a:srgbClr val="FF0000"/>
              </a:buClr>
              <a:buSzPts val="2500"/>
              <a:buAutoNum type="alphaLcPeriod"/>
            </a:pPr>
            <a:r>
              <a:rPr lang="en" sz="2500" b="1">
                <a:solidFill>
                  <a:srgbClr val="FF0000"/>
                </a:solidFill>
              </a:rPr>
              <a:t>Both A and R are false.</a:t>
            </a:r>
            <a:endParaRPr sz="2500" b="1">
              <a:solidFill>
                <a:srgbClr val="FF0000"/>
              </a:solidFill>
            </a:endParaRPr>
          </a:p>
        </p:txBody>
      </p:sp>
      <p:sp>
        <p:nvSpPr>
          <p:cNvPr id="244" name="Google Shape;244;g10a8350baf6_0_25">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5" name="Google Shape;245;g10a8350baf6_0_25"/>
          <p:cNvPicPr preferRelativeResize="0"/>
          <p:nvPr/>
        </p:nvPicPr>
        <p:blipFill rotWithShape="1">
          <a:blip r:embed="rId4">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fade">
                                      <p:cBhvr>
                                        <p:cTn id="12"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body" idx="1"/>
          </p:nvPr>
        </p:nvSpPr>
        <p:spPr>
          <a:xfrm>
            <a:off x="628650" y="1190530"/>
            <a:ext cx="8007300" cy="584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300" b="1"/>
              <a:t>Write the difficult words in your notebook.</a:t>
            </a:r>
            <a:endParaRPr sz="2300" b="1"/>
          </a:p>
        </p:txBody>
      </p:sp>
      <p:sp>
        <p:nvSpPr>
          <p:cNvPr id="251" name="Google Shape;251;p17"/>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HOMEWORK</a:t>
            </a:r>
            <a:endParaRPr sz="3000" b="1">
              <a:solidFill>
                <a:srgbClr val="FF0000"/>
              </a:solidFill>
            </a:endParaRPr>
          </a:p>
        </p:txBody>
      </p:sp>
      <p:sp>
        <p:nvSpPr>
          <p:cNvPr id="252" name="Google Shape;252;p17">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3" name="Google Shape;253;p17"/>
          <p:cNvPicPr preferRelativeResize="0"/>
          <p:nvPr/>
        </p:nvPicPr>
        <p:blipFill rotWithShape="1">
          <a:blip r:embed="rId4">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1000"/>
                                        <p:tgtEl>
                                          <p:spTgt spid="2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txBox="1">
            <a:spLocks noGrp="1"/>
          </p:cNvSpPr>
          <p:nvPr>
            <p:ph type="body" idx="1"/>
          </p:nvPr>
        </p:nvSpPr>
        <p:spPr>
          <a:xfrm>
            <a:off x="508050" y="1153350"/>
            <a:ext cx="8007300" cy="3465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400"/>
              <a:buFont typeface="Arial"/>
              <a:buNone/>
            </a:pPr>
            <a:r>
              <a:rPr lang="en" sz="2300" b="1"/>
              <a:t>The learner will be able to: </a:t>
            </a:r>
            <a:endParaRPr sz="2300" b="1"/>
          </a:p>
          <a:p>
            <a:pPr marL="457200" lvl="0" indent="-374650" algn="l" rtl="0">
              <a:lnSpc>
                <a:spcPct val="100000"/>
              </a:lnSpc>
              <a:spcBef>
                <a:spcPts val="0"/>
              </a:spcBef>
              <a:spcAft>
                <a:spcPts val="0"/>
              </a:spcAft>
              <a:buSzPts val="2300"/>
              <a:buChar char="•"/>
            </a:pPr>
            <a:r>
              <a:rPr lang="en" sz="2300" b="1"/>
              <a:t>define air and atmosphere.</a:t>
            </a:r>
            <a:endParaRPr sz="2300" b="1"/>
          </a:p>
          <a:p>
            <a:pPr marL="457200" lvl="0" indent="-374650" algn="l" rtl="0">
              <a:lnSpc>
                <a:spcPct val="100000"/>
              </a:lnSpc>
              <a:spcBef>
                <a:spcPts val="0"/>
              </a:spcBef>
              <a:spcAft>
                <a:spcPts val="0"/>
              </a:spcAft>
              <a:buSzPts val="2300"/>
              <a:buChar char="•"/>
            </a:pPr>
            <a:r>
              <a:rPr lang="en" sz="2300" b="1"/>
              <a:t>understand the importance of air and atmosphere.</a:t>
            </a:r>
            <a:endParaRPr sz="2300" b="1"/>
          </a:p>
          <a:p>
            <a:pPr marL="457200" lvl="0" indent="-374650" algn="l" rtl="0">
              <a:lnSpc>
                <a:spcPct val="100000"/>
              </a:lnSpc>
              <a:spcBef>
                <a:spcPts val="0"/>
              </a:spcBef>
              <a:spcAft>
                <a:spcPts val="0"/>
              </a:spcAft>
              <a:buSzPts val="2300"/>
              <a:buChar char="•"/>
            </a:pPr>
            <a:r>
              <a:rPr lang="en" sz="2300" b="1"/>
              <a:t>list the uses of air in our real life.</a:t>
            </a:r>
            <a:endParaRPr sz="2300" b="1"/>
          </a:p>
        </p:txBody>
      </p:sp>
      <p:sp>
        <p:nvSpPr>
          <p:cNvPr id="259" name="Google Shape;259;p18"/>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LEARNING OUTCOME</a:t>
            </a:r>
            <a:endParaRPr sz="3000" b="1">
              <a:solidFill>
                <a:srgbClr val="FF0000"/>
              </a:solidFill>
            </a:endParaRPr>
          </a:p>
        </p:txBody>
      </p:sp>
      <p:pic>
        <p:nvPicPr>
          <p:cNvPr id="260" name="Google Shape;260;p18"/>
          <p:cNvPicPr preferRelativeResize="0"/>
          <p:nvPr/>
        </p:nvPicPr>
        <p:blipFill rotWithShape="1">
          <a:blip r:embed="rId3">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animEffect transition="in" filter="fade">
                                      <p:cBhvr>
                                        <p:cTn id="7" dur="1000"/>
                                        <p:tgtEl>
                                          <p:spTgt spid="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xEl>
                                              <p:pRg st="1" end="1"/>
                                            </p:txEl>
                                          </p:spTgt>
                                        </p:tgtEl>
                                        <p:attrNameLst>
                                          <p:attrName>style.visibility</p:attrName>
                                        </p:attrNameLst>
                                      </p:cBhvr>
                                      <p:to>
                                        <p:strVal val="visible"/>
                                      </p:to>
                                    </p:set>
                                    <p:animEffect transition="in" filter="fade">
                                      <p:cBhvr>
                                        <p:cTn id="12" dur="1000"/>
                                        <p:tgtEl>
                                          <p:spTgt spid="2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
                                            <p:txEl>
                                              <p:pRg st="2" end="2"/>
                                            </p:txEl>
                                          </p:spTgt>
                                        </p:tgtEl>
                                        <p:attrNameLst>
                                          <p:attrName>style.visibility</p:attrName>
                                        </p:attrNameLst>
                                      </p:cBhvr>
                                      <p:to>
                                        <p:strVal val="visible"/>
                                      </p:to>
                                    </p:set>
                                    <p:animEffect transition="in" filter="fade">
                                      <p:cBhvr>
                                        <p:cTn id="17" dur="1000"/>
                                        <p:tgtEl>
                                          <p:spTgt spid="2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8">
                                            <p:txEl>
                                              <p:pRg st="3" end="3"/>
                                            </p:txEl>
                                          </p:spTgt>
                                        </p:tgtEl>
                                        <p:attrNameLst>
                                          <p:attrName>style.visibility</p:attrName>
                                        </p:attrNameLst>
                                      </p:cBhvr>
                                      <p:to>
                                        <p:strVal val="visible"/>
                                      </p:to>
                                    </p:set>
                                    <p:animEffect transition="in" filter="fade">
                                      <p:cBhvr>
                                        <p:cTn id="22" dur="1000"/>
                                        <p:tgtEl>
                                          <p:spTgt spid="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9"/>
          <p:cNvSpPr txBox="1"/>
          <p:nvPr/>
        </p:nvSpPr>
        <p:spPr>
          <a:xfrm>
            <a:off x="1609069" y="743500"/>
            <a:ext cx="5850900" cy="3562200"/>
          </a:xfrm>
          <a:prstGeom prst="rect">
            <a:avLst/>
          </a:prstGeom>
          <a:noFill/>
          <a:ln>
            <a:noFill/>
          </a:ln>
        </p:spPr>
        <p:txBody>
          <a:bodyPr spcFirstLastPara="1" wrap="square" lIns="68550" tIns="68550" rIns="68550" bIns="68550" anchor="ctr" anchorCtr="0">
            <a:noAutofit/>
          </a:bodyPr>
          <a:lstStyle/>
          <a:p>
            <a:pPr marL="342900" marR="0" lvl="0" indent="0" algn="ctr" rtl="0">
              <a:lnSpc>
                <a:spcPct val="115000"/>
              </a:lnSpc>
              <a:spcBef>
                <a:spcPts val="0"/>
              </a:spcBef>
              <a:spcAft>
                <a:spcPts val="0"/>
              </a:spcAft>
              <a:buClr>
                <a:srgbClr val="000000"/>
              </a:buClr>
              <a:buSzPts val="3000"/>
              <a:buFont typeface="Arial"/>
              <a:buNone/>
            </a:pPr>
            <a:r>
              <a:rPr lang="en" sz="3000" b="1" i="0" u="none" strike="noStrike" cap="none">
                <a:solidFill>
                  <a:srgbClr val="000000"/>
                </a:solidFill>
                <a:latin typeface="Arial"/>
                <a:ea typeface="Arial"/>
                <a:cs typeface="Arial"/>
                <a:sym typeface="Arial"/>
              </a:rPr>
              <a:t>THANKING YOU</a:t>
            </a:r>
            <a:endParaRPr sz="3000" b="1" i="0" u="none" strike="noStrike" cap="none">
              <a:solidFill>
                <a:srgbClr val="000000"/>
              </a:solidFill>
              <a:latin typeface="Arial"/>
              <a:ea typeface="Arial"/>
              <a:cs typeface="Arial"/>
              <a:sym typeface="Arial"/>
            </a:endParaRPr>
          </a:p>
          <a:p>
            <a:pPr marL="342900" marR="0" lvl="0" indent="0" algn="ctr" rtl="0">
              <a:lnSpc>
                <a:spcPct val="115000"/>
              </a:lnSpc>
              <a:spcBef>
                <a:spcPts val="0"/>
              </a:spcBef>
              <a:spcAft>
                <a:spcPts val="0"/>
              </a:spcAft>
              <a:buClr>
                <a:srgbClr val="000000"/>
              </a:buClr>
              <a:buSzPts val="3000"/>
              <a:buFont typeface="Arial"/>
              <a:buNone/>
            </a:pPr>
            <a:r>
              <a:rPr lang="en" sz="3000" b="1" i="0" u="none" strike="noStrike" cap="none">
                <a:solidFill>
                  <a:srgbClr val="FF0000"/>
                </a:solidFill>
                <a:latin typeface="Arial"/>
                <a:ea typeface="Arial"/>
                <a:cs typeface="Arial"/>
                <a:sym typeface="Arial"/>
              </a:rPr>
              <a:t>ODM EDUCATIONAL GROUP</a:t>
            </a:r>
            <a:endParaRPr sz="3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266" name="Google Shape;266;p19"/>
          <p:cNvPicPr preferRelativeResize="0"/>
          <p:nvPr/>
        </p:nvPicPr>
        <p:blipFill rotWithShape="1">
          <a:blip r:embed="rId3">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a:spLocks noGrp="1"/>
          </p:cNvSpPr>
          <p:nvPr>
            <p:ph type="body" idx="1"/>
          </p:nvPr>
        </p:nvSpPr>
        <p:spPr>
          <a:xfrm>
            <a:off x="628650" y="1190531"/>
            <a:ext cx="8007300" cy="3465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300" b="1"/>
              <a:t>To enable the learner to: </a:t>
            </a:r>
            <a:endParaRPr sz="2300" b="1"/>
          </a:p>
          <a:p>
            <a:pPr marL="457200" lvl="0" indent="-374650" algn="l" rtl="0">
              <a:lnSpc>
                <a:spcPct val="100000"/>
              </a:lnSpc>
              <a:spcBef>
                <a:spcPts val="0"/>
              </a:spcBef>
              <a:spcAft>
                <a:spcPts val="0"/>
              </a:spcAft>
              <a:buSzPts val="2300"/>
              <a:buChar char="•"/>
            </a:pPr>
            <a:r>
              <a:rPr lang="en" sz="2300" b="1"/>
              <a:t>define air and atmosphere.</a:t>
            </a:r>
            <a:endParaRPr sz="2300" b="1"/>
          </a:p>
          <a:p>
            <a:pPr marL="457200" lvl="0" indent="-374650" algn="l" rtl="0">
              <a:lnSpc>
                <a:spcPct val="100000"/>
              </a:lnSpc>
              <a:spcBef>
                <a:spcPts val="0"/>
              </a:spcBef>
              <a:spcAft>
                <a:spcPts val="0"/>
              </a:spcAft>
              <a:buSzPts val="2300"/>
              <a:buChar char="•"/>
            </a:pPr>
            <a:r>
              <a:rPr lang="en" sz="2300" b="1"/>
              <a:t>understand the importance of air and atmosphere.</a:t>
            </a:r>
            <a:endParaRPr sz="2300" b="1"/>
          </a:p>
          <a:p>
            <a:pPr marL="457200" lvl="0" indent="-374650" algn="l" rtl="0">
              <a:lnSpc>
                <a:spcPct val="100000"/>
              </a:lnSpc>
              <a:spcBef>
                <a:spcPts val="0"/>
              </a:spcBef>
              <a:spcAft>
                <a:spcPts val="0"/>
              </a:spcAft>
              <a:buSzPts val="2300"/>
              <a:buChar char="•"/>
            </a:pPr>
            <a:r>
              <a:rPr lang="en" sz="2300" b="1"/>
              <a:t>list the uses of air in our real life.</a:t>
            </a:r>
            <a:endParaRPr sz="2300" b="1"/>
          </a:p>
        </p:txBody>
      </p:sp>
      <p:sp>
        <p:nvSpPr>
          <p:cNvPr id="156" name="Google Shape;156;p2"/>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LEARNING OBJECTIVE</a:t>
            </a:r>
            <a:endParaRPr sz="3000" b="1">
              <a:solidFill>
                <a:srgbClr val="FF0000"/>
              </a:solidFill>
            </a:endParaRPr>
          </a:p>
        </p:txBody>
      </p:sp>
      <p:pic>
        <p:nvPicPr>
          <p:cNvPr id="157" name="Google Shape;157;p2"/>
          <p:cNvPicPr preferRelativeResize="0"/>
          <p:nvPr/>
        </p:nvPicPr>
        <p:blipFill rotWithShape="1">
          <a:blip r:embed="rId3">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Effect transition="in" filter="fade">
                                      <p:cBhvr>
                                        <p:cTn id="7" dur="1000"/>
                                        <p:tgtEl>
                                          <p:spTgt spid="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1" end="1"/>
                                            </p:txEl>
                                          </p:spTgt>
                                        </p:tgtEl>
                                        <p:attrNameLst>
                                          <p:attrName>style.visibility</p:attrName>
                                        </p:attrNameLst>
                                      </p:cBhvr>
                                      <p:to>
                                        <p:strVal val="visible"/>
                                      </p:to>
                                    </p:set>
                                    <p:animEffect transition="in" filter="fade">
                                      <p:cBhvr>
                                        <p:cTn id="12" dur="1000"/>
                                        <p:tgtEl>
                                          <p:spTgt spid="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2" end="2"/>
                                            </p:txEl>
                                          </p:spTgt>
                                        </p:tgtEl>
                                        <p:attrNameLst>
                                          <p:attrName>style.visibility</p:attrName>
                                        </p:attrNameLst>
                                      </p:cBhvr>
                                      <p:to>
                                        <p:strVal val="visible"/>
                                      </p:to>
                                    </p:set>
                                    <p:animEffect transition="in" filter="fade">
                                      <p:cBhvr>
                                        <p:cTn id="17" dur="1000"/>
                                        <p:tgtEl>
                                          <p:spTgt spid="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
                                            <p:txEl>
                                              <p:pRg st="3" end="3"/>
                                            </p:txEl>
                                          </p:spTgt>
                                        </p:tgtEl>
                                        <p:attrNameLst>
                                          <p:attrName>style.visibility</p:attrName>
                                        </p:attrNameLst>
                                      </p:cBhvr>
                                      <p:to>
                                        <p:strVal val="visible"/>
                                      </p:to>
                                    </p:set>
                                    <p:animEffect transition="in" filter="fade">
                                      <p:cBhvr>
                                        <p:cTn id="22" dur="1000"/>
                                        <p:tgtEl>
                                          <p:spTgt spid="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cfbd7231ae_0_16"/>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INTRODUCTION-AIR</a:t>
            </a:r>
            <a:endParaRPr sz="3000" b="1">
              <a:solidFill>
                <a:srgbClr val="FF0000"/>
              </a:solidFill>
            </a:endParaRPr>
          </a:p>
        </p:txBody>
      </p:sp>
      <p:sp>
        <p:nvSpPr>
          <p:cNvPr id="163" name="Google Shape;163;gcfbd7231ae_0_16"/>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Living things cannot live without air. </a:t>
            </a:r>
            <a:endParaRPr sz="2000" b="1"/>
          </a:p>
          <a:p>
            <a:pPr marL="457200" lvl="0" indent="-355600" algn="l" rtl="0">
              <a:lnSpc>
                <a:spcPct val="115000"/>
              </a:lnSpc>
              <a:spcBef>
                <a:spcPts val="0"/>
              </a:spcBef>
              <a:spcAft>
                <a:spcPts val="0"/>
              </a:spcAft>
              <a:buSzPts val="2000"/>
              <a:buFont typeface="Calibri"/>
              <a:buChar char="●"/>
            </a:pPr>
            <a:r>
              <a:rPr lang="en" sz="2000" b="1"/>
              <a:t>All living things need air to breathe. </a:t>
            </a:r>
            <a:endParaRPr sz="2000" b="1"/>
          </a:p>
        </p:txBody>
      </p:sp>
      <p:pic>
        <p:nvPicPr>
          <p:cNvPr id="164" name="Google Shape;164;gcfbd7231ae_0_16"/>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165" name="Google Shape;165;gcfbd7231ae_0_16"/>
          <p:cNvPicPr preferRelativeResize="0"/>
          <p:nvPr/>
        </p:nvPicPr>
        <p:blipFill>
          <a:blip r:embed="rId4">
            <a:alphaModFix/>
          </a:blip>
          <a:stretch>
            <a:fillRect/>
          </a:stretch>
        </p:blipFill>
        <p:spPr>
          <a:xfrm>
            <a:off x="4664525" y="2257225"/>
            <a:ext cx="4257625" cy="2778675"/>
          </a:xfrm>
          <a:prstGeom prst="rect">
            <a:avLst/>
          </a:prstGeom>
          <a:noFill/>
          <a:ln>
            <a:noFill/>
          </a:ln>
        </p:spPr>
      </p:pic>
      <p:pic>
        <p:nvPicPr>
          <p:cNvPr id="166" name="Google Shape;166;gcfbd7231ae_0_16"/>
          <p:cNvPicPr preferRelativeResize="0"/>
          <p:nvPr/>
        </p:nvPicPr>
        <p:blipFill>
          <a:blip r:embed="rId5">
            <a:alphaModFix/>
          </a:blip>
          <a:stretch>
            <a:fillRect/>
          </a:stretch>
        </p:blipFill>
        <p:spPr>
          <a:xfrm>
            <a:off x="176924" y="2257225"/>
            <a:ext cx="4197650" cy="2886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1000"/>
                                        <p:tgtEl>
                                          <p:spTgt spid="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xEl>
                                              <p:pRg st="1" end="1"/>
                                            </p:txEl>
                                          </p:spTgt>
                                        </p:tgtEl>
                                        <p:attrNameLst>
                                          <p:attrName>style.visibility</p:attrName>
                                        </p:attrNameLst>
                                      </p:cBhvr>
                                      <p:to>
                                        <p:strVal val="visible"/>
                                      </p:to>
                                    </p:set>
                                    <p:animEffect transition="in" filter="fade">
                                      <p:cBhvr>
                                        <p:cTn id="12" dur="1000"/>
                                        <p:tgtEl>
                                          <p:spTgt spid="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g108c86918d2_0_19"/>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ATMOSPHERE</a:t>
            </a:r>
            <a:endParaRPr sz="3000" b="1">
              <a:solidFill>
                <a:srgbClr val="FF0000"/>
              </a:solidFill>
            </a:endParaRPr>
          </a:p>
        </p:txBody>
      </p:sp>
      <p:sp>
        <p:nvSpPr>
          <p:cNvPr id="172" name="Google Shape;172;g108c86918d2_0_19"/>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The thick blanket of air that surrounds our planet is called atmosphere </a:t>
            </a:r>
            <a:endParaRPr sz="2000" b="1"/>
          </a:p>
          <a:p>
            <a:pPr marL="457200" lvl="0" indent="-355600" algn="l" rtl="0">
              <a:lnSpc>
                <a:spcPct val="115000"/>
              </a:lnSpc>
              <a:spcBef>
                <a:spcPts val="0"/>
              </a:spcBef>
              <a:spcAft>
                <a:spcPts val="0"/>
              </a:spcAft>
              <a:buSzPts val="2000"/>
              <a:buFont typeface="Calibri"/>
              <a:buChar char="●"/>
            </a:pPr>
            <a:r>
              <a:rPr lang="en" sz="2000" b="1"/>
              <a:t>The atmosphere is held around the earth by the it’s gravity. </a:t>
            </a:r>
            <a:endParaRPr sz="2000" b="1"/>
          </a:p>
          <a:p>
            <a:pPr marL="457200" lvl="0" indent="-355600" algn="l" rtl="0">
              <a:lnSpc>
                <a:spcPct val="115000"/>
              </a:lnSpc>
              <a:spcBef>
                <a:spcPts val="0"/>
              </a:spcBef>
              <a:spcAft>
                <a:spcPts val="0"/>
              </a:spcAft>
              <a:buSzPts val="2000"/>
              <a:buFont typeface="Calibri"/>
              <a:buChar char="●"/>
            </a:pPr>
            <a:r>
              <a:rPr lang="en" sz="2000" b="1"/>
              <a:t>Atmosphere is a mixture of gases, water vapour and dust. </a:t>
            </a:r>
            <a:endParaRPr sz="2000" b="1"/>
          </a:p>
        </p:txBody>
      </p:sp>
      <p:pic>
        <p:nvPicPr>
          <p:cNvPr id="173" name="Google Shape;173;g108c86918d2_0_19"/>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174" name="Google Shape;174;g108c86918d2_0_19"/>
          <p:cNvPicPr preferRelativeResize="0"/>
          <p:nvPr/>
        </p:nvPicPr>
        <p:blipFill>
          <a:blip r:embed="rId4">
            <a:alphaModFix/>
          </a:blip>
          <a:stretch>
            <a:fillRect/>
          </a:stretch>
        </p:blipFill>
        <p:spPr>
          <a:xfrm>
            <a:off x="367700" y="2571750"/>
            <a:ext cx="4257475" cy="2394825"/>
          </a:xfrm>
          <a:prstGeom prst="rect">
            <a:avLst/>
          </a:prstGeom>
          <a:noFill/>
          <a:ln>
            <a:noFill/>
          </a:ln>
        </p:spPr>
      </p:pic>
      <p:pic>
        <p:nvPicPr>
          <p:cNvPr id="175" name="Google Shape;175;g108c86918d2_0_19"/>
          <p:cNvPicPr preferRelativeResize="0"/>
          <p:nvPr/>
        </p:nvPicPr>
        <p:blipFill>
          <a:blip r:embed="rId5">
            <a:alphaModFix/>
          </a:blip>
          <a:stretch>
            <a:fillRect/>
          </a:stretch>
        </p:blipFill>
        <p:spPr>
          <a:xfrm>
            <a:off x="4928651" y="2540550"/>
            <a:ext cx="3834825" cy="2394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1000"/>
                                        <p:tgtEl>
                                          <p:spTgt spid="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1" end="1"/>
                                            </p:txEl>
                                          </p:spTgt>
                                        </p:tgtEl>
                                        <p:attrNameLst>
                                          <p:attrName>style.visibility</p:attrName>
                                        </p:attrNameLst>
                                      </p:cBhvr>
                                      <p:to>
                                        <p:strVal val="visible"/>
                                      </p:to>
                                    </p:set>
                                    <p:animEffect transition="in" filter="fade">
                                      <p:cBhvr>
                                        <p:cTn id="12" dur="1000"/>
                                        <p:tgtEl>
                                          <p:spTgt spid="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xEl>
                                              <p:pRg st="2" end="2"/>
                                            </p:txEl>
                                          </p:spTgt>
                                        </p:tgtEl>
                                        <p:attrNameLst>
                                          <p:attrName>style.visibility</p:attrName>
                                        </p:attrNameLst>
                                      </p:cBhvr>
                                      <p:to>
                                        <p:strVal val="visible"/>
                                      </p:to>
                                    </p:set>
                                    <p:animEffect transition="in" filter="fade">
                                      <p:cBhvr>
                                        <p:cTn id="17" dur="1000"/>
                                        <p:tgtEl>
                                          <p:spTgt spid="1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g108c86918d2_0_2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IMPORTANCE OF ATMOSPHERE</a:t>
            </a:r>
            <a:endParaRPr sz="3000" b="1">
              <a:solidFill>
                <a:srgbClr val="FF0000"/>
              </a:solidFill>
            </a:endParaRPr>
          </a:p>
        </p:txBody>
      </p:sp>
      <p:sp>
        <p:nvSpPr>
          <p:cNvPr id="181" name="Google Shape;181;g108c86918d2_0_25"/>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It retains heat and blocks out the harmful rays of the sun. </a:t>
            </a:r>
            <a:endParaRPr sz="2000" b="1"/>
          </a:p>
          <a:p>
            <a:pPr marL="457200" lvl="0" indent="-355600" algn="l" rtl="0">
              <a:lnSpc>
                <a:spcPct val="115000"/>
              </a:lnSpc>
              <a:spcBef>
                <a:spcPts val="0"/>
              </a:spcBef>
              <a:spcAft>
                <a:spcPts val="0"/>
              </a:spcAft>
              <a:buSzPts val="2000"/>
              <a:buFont typeface="Calibri"/>
              <a:buChar char="●"/>
            </a:pPr>
            <a:r>
              <a:rPr lang="en" sz="2000" b="1"/>
              <a:t>Atmosphere also prevents meteors from hitting the surface of the earth. </a:t>
            </a:r>
            <a:endParaRPr sz="2000" b="1"/>
          </a:p>
          <a:p>
            <a:pPr marL="457200" lvl="0" indent="-355600" algn="l" rtl="0">
              <a:lnSpc>
                <a:spcPct val="115000"/>
              </a:lnSpc>
              <a:spcBef>
                <a:spcPts val="0"/>
              </a:spcBef>
              <a:spcAft>
                <a:spcPts val="0"/>
              </a:spcAft>
              <a:buSzPts val="2000"/>
              <a:buFont typeface="Calibri"/>
              <a:buChar char="●"/>
            </a:pPr>
            <a:r>
              <a:rPr lang="en" sz="2000" b="1"/>
              <a:t>The oxygen present in the atmosphere supports life. </a:t>
            </a:r>
            <a:endParaRPr sz="2000" b="1"/>
          </a:p>
          <a:p>
            <a:pPr marL="457200" lvl="0" indent="-355600" algn="l" rtl="0">
              <a:lnSpc>
                <a:spcPct val="115000"/>
              </a:lnSpc>
              <a:spcBef>
                <a:spcPts val="0"/>
              </a:spcBef>
              <a:spcAft>
                <a:spcPts val="0"/>
              </a:spcAft>
              <a:buSzPts val="2000"/>
              <a:buFont typeface="Calibri"/>
              <a:buChar char="●"/>
            </a:pPr>
            <a:r>
              <a:rPr lang="en" sz="2000" b="1"/>
              <a:t>Air also contains carbon dioxide which is used by the plants to prepare food.</a:t>
            </a:r>
            <a:endParaRPr sz="2000" b="1"/>
          </a:p>
        </p:txBody>
      </p:sp>
      <p:pic>
        <p:nvPicPr>
          <p:cNvPr id="182" name="Google Shape;182;g108c86918d2_0_25"/>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183" name="Google Shape;183;g108c86918d2_0_25"/>
          <p:cNvPicPr preferRelativeResize="0"/>
          <p:nvPr/>
        </p:nvPicPr>
        <p:blipFill>
          <a:blip r:embed="rId4">
            <a:alphaModFix/>
          </a:blip>
          <a:stretch>
            <a:fillRect/>
          </a:stretch>
        </p:blipFill>
        <p:spPr>
          <a:xfrm>
            <a:off x="1172283" y="2998050"/>
            <a:ext cx="3660075" cy="2028825"/>
          </a:xfrm>
          <a:prstGeom prst="rect">
            <a:avLst/>
          </a:prstGeom>
          <a:noFill/>
          <a:ln>
            <a:noFill/>
          </a:ln>
        </p:spPr>
      </p:pic>
      <p:pic>
        <p:nvPicPr>
          <p:cNvPr id="184" name="Google Shape;184;g108c86918d2_0_25"/>
          <p:cNvPicPr preferRelativeResize="0"/>
          <p:nvPr/>
        </p:nvPicPr>
        <p:blipFill>
          <a:blip r:embed="rId5">
            <a:alphaModFix/>
          </a:blip>
          <a:stretch>
            <a:fillRect/>
          </a:stretch>
        </p:blipFill>
        <p:spPr>
          <a:xfrm>
            <a:off x="4988891" y="2924800"/>
            <a:ext cx="3660084" cy="2102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1000"/>
                                        <p:tgtEl>
                                          <p:spTgt spid="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xEl>
                                              <p:pRg st="1" end="1"/>
                                            </p:txEl>
                                          </p:spTgt>
                                        </p:tgtEl>
                                        <p:attrNameLst>
                                          <p:attrName>style.visibility</p:attrName>
                                        </p:attrNameLst>
                                      </p:cBhvr>
                                      <p:to>
                                        <p:strVal val="visible"/>
                                      </p:to>
                                    </p:set>
                                    <p:animEffect transition="in" filter="fade">
                                      <p:cBhvr>
                                        <p:cTn id="12" dur="1000"/>
                                        <p:tgtEl>
                                          <p:spTgt spid="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xEl>
                                              <p:pRg st="2" end="2"/>
                                            </p:txEl>
                                          </p:spTgt>
                                        </p:tgtEl>
                                        <p:attrNameLst>
                                          <p:attrName>style.visibility</p:attrName>
                                        </p:attrNameLst>
                                      </p:cBhvr>
                                      <p:to>
                                        <p:strVal val="visible"/>
                                      </p:to>
                                    </p:set>
                                    <p:animEffect transition="in" filter="fade">
                                      <p:cBhvr>
                                        <p:cTn id="17" dur="1000"/>
                                        <p:tgtEl>
                                          <p:spTgt spid="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1">
                                            <p:txEl>
                                              <p:pRg st="3" end="3"/>
                                            </p:txEl>
                                          </p:spTgt>
                                        </p:tgtEl>
                                        <p:attrNameLst>
                                          <p:attrName>style.visibility</p:attrName>
                                        </p:attrNameLst>
                                      </p:cBhvr>
                                      <p:to>
                                        <p:strVal val="visible"/>
                                      </p:to>
                                    </p:set>
                                    <p:animEffect transition="in" filter="fade">
                                      <p:cBhvr>
                                        <p:cTn id="22" dur="1000"/>
                                        <p:tgtEl>
                                          <p:spTgt spid="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0620458f5d_0_11"/>
          <p:cNvSpPr txBox="1">
            <a:spLocks noGrp="1"/>
          </p:cNvSpPr>
          <p:nvPr>
            <p:ph type="body" idx="1"/>
          </p:nvPr>
        </p:nvSpPr>
        <p:spPr>
          <a:xfrm>
            <a:off x="95250" y="1190525"/>
            <a:ext cx="4328400" cy="3465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b="1"/>
              <a:t>Air is used: </a:t>
            </a:r>
            <a:endParaRPr b="1"/>
          </a:p>
          <a:p>
            <a:pPr marL="457200" lvl="0" indent="-336550" algn="l" rtl="0">
              <a:lnSpc>
                <a:spcPct val="100000"/>
              </a:lnSpc>
              <a:spcBef>
                <a:spcPts val="0"/>
              </a:spcBef>
              <a:spcAft>
                <a:spcPts val="0"/>
              </a:spcAft>
              <a:buSzPts val="1700"/>
              <a:buChar char="•"/>
            </a:pPr>
            <a:r>
              <a:rPr lang="en" sz="2100" b="1"/>
              <a:t>for breathing</a:t>
            </a:r>
            <a:endParaRPr sz="2100" b="1"/>
          </a:p>
          <a:p>
            <a:pPr marL="457200" lvl="0" indent="-336550" algn="l" rtl="0">
              <a:lnSpc>
                <a:spcPct val="100000"/>
              </a:lnSpc>
              <a:spcBef>
                <a:spcPts val="0"/>
              </a:spcBef>
              <a:spcAft>
                <a:spcPts val="0"/>
              </a:spcAft>
              <a:buSzPts val="1700"/>
              <a:buChar char="•"/>
            </a:pPr>
            <a:r>
              <a:rPr lang="en" sz="2100" b="1"/>
              <a:t>for burning</a:t>
            </a:r>
            <a:endParaRPr sz="2100" b="1"/>
          </a:p>
          <a:p>
            <a:pPr marL="457200" lvl="0" indent="-336550" algn="l" rtl="0">
              <a:lnSpc>
                <a:spcPct val="100000"/>
              </a:lnSpc>
              <a:spcBef>
                <a:spcPts val="0"/>
              </a:spcBef>
              <a:spcAft>
                <a:spcPts val="0"/>
              </a:spcAft>
              <a:buSzPts val="1700"/>
              <a:buChar char="•"/>
            </a:pPr>
            <a:r>
              <a:rPr lang="en" sz="2100" b="1"/>
              <a:t>to move parachutes, gliders and kites</a:t>
            </a:r>
            <a:endParaRPr sz="2100" b="1"/>
          </a:p>
          <a:p>
            <a:pPr marL="457200" lvl="0" indent="-336550" algn="l" rtl="0">
              <a:lnSpc>
                <a:spcPct val="100000"/>
              </a:lnSpc>
              <a:spcBef>
                <a:spcPts val="0"/>
              </a:spcBef>
              <a:spcAft>
                <a:spcPts val="0"/>
              </a:spcAft>
              <a:buSzPts val="1700"/>
              <a:buChar char="•"/>
            </a:pPr>
            <a:r>
              <a:rPr lang="en" sz="2100" b="1"/>
              <a:t>to inflate footballs and tubes of vehicles </a:t>
            </a:r>
            <a:endParaRPr sz="2100" b="1"/>
          </a:p>
          <a:p>
            <a:pPr marL="457200" lvl="0" indent="-336550" algn="l" rtl="0">
              <a:lnSpc>
                <a:spcPct val="100000"/>
              </a:lnSpc>
              <a:spcBef>
                <a:spcPts val="0"/>
              </a:spcBef>
              <a:spcAft>
                <a:spcPts val="0"/>
              </a:spcAft>
              <a:buSzPts val="1700"/>
              <a:buChar char="•"/>
            </a:pPr>
            <a:r>
              <a:rPr lang="en" sz="2100" b="1"/>
              <a:t>to push sailboats</a:t>
            </a:r>
            <a:endParaRPr sz="2100" b="1"/>
          </a:p>
          <a:p>
            <a:pPr marL="457200" lvl="0" indent="-336550" algn="l" rtl="0">
              <a:lnSpc>
                <a:spcPct val="100000"/>
              </a:lnSpc>
              <a:spcBef>
                <a:spcPts val="0"/>
              </a:spcBef>
              <a:spcAft>
                <a:spcPts val="0"/>
              </a:spcAft>
              <a:buSzPts val="1700"/>
              <a:buChar char="•"/>
            </a:pPr>
            <a:r>
              <a:rPr lang="en" sz="2100" b="1"/>
              <a:t>to turn the blades of windmills </a:t>
            </a:r>
            <a:endParaRPr sz="2100" b="1"/>
          </a:p>
          <a:p>
            <a:pPr marL="457200" lvl="0" indent="-336550" algn="l" rtl="0">
              <a:lnSpc>
                <a:spcPct val="100000"/>
              </a:lnSpc>
              <a:spcBef>
                <a:spcPts val="0"/>
              </a:spcBef>
              <a:spcAft>
                <a:spcPts val="0"/>
              </a:spcAft>
              <a:buSzPts val="1700"/>
              <a:buChar char="•"/>
            </a:pPr>
            <a:r>
              <a:rPr lang="en" sz="2100" b="1"/>
              <a:t>to draw water or generate electricity</a:t>
            </a:r>
            <a:endParaRPr sz="2100" b="1"/>
          </a:p>
        </p:txBody>
      </p:sp>
      <p:sp>
        <p:nvSpPr>
          <p:cNvPr id="190" name="Google Shape;190;g10620458f5d_0_11"/>
          <p:cNvSpPr txBox="1">
            <a:spLocks noGrp="1"/>
          </p:cNvSpPr>
          <p:nvPr>
            <p:ph type="title"/>
          </p:nvPr>
        </p:nvSpPr>
        <p:spPr>
          <a:xfrm>
            <a:off x="359425" y="345275"/>
            <a:ext cx="81558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USES OF AIR</a:t>
            </a:r>
            <a:endParaRPr sz="3000" b="1">
              <a:solidFill>
                <a:srgbClr val="FF0000"/>
              </a:solidFill>
            </a:endParaRPr>
          </a:p>
        </p:txBody>
      </p:sp>
      <p:pic>
        <p:nvPicPr>
          <p:cNvPr id="191" name="Google Shape;191;g10620458f5d_0_11"/>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192" name="Google Shape;192;g10620458f5d_0_11"/>
          <p:cNvPicPr preferRelativeResize="0"/>
          <p:nvPr/>
        </p:nvPicPr>
        <p:blipFill rotWithShape="1">
          <a:blip r:embed="rId4">
            <a:alphaModFix/>
          </a:blip>
          <a:srcRect t="7192"/>
          <a:stretch/>
        </p:blipFill>
        <p:spPr>
          <a:xfrm>
            <a:off x="4258875" y="963275"/>
            <a:ext cx="4885125" cy="4092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animEffect transition="in" filter="fade">
                                      <p:cBhvr>
                                        <p:cTn id="7" dur="1000"/>
                                        <p:tgtEl>
                                          <p:spTgt spid="1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
                                            <p:txEl>
                                              <p:pRg st="1" end="1"/>
                                            </p:txEl>
                                          </p:spTgt>
                                        </p:tgtEl>
                                        <p:attrNameLst>
                                          <p:attrName>style.visibility</p:attrName>
                                        </p:attrNameLst>
                                      </p:cBhvr>
                                      <p:to>
                                        <p:strVal val="visible"/>
                                      </p:to>
                                    </p:set>
                                    <p:animEffect transition="in" filter="fade">
                                      <p:cBhvr>
                                        <p:cTn id="12" dur="1000"/>
                                        <p:tgtEl>
                                          <p:spTgt spid="1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xEl>
                                              <p:pRg st="2" end="2"/>
                                            </p:txEl>
                                          </p:spTgt>
                                        </p:tgtEl>
                                        <p:attrNameLst>
                                          <p:attrName>style.visibility</p:attrName>
                                        </p:attrNameLst>
                                      </p:cBhvr>
                                      <p:to>
                                        <p:strVal val="visible"/>
                                      </p:to>
                                    </p:set>
                                    <p:animEffect transition="in" filter="fade">
                                      <p:cBhvr>
                                        <p:cTn id="17" dur="1000"/>
                                        <p:tgtEl>
                                          <p:spTgt spid="1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9">
                                            <p:txEl>
                                              <p:pRg st="3" end="3"/>
                                            </p:txEl>
                                          </p:spTgt>
                                        </p:tgtEl>
                                        <p:attrNameLst>
                                          <p:attrName>style.visibility</p:attrName>
                                        </p:attrNameLst>
                                      </p:cBhvr>
                                      <p:to>
                                        <p:strVal val="visible"/>
                                      </p:to>
                                    </p:set>
                                    <p:animEffect transition="in" filter="fade">
                                      <p:cBhvr>
                                        <p:cTn id="22" dur="1000"/>
                                        <p:tgtEl>
                                          <p:spTgt spid="1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9">
                                            <p:txEl>
                                              <p:pRg st="4" end="4"/>
                                            </p:txEl>
                                          </p:spTgt>
                                        </p:tgtEl>
                                        <p:attrNameLst>
                                          <p:attrName>style.visibility</p:attrName>
                                        </p:attrNameLst>
                                      </p:cBhvr>
                                      <p:to>
                                        <p:strVal val="visible"/>
                                      </p:to>
                                    </p:set>
                                    <p:animEffect transition="in" filter="fade">
                                      <p:cBhvr>
                                        <p:cTn id="27" dur="1000"/>
                                        <p:tgtEl>
                                          <p:spTgt spid="18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9">
                                            <p:txEl>
                                              <p:pRg st="5" end="5"/>
                                            </p:txEl>
                                          </p:spTgt>
                                        </p:tgtEl>
                                        <p:attrNameLst>
                                          <p:attrName>style.visibility</p:attrName>
                                        </p:attrNameLst>
                                      </p:cBhvr>
                                      <p:to>
                                        <p:strVal val="visible"/>
                                      </p:to>
                                    </p:set>
                                    <p:animEffect transition="in" filter="fade">
                                      <p:cBhvr>
                                        <p:cTn id="32" dur="1000"/>
                                        <p:tgtEl>
                                          <p:spTgt spid="18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9">
                                            <p:txEl>
                                              <p:pRg st="6" end="6"/>
                                            </p:txEl>
                                          </p:spTgt>
                                        </p:tgtEl>
                                        <p:attrNameLst>
                                          <p:attrName>style.visibility</p:attrName>
                                        </p:attrNameLst>
                                      </p:cBhvr>
                                      <p:to>
                                        <p:strVal val="visible"/>
                                      </p:to>
                                    </p:set>
                                    <p:animEffect transition="in" filter="fade">
                                      <p:cBhvr>
                                        <p:cTn id="37" dur="1000"/>
                                        <p:tgtEl>
                                          <p:spTgt spid="18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9">
                                            <p:txEl>
                                              <p:pRg st="7" end="7"/>
                                            </p:txEl>
                                          </p:spTgt>
                                        </p:tgtEl>
                                        <p:attrNameLst>
                                          <p:attrName>style.visibility</p:attrName>
                                        </p:attrNameLst>
                                      </p:cBhvr>
                                      <p:to>
                                        <p:strVal val="visible"/>
                                      </p:to>
                                    </p:set>
                                    <p:animEffect transition="in" filter="fade">
                                      <p:cBhvr>
                                        <p:cTn id="42" dur="1000"/>
                                        <p:tgtEl>
                                          <p:spTgt spid="18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08c86918d2_0_7"/>
          <p:cNvSpPr txBox="1">
            <a:spLocks noGrp="1"/>
          </p:cNvSpPr>
          <p:nvPr>
            <p:ph type="body" idx="1"/>
          </p:nvPr>
        </p:nvSpPr>
        <p:spPr>
          <a:xfrm>
            <a:off x="247650" y="961925"/>
            <a:ext cx="8681400" cy="3465300"/>
          </a:xfrm>
          <a:prstGeom prst="rect">
            <a:avLst/>
          </a:prstGeom>
          <a:noFill/>
          <a:ln>
            <a:noFill/>
          </a:ln>
        </p:spPr>
        <p:txBody>
          <a:bodyPr spcFirstLastPara="1" wrap="square" lIns="68575" tIns="34275" rIns="68575" bIns="34275" anchor="t" anchorCtr="0">
            <a:noAutofit/>
          </a:bodyPr>
          <a:lstStyle/>
          <a:p>
            <a:pPr marL="457200" lvl="0" indent="-317500" algn="l" rtl="0">
              <a:lnSpc>
                <a:spcPct val="100000"/>
              </a:lnSpc>
              <a:spcBef>
                <a:spcPts val="0"/>
              </a:spcBef>
              <a:spcAft>
                <a:spcPts val="0"/>
              </a:spcAft>
              <a:buSzPts val="1400"/>
              <a:buChar char="•"/>
            </a:pPr>
            <a:r>
              <a:rPr lang="en" b="1"/>
              <a:t>The fresh air we breathe in is called inhaled or inspired air. </a:t>
            </a:r>
            <a:endParaRPr b="1"/>
          </a:p>
          <a:p>
            <a:pPr marL="457200" lvl="0" indent="-317500" algn="l" rtl="0">
              <a:lnSpc>
                <a:spcPct val="100000"/>
              </a:lnSpc>
              <a:spcBef>
                <a:spcPts val="0"/>
              </a:spcBef>
              <a:spcAft>
                <a:spcPts val="0"/>
              </a:spcAft>
              <a:buSzPts val="1400"/>
              <a:buChar char="•"/>
            </a:pPr>
            <a:r>
              <a:rPr lang="en" b="1"/>
              <a:t>The air we breathe out is called exhaled or expired air. </a:t>
            </a:r>
            <a:endParaRPr b="1"/>
          </a:p>
          <a:p>
            <a:pPr marL="457200" lvl="0" indent="-317500" algn="l" rtl="0">
              <a:lnSpc>
                <a:spcPct val="100000"/>
              </a:lnSpc>
              <a:spcBef>
                <a:spcPts val="0"/>
              </a:spcBef>
              <a:spcAft>
                <a:spcPts val="0"/>
              </a:spcAft>
              <a:buSzPts val="1400"/>
              <a:buChar char="•"/>
            </a:pPr>
            <a:r>
              <a:rPr lang="en" b="1"/>
              <a:t>Our lungs take in the oxygen from the inhale air and mixes it with the blood and takes out carbon dioxide from the blood. </a:t>
            </a:r>
            <a:endParaRPr b="1"/>
          </a:p>
          <a:p>
            <a:pPr marL="457200" lvl="0" indent="-317500" algn="l" rtl="0">
              <a:lnSpc>
                <a:spcPct val="100000"/>
              </a:lnSpc>
              <a:spcBef>
                <a:spcPts val="0"/>
              </a:spcBef>
              <a:spcAft>
                <a:spcPts val="0"/>
              </a:spcAft>
              <a:buSzPts val="1400"/>
              <a:buChar char="•"/>
            </a:pPr>
            <a:r>
              <a:rPr lang="en" b="1"/>
              <a:t>Exhaled air is warmer than inhaled air.</a:t>
            </a:r>
            <a:endParaRPr b="1"/>
          </a:p>
        </p:txBody>
      </p:sp>
      <p:sp>
        <p:nvSpPr>
          <p:cNvPr id="198" name="Google Shape;198;g108c86918d2_0_7"/>
          <p:cNvSpPr txBox="1">
            <a:spLocks noGrp="1"/>
          </p:cNvSpPr>
          <p:nvPr>
            <p:ph type="title"/>
          </p:nvPr>
        </p:nvSpPr>
        <p:spPr>
          <a:xfrm>
            <a:off x="359425" y="345275"/>
            <a:ext cx="81558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AIR IS NEEDED FOR BREATHING</a:t>
            </a:r>
            <a:endParaRPr sz="3000" b="1">
              <a:solidFill>
                <a:srgbClr val="FF0000"/>
              </a:solidFill>
            </a:endParaRPr>
          </a:p>
        </p:txBody>
      </p:sp>
      <p:pic>
        <p:nvPicPr>
          <p:cNvPr id="199" name="Google Shape;199;g108c86918d2_0_7"/>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00" name="Google Shape;200;g108c86918d2_0_7"/>
          <p:cNvPicPr preferRelativeResize="0"/>
          <p:nvPr/>
        </p:nvPicPr>
        <p:blipFill>
          <a:blip r:embed="rId4">
            <a:alphaModFix/>
          </a:blip>
          <a:stretch>
            <a:fillRect/>
          </a:stretch>
        </p:blipFill>
        <p:spPr>
          <a:xfrm>
            <a:off x="1917100" y="2794775"/>
            <a:ext cx="4966925" cy="228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Effect transition="in" filter="fade">
                                      <p:cBhvr>
                                        <p:cTn id="7" dur="1000"/>
                                        <p:tgtEl>
                                          <p:spTgt spid="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xEl>
                                              <p:pRg st="1" end="1"/>
                                            </p:txEl>
                                          </p:spTgt>
                                        </p:tgtEl>
                                        <p:attrNameLst>
                                          <p:attrName>style.visibility</p:attrName>
                                        </p:attrNameLst>
                                      </p:cBhvr>
                                      <p:to>
                                        <p:strVal val="visible"/>
                                      </p:to>
                                    </p:set>
                                    <p:animEffect transition="in" filter="fade">
                                      <p:cBhvr>
                                        <p:cTn id="12" dur="1000"/>
                                        <p:tgtEl>
                                          <p:spTgt spid="1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xEl>
                                              <p:pRg st="2" end="2"/>
                                            </p:txEl>
                                          </p:spTgt>
                                        </p:tgtEl>
                                        <p:attrNameLst>
                                          <p:attrName>style.visibility</p:attrName>
                                        </p:attrNameLst>
                                      </p:cBhvr>
                                      <p:to>
                                        <p:strVal val="visible"/>
                                      </p:to>
                                    </p:set>
                                    <p:animEffect transition="in" filter="fade">
                                      <p:cBhvr>
                                        <p:cTn id="17" dur="1000"/>
                                        <p:tgtEl>
                                          <p:spTgt spid="1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7">
                                            <p:txEl>
                                              <p:pRg st="3" end="3"/>
                                            </p:txEl>
                                          </p:spTgt>
                                        </p:tgtEl>
                                        <p:attrNameLst>
                                          <p:attrName>style.visibility</p:attrName>
                                        </p:attrNameLst>
                                      </p:cBhvr>
                                      <p:to>
                                        <p:strVal val="visible"/>
                                      </p:to>
                                    </p:set>
                                    <p:animEffect transition="in" filter="fade">
                                      <p:cBhvr>
                                        <p:cTn id="22" dur="1000"/>
                                        <p:tgtEl>
                                          <p:spTgt spid="1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08c86918d2_0_13"/>
          <p:cNvSpPr txBox="1">
            <a:spLocks noGrp="1"/>
          </p:cNvSpPr>
          <p:nvPr>
            <p:ph type="body" idx="1"/>
          </p:nvPr>
        </p:nvSpPr>
        <p:spPr>
          <a:xfrm>
            <a:off x="247650" y="1190525"/>
            <a:ext cx="8681400" cy="3465300"/>
          </a:xfrm>
          <a:prstGeom prst="rect">
            <a:avLst/>
          </a:prstGeom>
          <a:noFill/>
          <a:ln>
            <a:noFill/>
          </a:ln>
        </p:spPr>
        <p:txBody>
          <a:bodyPr spcFirstLastPara="1" wrap="square" lIns="68575" tIns="34275" rIns="68575" bIns="34275" anchor="t" anchorCtr="0">
            <a:noAutofit/>
          </a:bodyPr>
          <a:lstStyle/>
          <a:p>
            <a:pPr marL="457200" lvl="0" indent="-317500" algn="l" rtl="0">
              <a:lnSpc>
                <a:spcPct val="100000"/>
              </a:lnSpc>
              <a:spcBef>
                <a:spcPts val="0"/>
              </a:spcBef>
              <a:spcAft>
                <a:spcPts val="0"/>
              </a:spcAft>
              <a:buSzPts val="1400"/>
              <a:buChar char="•"/>
            </a:pPr>
            <a:r>
              <a:rPr lang="en" b="1"/>
              <a:t>Air contains oxygen which is needed for burning. </a:t>
            </a:r>
            <a:endParaRPr b="1"/>
          </a:p>
        </p:txBody>
      </p:sp>
      <p:sp>
        <p:nvSpPr>
          <p:cNvPr id="206" name="Google Shape;206;g108c86918d2_0_13"/>
          <p:cNvSpPr txBox="1">
            <a:spLocks noGrp="1"/>
          </p:cNvSpPr>
          <p:nvPr>
            <p:ph type="title"/>
          </p:nvPr>
        </p:nvSpPr>
        <p:spPr>
          <a:xfrm>
            <a:off x="359425" y="345275"/>
            <a:ext cx="81558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AIR IS NEEDED FOR BURNING</a:t>
            </a:r>
            <a:endParaRPr sz="3000" b="1">
              <a:solidFill>
                <a:srgbClr val="FF0000"/>
              </a:solidFill>
            </a:endParaRPr>
          </a:p>
        </p:txBody>
      </p:sp>
      <p:pic>
        <p:nvPicPr>
          <p:cNvPr id="207" name="Google Shape;207;g108c86918d2_0_13"/>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08" name="Google Shape;208;g108c86918d2_0_13" descr="#ScienceProjects #ScienceExperiments&#10;&#10;Air is Necessary for Combustion&#10;&#10;What we will learn?&#10;What is Combustion&#10;Air is required for combustion&#10;Air is required for burning&#10;Oxygen is required for burning&#10;&#10;The process of burning of a substance with the release of heat and light in the presence of oxygen is called combustion.&#10;Fuel + Oxygen             Carbon dioxide + Water + Energy&#10;Step 1.  Place two candles on the table. Light both the candles.&#10;Step2. Place an inverted glass over one candle.&#10;Step3. The flame of the candle flickers produces smoke and gets extinguished.&#10;Step4. The candle burns only as long as the oxygen is present in the inverted glass.&#10;Step5. The uncovered candle continues to burn. &#10;Conclusion: The presence of oxygen is must for the process of combustion to take place. A substance can burn only in the presence of oxygen.&#10;&#10;&#10;Science Projects&#10;Science Experiments&#10;Smart Scholar" title="Air is Necessary for Combustion | Science Project">
            <a:hlinkClick r:id="rId4"/>
          </p:cNvPr>
          <p:cNvPicPr preferRelativeResize="0"/>
          <p:nvPr/>
        </p:nvPicPr>
        <p:blipFill>
          <a:blip r:embed="rId5">
            <a:alphaModFix/>
          </a:blip>
          <a:stretch>
            <a:fillRect/>
          </a:stretch>
        </p:blipFill>
        <p:spPr>
          <a:xfrm>
            <a:off x="1143000" y="1807925"/>
            <a:ext cx="6224725" cy="3240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Effect transition="in" filter="fade">
                                      <p:cBhvr>
                                        <p:cTn id="7" dur="1000"/>
                                        <p:tgtEl>
                                          <p:spTgt spid="20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07f59b05e2_0_87"/>
          <p:cNvSpPr txBox="1">
            <a:spLocks noGrp="1"/>
          </p:cNvSpPr>
          <p:nvPr>
            <p:ph type="body" idx="1"/>
          </p:nvPr>
        </p:nvSpPr>
        <p:spPr>
          <a:xfrm>
            <a:off x="628650" y="961925"/>
            <a:ext cx="7886700" cy="3465300"/>
          </a:xfrm>
          <a:prstGeom prst="rect">
            <a:avLst/>
          </a:prstGeom>
          <a:noFill/>
          <a:ln>
            <a:noFill/>
          </a:ln>
        </p:spPr>
        <p:txBody>
          <a:bodyPr spcFirstLastPara="1" wrap="square" lIns="68575" tIns="34275" rIns="68575" bIns="34275" anchor="t" anchorCtr="0">
            <a:noAutofit/>
          </a:bodyPr>
          <a:lstStyle/>
          <a:p>
            <a:pPr marL="457200" lvl="0" indent="-374650" algn="l" rtl="0">
              <a:lnSpc>
                <a:spcPct val="115000"/>
              </a:lnSpc>
              <a:spcBef>
                <a:spcPts val="0"/>
              </a:spcBef>
              <a:spcAft>
                <a:spcPts val="0"/>
              </a:spcAft>
              <a:buSzPts val="2300"/>
              <a:buChar char="•"/>
            </a:pPr>
            <a:r>
              <a:rPr lang="en" sz="2300" b="1"/>
              <a:t>All living things need air to breathe. </a:t>
            </a:r>
            <a:endParaRPr sz="2300" b="1"/>
          </a:p>
          <a:p>
            <a:pPr marL="457200" lvl="0" indent="-374650" algn="l" rtl="0">
              <a:lnSpc>
                <a:spcPct val="115000"/>
              </a:lnSpc>
              <a:spcBef>
                <a:spcPts val="0"/>
              </a:spcBef>
              <a:spcAft>
                <a:spcPts val="0"/>
              </a:spcAft>
              <a:buSzPts val="2300"/>
              <a:buFont typeface="Calibri"/>
              <a:buChar char="•"/>
            </a:pPr>
            <a:r>
              <a:rPr lang="en" sz="2300" b="1"/>
              <a:t>The thick blanket of air that surrounds our planet is called atmosphere.</a:t>
            </a:r>
            <a:endParaRPr sz="2300" b="1"/>
          </a:p>
          <a:p>
            <a:pPr marL="457200" lvl="0" indent="-374650" algn="l" rtl="0">
              <a:lnSpc>
                <a:spcPct val="115000"/>
              </a:lnSpc>
              <a:spcBef>
                <a:spcPts val="0"/>
              </a:spcBef>
              <a:spcAft>
                <a:spcPts val="0"/>
              </a:spcAft>
              <a:buSzPts val="2300"/>
              <a:buFont typeface="Calibri"/>
              <a:buChar char="•"/>
            </a:pPr>
            <a:r>
              <a:rPr lang="en" sz="2300" b="1"/>
              <a:t>The atmosphere is held around the earth by the it’s gravity. </a:t>
            </a:r>
            <a:endParaRPr sz="2300" b="1"/>
          </a:p>
          <a:p>
            <a:pPr marL="457200" lvl="0" indent="-374650" algn="l" rtl="0">
              <a:lnSpc>
                <a:spcPct val="100000"/>
              </a:lnSpc>
              <a:spcBef>
                <a:spcPts val="0"/>
              </a:spcBef>
              <a:spcAft>
                <a:spcPts val="0"/>
              </a:spcAft>
              <a:buSzPts val="2300"/>
              <a:buChar char="•"/>
            </a:pPr>
            <a:r>
              <a:rPr lang="en" sz="2300" b="1"/>
              <a:t>Air is used for breathing, for burning, to move parachutes, gliders and kites, to inflate footballs and tubes of vehicles, to push sailboats, to turn the blades of windmills, to draw water or generate electricity.</a:t>
            </a:r>
            <a:endParaRPr sz="2300" b="1"/>
          </a:p>
        </p:txBody>
      </p:sp>
      <p:sp>
        <p:nvSpPr>
          <p:cNvPr id="214" name="Google Shape;214;g107f59b05e2_0_87"/>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SUMMARY</a:t>
            </a:r>
            <a:endParaRPr sz="3000" b="1">
              <a:solidFill>
                <a:srgbClr val="FF0000"/>
              </a:solidFill>
            </a:endParaRPr>
          </a:p>
        </p:txBody>
      </p:sp>
      <p:pic>
        <p:nvPicPr>
          <p:cNvPr id="215" name="Google Shape;215;g107f59b05e2_0_87"/>
          <p:cNvPicPr preferRelativeResize="0"/>
          <p:nvPr/>
        </p:nvPicPr>
        <p:blipFill rotWithShape="1">
          <a:blip r:embed="rId3">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Effect transition="in" filter="fade">
                                      <p:cBhvr>
                                        <p:cTn id="7" dur="1000"/>
                                        <p:tgtEl>
                                          <p:spTgt spid="2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xEl>
                                              <p:pRg st="1" end="1"/>
                                            </p:txEl>
                                          </p:spTgt>
                                        </p:tgtEl>
                                        <p:attrNameLst>
                                          <p:attrName>style.visibility</p:attrName>
                                        </p:attrNameLst>
                                      </p:cBhvr>
                                      <p:to>
                                        <p:strVal val="visible"/>
                                      </p:to>
                                    </p:set>
                                    <p:animEffect transition="in" filter="fade">
                                      <p:cBhvr>
                                        <p:cTn id="12" dur="1000"/>
                                        <p:tgtEl>
                                          <p:spTgt spid="2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3">
                                            <p:txEl>
                                              <p:pRg st="2" end="2"/>
                                            </p:txEl>
                                          </p:spTgt>
                                        </p:tgtEl>
                                        <p:attrNameLst>
                                          <p:attrName>style.visibility</p:attrName>
                                        </p:attrNameLst>
                                      </p:cBhvr>
                                      <p:to>
                                        <p:strVal val="visible"/>
                                      </p:to>
                                    </p:set>
                                    <p:animEffect transition="in" filter="fade">
                                      <p:cBhvr>
                                        <p:cTn id="17" dur="1000"/>
                                        <p:tgtEl>
                                          <p:spTgt spid="2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3">
                                            <p:txEl>
                                              <p:pRg st="3" end="3"/>
                                            </p:txEl>
                                          </p:spTgt>
                                        </p:tgtEl>
                                        <p:attrNameLst>
                                          <p:attrName>style.visibility</p:attrName>
                                        </p:attrNameLst>
                                      </p:cBhvr>
                                      <p:to>
                                        <p:strVal val="visible"/>
                                      </p:to>
                                    </p:set>
                                    <p:animEffect transition="in" filter="fade">
                                      <p:cBhvr>
                                        <p:cTn id="22" dur="1000"/>
                                        <p:tgtEl>
                                          <p:spTgt spid="2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799</Words>
  <Application>Microsoft Office PowerPoint</Application>
  <PresentationFormat>On-screen Show (16:9)</PresentationFormat>
  <Paragraphs>97</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Simple Light</vt:lpstr>
      <vt:lpstr>Office Theme</vt:lpstr>
      <vt:lpstr>PowerPoint Presentation</vt:lpstr>
      <vt:lpstr>LEARNING OBJECTIVE</vt:lpstr>
      <vt:lpstr>INTRODUCTION-AIR</vt:lpstr>
      <vt:lpstr>ATMOSPHERE</vt:lpstr>
      <vt:lpstr>IMPORTANCE OF ATMOSPHERE</vt:lpstr>
      <vt:lpstr>USES OF AIR</vt:lpstr>
      <vt:lpstr>AIR IS NEEDED FOR BREATHING</vt:lpstr>
      <vt:lpstr>AIR IS NEEDED FOR BURNING</vt:lpstr>
      <vt:lpstr>SUMMARY</vt:lpstr>
      <vt:lpstr>PowerPoint Presentation</vt:lpstr>
      <vt:lpstr>Assertion(A): Air is needed for breathing. Reason(R): Air contains oxygen. Both A and R are true and R is correct explanation of A. Both A and R are true but R is not the correct explanation of A. A is true and R is false. A is false and R is true. Both A and R are false.</vt:lpstr>
      <vt:lpstr>Assertion(A): The atmosphere is a blanket of air surrounding the earth. Reason(R):The atmosphere is held in place by the Sun’s gravity. Both A and R are true and R is correct explanation of A. Both A and R are true but R is not the correct explanation of A. A is true and R is false. A is false and R is true. Both A and R are false.</vt:lpstr>
      <vt:lpstr>Assertion(A): Air contains only water vapour. Reason(R): Moving air is used to generate electricity. Both A and R are true and R is correct explanation of A. Both A and R are true but R is not the correct explanation of A. A is true and R is false. A is false and R is true. Both A and R are false.</vt:lpstr>
      <vt:lpstr>HOMEWORK</vt:lpstr>
      <vt:lpstr>LEARNING OUTCOME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Mrutunjay Mohanty</cp:lastModifiedBy>
  <cp:revision>1</cp:revision>
  <dcterms:modified xsi:type="dcterms:W3CDTF">2023-01-29T17:33:30Z</dcterms:modified>
</cp:coreProperties>
</file>