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300" r:id="rId4"/>
    <p:sldId id="304" r:id="rId5"/>
    <p:sldId id="305" r:id="rId6"/>
    <p:sldId id="308" r:id="rId7"/>
    <p:sldId id="306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03" r:id="rId18"/>
    <p:sldId id="25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552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989623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663512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DATE </a:t>
            </a:r>
            <a:r>
              <a:rPr lang="en" sz="1800" b="1" dirty="0" smtClean="0"/>
              <a:t>       :		</a:t>
            </a:r>
            <a:r>
              <a:rPr lang="en" sz="1800" b="1" dirty="0" smtClean="0"/>
              <a:t>12-05-2021</a:t>
            </a:r>
            <a:r>
              <a:rPr lang="en" sz="1800" b="1" dirty="0" smtClean="0"/>
              <a:t>	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SESSION </a:t>
            </a:r>
            <a:r>
              <a:rPr lang="en-US" sz="1800" b="1" dirty="0" smtClean="0"/>
              <a:t> :		</a:t>
            </a:r>
            <a:r>
              <a:rPr lang="en-US" sz="1800" b="1" dirty="0" smtClean="0"/>
              <a:t>06</a:t>
            </a:r>
            <a:r>
              <a:rPr lang="en-US" sz="1800" b="1" dirty="0" smtClean="0"/>
              <a:t>		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/>
              <a:t>CLASS </a:t>
            </a:r>
            <a:r>
              <a:rPr lang="en-IN" sz="1800" b="1" dirty="0" smtClean="0"/>
              <a:t>     :		IV</a:t>
            </a:r>
            <a:endParaRPr lang="en" sz="1800" b="1" dirty="0"/>
          </a:p>
          <a:p>
            <a:pPr lvl="0"/>
            <a:r>
              <a:rPr lang="en" sz="1800" b="1" dirty="0"/>
              <a:t>SUBJECT : </a:t>
            </a:r>
            <a:r>
              <a:rPr lang="en" sz="1800" b="1" dirty="0" smtClean="0"/>
              <a:t>		</a:t>
            </a:r>
            <a:r>
              <a:rPr lang="or-IN" sz="1800" b="1" dirty="0"/>
              <a:t>ଓଡ଼ିଆ </a:t>
            </a:r>
          </a:p>
          <a:p>
            <a:r>
              <a:rPr lang="en" sz="1800" b="1" dirty="0" smtClean="0"/>
              <a:t>CHAPTER </a:t>
            </a:r>
            <a:r>
              <a:rPr lang="en" sz="1800" b="1" dirty="0"/>
              <a:t>NAME </a:t>
            </a:r>
            <a:r>
              <a:rPr lang="en" sz="1800" b="1" dirty="0" smtClean="0"/>
              <a:t>:	</a:t>
            </a:r>
            <a:r>
              <a:rPr lang="or-IN" sz="1800" b="1" dirty="0"/>
              <a:t>ପାଠ </a:t>
            </a:r>
            <a:r>
              <a:rPr lang="or-IN" sz="1800" b="1" dirty="0" smtClean="0"/>
              <a:t>୨</a:t>
            </a:r>
            <a:r>
              <a:rPr lang="en-US" sz="1800" b="1" dirty="0" smtClean="0"/>
              <a:t> (</a:t>
            </a:r>
            <a:r>
              <a:rPr lang="or-IN" sz="1800" b="1" dirty="0" smtClean="0"/>
              <a:t>ହଜିଲା </a:t>
            </a:r>
            <a:r>
              <a:rPr lang="or-IN" sz="1800" b="1" dirty="0"/>
              <a:t>ଦିନ ର </a:t>
            </a:r>
            <a:r>
              <a:rPr lang="or-IN" sz="1800" b="1" dirty="0" smtClean="0"/>
              <a:t>କଥା</a:t>
            </a:r>
            <a:r>
              <a:rPr lang="en-US" sz="1800" b="1" dirty="0" smtClean="0"/>
              <a:t>)</a:t>
            </a:r>
            <a:endParaRPr lang="or-IN" sz="1800" b="1" dirty="0"/>
          </a:p>
          <a:p>
            <a:pPr lvl="0"/>
            <a:r>
              <a:rPr lang="en" sz="1800" b="1" dirty="0" smtClean="0"/>
              <a:t>SUB TOPIC :		</a:t>
            </a:r>
            <a:r>
              <a:rPr lang="or-IN" sz="1800" b="1" dirty="0" smtClean="0"/>
              <a:t>ପଠନ</a:t>
            </a:r>
            <a:r>
              <a:rPr lang="en-US" sz="1800" b="1" dirty="0" smtClean="0"/>
              <a:t> ,</a:t>
            </a:r>
            <a:r>
              <a:rPr lang="or-IN" sz="1800" b="1" dirty="0" smtClean="0"/>
              <a:t> </a:t>
            </a:r>
            <a:r>
              <a:rPr lang="or-IN" sz="1800" b="1" dirty="0"/>
              <a:t>ପ୍ରଶ୍ନ ଉତ୍ତର 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1017"/>
            <a:ext cx="9144000" cy="4970591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or-IN" dirty="0"/>
          </a:p>
          <a:p>
            <a:pPr algn="just">
              <a:lnSpc>
                <a:spcPct val="150000"/>
              </a:lnSpc>
            </a:pPr>
            <a:r>
              <a:rPr lang="or-IN" dirty="0"/>
              <a:t> </a:t>
            </a:r>
            <a:r>
              <a:rPr lang="en-US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or-IN" sz="2400" dirty="0" smtClean="0">
                <a:solidFill>
                  <a:srgbClr val="002060"/>
                </a:solidFill>
              </a:rPr>
              <a:t>୧୮୮୦ ମସିହାରେ </a:t>
            </a:r>
            <a:r>
              <a:rPr lang="or-IN" sz="2400" dirty="0">
                <a:solidFill>
                  <a:srgbClr val="002060"/>
                </a:solidFill>
              </a:rPr>
              <a:t>ସେ କଲିକତା ଛାଡି କଟକ ଚାଲି ଆସିଲେ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ପହିଲେ </a:t>
            </a:r>
            <a:r>
              <a:rPr lang="or-IN" sz="2400" dirty="0" smtClean="0">
                <a:solidFill>
                  <a:srgbClr val="002060"/>
                </a:solidFill>
              </a:rPr>
              <a:t>କଟକର </a:t>
            </a:r>
            <a:r>
              <a:rPr lang="or-IN" sz="2400" dirty="0">
                <a:solidFill>
                  <a:srgbClr val="002060"/>
                </a:solidFill>
              </a:rPr>
              <a:t>"ବିହାରୀ ବାଗ" ରେ ରହି </a:t>
            </a:r>
            <a:r>
              <a:rPr lang="or-IN" sz="2400" dirty="0" smtClean="0">
                <a:solidFill>
                  <a:srgbClr val="002060"/>
                </a:solidFill>
              </a:rPr>
              <a:t>ଅଦାଲତରେ </a:t>
            </a:r>
            <a:r>
              <a:rPr lang="or-IN" sz="2400" dirty="0">
                <a:solidFill>
                  <a:srgbClr val="002060"/>
                </a:solidFill>
              </a:rPr>
              <a:t>ଓକିଲାତି ଆରମ୍ଭ କଲେ </a:t>
            </a:r>
            <a:r>
              <a:rPr lang="en-US" sz="2400" dirty="0">
                <a:solidFill>
                  <a:srgbClr val="002060"/>
                </a:solidFill>
              </a:rPr>
              <a:t>I  </a:t>
            </a:r>
            <a:r>
              <a:rPr lang="or-IN" sz="2400" dirty="0">
                <a:solidFill>
                  <a:srgbClr val="002060"/>
                </a:solidFill>
              </a:rPr>
              <a:t>ପରେ </a:t>
            </a:r>
            <a:r>
              <a:rPr lang="or-IN" sz="2400" dirty="0" smtClean="0">
                <a:solidFill>
                  <a:srgbClr val="002060"/>
                </a:solidFill>
              </a:rPr>
              <a:t>ମିଶନରୋଡ଼ </a:t>
            </a:r>
            <a:r>
              <a:rPr lang="or-IN" sz="2400" dirty="0">
                <a:solidFill>
                  <a:srgbClr val="002060"/>
                </a:solidFill>
              </a:rPr>
              <a:t>ରେ ନିଜ ଘର ତୋଳି ଜୀବନର ଶେଷ ପର୍ଯ୍ୟନ୍ତ ସେହିଠାରେ ରହିଥିଲେ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ଏବେ ତାଙ୍କରି ଘରେ "ଶୈଳବାଳା ମହିଳା କଲେଜ" ଠିଆ ହୋଇଛି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ସେହି </a:t>
            </a:r>
            <a:r>
              <a:rPr lang="or-IN" sz="2400" dirty="0" smtClean="0">
                <a:solidFill>
                  <a:srgbClr val="002060"/>
                </a:solidFill>
              </a:rPr>
              <a:t>ହତ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or-IN" sz="2400" dirty="0" smtClean="0">
                <a:solidFill>
                  <a:srgbClr val="002060"/>
                </a:solidFill>
              </a:rPr>
              <a:t> </a:t>
            </a:r>
            <a:r>
              <a:rPr lang="or-IN" sz="2400" dirty="0">
                <a:solidFill>
                  <a:srgbClr val="002060"/>
                </a:solidFill>
              </a:rPr>
              <a:t>ଭିତରେ "ମଧୁସ୍ମତି" ନାମକ ଏକ କୋଠରୀ ଅଛି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ମଧୁବାବୁଙ୍କର </a:t>
            </a:r>
            <a:r>
              <a:rPr lang="or-IN" sz="2400" dirty="0" smtClean="0">
                <a:solidFill>
                  <a:srgbClr val="002060"/>
                </a:solidFill>
              </a:rPr>
              <a:t>ହାତବାଡ଼ି, </a:t>
            </a:r>
            <a:r>
              <a:rPr lang="or-IN" sz="2400" dirty="0">
                <a:solidFill>
                  <a:srgbClr val="002060"/>
                </a:solidFill>
              </a:rPr>
              <a:t>ପଗଡି, ଚଷମା, ଜୋତା, ଦୋସଡା, ଶାଲ ଇତ୍ୟାଦି ସେଇଠି ସାଇତା ହୋଇ ରହିଛି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6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79110"/>
            <a:ext cx="9144000" cy="5524589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or-IN" dirty="0"/>
          </a:p>
          <a:p>
            <a:pPr algn="just">
              <a:lnSpc>
                <a:spcPct val="150000"/>
              </a:lnSpc>
            </a:pPr>
            <a:r>
              <a:rPr lang="or-IN" dirty="0"/>
              <a:t> </a:t>
            </a:r>
            <a:r>
              <a:rPr lang="en-US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or-IN" sz="2400" dirty="0">
                <a:solidFill>
                  <a:srgbClr val="002060"/>
                </a:solidFill>
              </a:rPr>
              <a:t>୧୯୦୫ </a:t>
            </a:r>
            <a:r>
              <a:rPr lang="or-IN" sz="2400" dirty="0" smtClean="0">
                <a:solidFill>
                  <a:srgbClr val="002060"/>
                </a:solidFill>
              </a:rPr>
              <a:t>ମସିହାରେ </a:t>
            </a:r>
            <a:r>
              <a:rPr lang="or-IN" sz="2400" dirty="0">
                <a:solidFill>
                  <a:srgbClr val="002060"/>
                </a:solidFill>
              </a:rPr>
              <a:t>ମଧୁବାବୁ କଟକରେ "ଉତ୍କଳଟ୍ୟାନେରୀ" </a:t>
            </a:r>
            <a:r>
              <a:rPr lang="or-IN" sz="2400" dirty="0" smtClean="0">
                <a:solidFill>
                  <a:srgbClr val="002060"/>
                </a:solidFill>
              </a:rPr>
              <a:t>ନାମରେ </a:t>
            </a:r>
            <a:r>
              <a:rPr lang="or-IN" sz="2400" dirty="0">
                <a:solidFill>
                  <a:srgbClr val="002060"/>
                </a:solidFill>
              </a:rPr>
              <a:t>ଏକ ବିରାଟ ଜୋତା କାରଖାନା ବସାଇଥିଲେ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ସେହି </a:t>
            </a:r>
            <a:r>
              <a:rPr lang="or-IN" sz="2400" dirty="0" smtClean="0">
                <a:solidFill>
                  <a:srgbClr val="002060"/>
                </a:solidFill>
              </a:rPr>
              <a:t>କାରଖାନାରୁ </a:t>
            </a:r>
            <a:r>
              <a:rPr lang="or-IN" sz="2400" dirty="0">
                <a:solidFill>
                  <a:srgbClr val="002060"/>
                </a:solidFill>
              </a:rPr>
              <a:t>ଗୋରୁ , ମଇଁଷି, ମେଣ୍ଢା , ଗୋଧି ଓ କୁମ୍ଭୀର </a:t>
            </a:r>
            <a:r>
              <a:rPr lang="or-IN" sz="2400" dirty="0" smtClean="0">
                <a:solidFill>
                  <a:srgbClr val="002060"/>
                </a:solidFill>
              </a:rPr>
              <a:t>ଚମଡାରୁ </a:t>
            </a:r>
            <a:r>
              <a:rPr lang="or-IN" sz="2400" dirty="0">
                <a:solidFill>
                  <a:srgbClr val="002060"/>
                </a:solidFill>
              </a:rPr>
              <a:t>ଓଡ଼ିଆ </a:t>
            </a:r>
            <a:r>
              <a:rPr lang="or-IN" sz="2400" dirty="0" smtClean="0">
                <a:solidFill>
                  <a:srgbClr val="002060"/>
                </a:solidFill>
              </a:rPr>
              <a:t>କାରିଗରମାନେ </a:t>
            </a:r>
            <a:r>
              <a:rPr lang="or-IN" sz="2400" dirty="0">
                <a:solidFill>
                  <a:srgbClr val="002060"/>
                </a:solidFill>
              </a:rPr>
              <a:t>ସୁନ୍ଦର ଓ ମଜବୁତ ଜୋତା ତିଆରି କରୁଥିଲେ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ଏ ଜୋତା ବହୁତ </a:t>
            </a:r>
            <a:r>
              <a:rPr lang="or-IN" sz="2400" dirty="0" smtClean="0">
                <a:solidFill>
                  <a:srgbClr val="002060"/>
                </a:solidFill>
              </a:rPr>
              <a:t>ପରିମାଣରେ ବିଦେଶକୁ </a:t>
            </a:r>
            <a:r>
              <a:rPr lang="or-IN" sz="2400" dirty="0">
                <a:solidFill>
                  <a:srgbClr val="002060"/>
                </a:solidFill>
              </a:rPr>
              <a:t>ଚାଲାଣ ହେଉଥିଲା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ଦେଶ </a:t>
            </a:r>
            <a:r>
              <a:rPr lang="or-IN" sz="2400" dirty="0" smtClean="0">
                <a:solidFill>
                  <a:srgbClr val="002060"/>
                </a:solidFill>
              </a:rPr>
              <a:t>ବିଦେଶରେ </a:t>
            </a:r>
            <a:r>
              <a:rPr lang="or-IN" sz="2400" dirty="0">
                <a:solidFill>
                  <a:srgbClr val="002060"/>
                </a:solidFill>
              </a:rPr>
              <a:t>ଜୋତା ପାଇଁ </a:t>
            </a:r>
            <a:r>
              <a:rPr lang="or-IN" sz="2400" dirty="0" smtClean="0">
                <a:solidFill>
                  <a:srgbClr val="002060"/>
                </a:solidFill>
              </a:rPr>
              <a:t>ଓଡିଶାର </a:t>
            </a:r>
            <a:r>
              <a:rPr lang="or-IN" sz="2400" dirty="0">
                <a:solidFill>
                  <a:srgbClr val="002060"/>
                </a:solidFill>
              </a:rPr>
              <a:t>ଟେକ ଥିଲା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 smtClean="0">
                <a:solidFill>
                  <a:srgbClr val="002060"/>
                </a:solidFill>
              </a:rPr>
              <a:t>କାମରେ </a:t>
            </a:r>
            <a:r>
              <a:rPr lang="or-IN" sz="2400" dirty="0">
                <a:solidFill>
                  <a:srgbClr val="002060"/>
                </a:solidFill>
              </a:rPr>
              <a:t>ଟିକିଏ ଖଇଚା  ହେଲେ ମଧୁବାବୁ </a:t>
            </a:r>
            <a:r>
              <a:rPr lang="or-IN" sz="2400" dirty="0" smtClean="0">
                <a:solidFill>
                  <a:srgbClr val="002060"/>
                </a:solidFill>
              </a:rPr>
              <a:t>ବିଡାବିଡା </a:t>
            </a:r>
            <a:r>
              <a:rPr lang="or-IN" sz="2400" dirty="0">
                <a:solidFill>
                  <a:srgbClr val="002060"/>
                </a:solidFill>
              </a:rPr>
              <a:t>ଜୋତା ପୋଡି ଦେଉଥିଲେ 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or-IN" sz="2400" dirty="0" smtClean="0">
                <a:solidFill>
                  <a:srgbClr val="002060"/>
                </a:solidFill>
              </a:rPr>
              <a:t> </a:t>
            </a:r>
            <a:r>
              <a:rPr lang="or-IN" sz="2400" dirty="0">
                <a:solidFill>
                  <a:srgbClr val="002060"/>
                </a:solidFill>
              </a:rPr>
              <a:t>ସେଥିପାଇଁ </a:t>
            </a:r>
            <a:r>
              <a:rPr lang="or-IN" sz="2400" dirty="0" smtClean="0">
                <a:solidFill>
                  <a:srgbClr val="002060"/>
                </a:solidFill>
              </a:rPr>
              <a:t>ମଧୁବାବୁଙ୍କୁ </a:t>
            </a:r>
            <a:r>
              <a:rPr lang="or-IN" sz="2400" dirty="0">
                <a:solidFill>
                  <a:srgbClr val="002060"/>
                </a:solidFill>
              </a:rPr>
              <a:t>ଟଙ୍କା </a:t>
            </a:r>
            <a:r>
              <a:rPr lang="or-IN" sz="2400" dirty="0" smtClean="0">
                <a:solidFill>
                  <a:srgbClr val="002060"/>
                </a:solidFill>
              </a:rPr>
              <a:t>ପଇସାର </a:t>
            </a:r>
            <a:r>
              <a:rPr lang="or-IN" sz="2400" dirty="0">
                <a:solidFill>
                  <a:srgbClr val="002060"/>
                </a:solidFill>
              </a:rPr>
              <a:t>ଘୋର ଅଭାବ </a:t>
            </a:r>
            <a:r>
              <a:rPr lang="or-IN" sz="2400" dirty="0" smtClean="0">
                <a:solidFill>
                  <a:srgbClr val="002060"/>
                </a:solidFill>
              </a:rPr>
              <a:t>ସହିବାକୁ </a:t>
            </a:r>
            <a:r>
              <a:rPr lang="or-IN" sz="2400" dirty="0">
                <a:solidFill>
                  <a:srgbClr val="002060"/>
                </a:solidFill>
              </a:rPr>
              <a:t>ପଡିଥିଲା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 smtClean="0">
                <a:solidFill>
                  <a:srgbClr val="002060"/>
                </a:solidFill>
              </a:rPr>
              <a:t>ଶେଷରେ </a:t>
            </a:r>
            <a:r>
              <a:rPr lang="or-IN" sz="2400" dirty="0">
                <a:solidFill>
                  <a:srgbClr val="002060"/>
                </a:solidFill>
              </a:rPr>
              <a:t>କରଜ ଶୁଝି ନ </a:t>
            </a:r>
            <a:r>
              <a:rPr lang="or-IN" sz="2400" dirty="0" smtClean="0">
                <a:solidFill>
                  <a:srgbClr val="002060"/>
                </a:solidFill>
              </a:rPr>
              <a:t>ପାରିବାରୁ </a:t>
            </a:r>
            <a:r>
              <a:rPr lang="or-IN" sz="2400" dirty="0">
                <a:solidFill>
                  <a:srgbClr val="002060"/>
                </a:solidFill>
              </a:rPr>
              <a:t>କାରଖାନାଟି ନିଲାମ ହୋଇଗଲା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7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4080"/>
            <a:ext cx="9144000" cy="4970591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or-IN" dirty="0"/>
          </a:p>
          <a:p>
            <a:pPr algn="just">
              <a:lnSpc>
                <a:spcPct val="150000"/>
              </a:lnSpc>
            </a:pPr>
            <a:r>
              <a:rPr lang="or-IN" dirty="0"/>
              <a:t> </a:t>
            </a:r>
            <a:r>
              <a:rPr lang="en-US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or-IN" sz="2400" dirty="0" smtClean="0">
                <a:solidFill>
                  <a:srgbClr val="002060"/>
                </a:solidFill>
              </a:rPr>
              <a:t>ମଧୁବାବୁଙ୍କର </a:t>
            </a:r>
            <a:r>
              <a:rPr lang="or-IN" sz="2400" dirty="0">
                <a:solidFill>
                  <a:srgbClr val="002060"/>
                </a:solidFill>
              </a:rPr>
              <a:t>ଶେଷ ଜୀବନରେ ସବୁବେଳେ ଦାରୁଣ ଅଭାବ ଘୋଟି ରହିଥଲା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ହେଲେ ସେ ଅଭାବ ତାଙ୍କୁ ତିଳେ ହେଲେ ବିଚଳିତ କରିପାରୁ ନ ଥିଲା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ଯେଉଁ ଖାଦ୍ୟ ସାଧାରଣ ଓଡ଼ିଆ ଖାଏ, ସେହି ଖାଦ୍ୟ ମଧୁବାବୁ ନିତିଦିନ ଖାଉଥିଲେ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ତା' ଥିଲା ପୋଷେ ଢ଼ିଙ୍କିକୁଟା ଉଷୁନା </a:t>
            </a:r>
            <a:r>
              <a:rPr lang="or-IN" sz="2400" dirty="0" smtClean="0">
                <a:solidFill>
                  <a:srgbClr val="002060"/>
                </a:solidFill>
              </a:rPr>
              <a:t>ଚାଉଳର </a:t>
            </a:r>
            <a:r>
              <a:rPr lang="or-IN" sz="2400" dirty="0">
                <a:solidFill>
                  <a:srgbClr val="002060"/>
                </a:solidFill>
              </a:rPr>
              <a:t>ଭାତ , ଦୁଇ ଚାରିଖଣ୍ଡ ଅମୃତ </a:t>
            </a:r>
            <a:r>
              <a:rPr lang="or-IN" sz="2400" dirty="0" smtClean="0">
                <a:solidFill>
                  <a:srgbClr val="002060"/>
                </a:solidFill>
              </a:rPr>
              <a:t>ଭଣ୍ଡ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or-IN" sz="2400" dirty="0" smtClean="0">
                <a:solidFill>
                  <a:srgbClr val="002060"/>
                </a:solidFill>
              </a:rPr>
              <a:t> </a:t>
            </a:r>
            <a:r>
              <a:rPr lang="or-IN" sz="2400" dirty="0">
                <a:solidFill>
                  <a:srgbClr val="002060"/>
                </a:solidFill>
              </a:rPr>
              <a:t>ସିଝା, ଅଳ୍ପ କ୍ଷୀର , </a:t>
            </a:r>
            <a:r>
              <a:rPr lang="or-IN" sz="2400" dirty="0" smtClean="0">
                <a:solidFill>
                  <a:srgbClr val="002060"/>
                </a:solidFill>
              </a:rPr>
              <a:t>ମଦରଙ୍ଗା </a:t>
            </a:r>
            <a:r>
              <a:rPr lang="or-IN" sz="2400" dirty="0">
                <a:solidFill>
                  <a:srgbClr val="002060"/>
                </a:solidFill>
              </a:rPr>
              <a:t>କିମ୍ବା ହିଡ଼ିମିଚା ଶାଗ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ଚାରି ପାଞ୍ଚ ମୁଠା ଖଇ ତାଙ୍କର ସବୁଠାରୁ ପ୍ରିୟ ଜଳଖିଆ ଥିଲା, ଯେ ମର୍ମେ ମର୍ମେ ଓଡ଼ିଆମାନଙ୍କର ଦୁଃଖ ଦୁର୍ଦ୍ଦଶା କୁ ଅନୁଭବ କରୁଥିଲେ: ସେ କିପରି କ୍ଷୀର ବିକିଥାନ୍ତେ ଦୁଃଖୀ ଦରିଦ୍ରମାନଙ୍କୁ </a:t>
            </a:r>
            <a:r>
              <a:rPr lang="en-US" sz="2400" dirty="0">
                <a:solidFill>
                  <a:srgbClr val="002060"/>
                </a:solidFill>
              </a:rPr>
              <a:t>I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4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89620"/>
            <a:ext cx="9144000" cy="5309146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or-IN" dirty="0" smtClean="0"/>
              <a:t> </a:t>
            </a:r>
            <a:r>
              <a:rPr lang="en-US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or-IN" sz="2400" dirty="0">
                <a:solidFill>
                  <a:srgbClr val="002060"/>
                </a:solidFill>
              </a:rPr>
              <a:t>ମଧୁବାବୁ ଥିଲେ ଓଡ଼ିଶାର ପ୍ରଥମ ଇଂରାଜୀ ପଢୁଆ </a:t>
            </a:r>
            <a:r>
              <a:rPr lang="or-IN" sz="2400" dirty="0" smtClean="0">
                <a:solidFill>
                  <a:srgbClr val="002060"/>
                </a:solidFill>
              </a:rPr>
              <a:t>ଏମ.ଏ</a:t>
            </a:r>
            <a:r>
              <a:rPr lang="or-IN" sz="2400" dirty="0">
                <a:solidFill>
                  <a:srgbClr val="002060"/>
                </a:solidFill>
              </a:rPr>
              <a:t>. , ପ୍ରଥମ ଓକିଲ, ପ୍ରଥମ ମନ୍ତ୍ରୀ, ପ୍ରଥମ </a:t>
            </a:r>
            <a:r>
              <a:rPr lang="or-IN" sz="2400" dirty="0" smtClean="0">
                <a:solidFill>
                  <a:srgbClr val="002060"/>
                </a:solidFill>
              </a:rPr>
              <a:t>ବିଲାତଯାତ୍ରୀ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ତାଙ୍କୁ ଦେଖିଲା ମାତ୍ରେ ଯେକୌଣସି ଲୋକର ମୁଣ୍ଡ ନଇଁ ଯାଉଥିଲା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ସେ </a:t>
            </a:r>
            <a:r>
              <a:rPr lang="or-IN" sz="2400" dirty="0" smtClean="0">
                <a:solidFill>
                  <a:srgbClr val="002060"/>
                </a:solidFill>
              </a:rPr>
              <a:t>ଓଡିଶାର </a:t>
            </a:r>
            <a:r>
              <a:rPr lang="or-IN" sz="2400" dirty="0">
                <a:solidFill>
                  <a:srgbClr val="002060"/>
                </a:solidFill>
              </a:rPr>
              <a:t>ଗୌରବ , ଆମ </a:t>
            </a:r>
            <a:r>
              <a:rPr lang="or-IN" sz="2400" dirty="0" smtClean="0">
                <a:solidFill>
                  <a:srgbClr val="002060"/>
                </a:solidFill>
              </a:rPr>
              <a:t>ଜାତିର </a:t>
            </a:r>
            <a:r>
              <a:rPr lang="or-IN" sz="2400" dirty="0">
                <a:solidFill>
                  <a:srgbClr val="002060"/>
                </a:solidFill>
              </a:rPr>
              <a:t>ଗୌରବ , ତାଙ୍କୁ "ଉତ୍କଳ ଗୌରବ" ବୋଲି କୁହାଯାଏ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୧୮୪୮ ମସିହା ଏପ୍ରିଲ ମାସ </a:t>
            </a:r>
            <a:r>
              <a:rPr lang="or-IN" sz="2400" dirty="0">
                <a:solidFill>
                  <a:srgbClr val="002060"/>
                </a:solidFill>
              </a:rPr>
              <a:t>୨୮ ତାରିଖ ଦିନ </a:t>
            </a:r>
            <a:r>
              <a:rPr lang="or-IN" sz="2400" dirty="0" smtClean="0">
                <a:solidFill>
                  <a:srgbClr val="002060"/>
                </a:solidFill>
              </a:rPr>
              <a:t>କଟକ </a:t>
            </a:r>
            <a:r>
              <a:rPr lang="or-IN" sz="2400" dirty="0" smtClean="0">
                <a:solidFill>
                  <a:srgbClr val="002060"/>
                </a:solidFill>
              </a:rPr>
              <a:t>ଜିଲ୍ଲାର </a:t>
            </a:r>
            <a:r>
              <a:rPr lang="or-IN" sz="2400" dirty="0">
                <a:solidFill>
                  <a:srgbClr val="002060"/>
                </a:solidFill>
              </a:rPr>
              <a:t>ସତ୍ୟଭାମାପୁର </a:t>
            </a:r>
            <a:r>
              <a:rPr lang="or-IN" sz="2400" dirty="0" smtClean="0">
                <a:solidFill>
                  <a:srgbClr val="002060"/>
                </a:solidFill>
              </a:rPr>
              <a:t>ଗ୍ରାମରେ </a:t>
            </a:r>
            <a:r>
              <a:rPr lang="or-IN" sz="2400" dirty="0">
                <a:solidFill>
                  <a:srgbClr val="002060"/>
                </a:solidFill>
              </a:rPr>
              <a:t>ତାଙ୍କର ଜନ୍ମ ହୋଇଥିଲା ଓ ୧୯୩୪ ମସିହା ଫେବୃଆରୀ ୪ </a:t>
            </a:r>
            <a:r>
              <a:rPr lang="or-IN" sz="2400" dirty="0" smtClean="0">
                <a:solidFill>
                  <a:srgbClr val="002060"/>
                </a:solidFill>
              </a:rPr>
              <a:t>ତାରିଖରେ କଟକରେ </a:t>
            </a:r>
            <a:r>
              <a:rPr lang="or-IN" sz="2400" dirty="0">
                <a:solidFill>
                  <a:srgbClr val="002060"/>
                </a:solidFill>
              </a:rPr>
              <a:t>ତାଙ୍କର ମୃତ୍ୟୁ ହୋଇଥିଲା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50432"/>
            <a:ext cx="9144000" cy="658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or-IN" dirty="0"/>
              <a:t> </a:t>
            </a:r>
            <a:r>
              <a:rPr lang="or-IN" sz="2800" b="1" dirty="0"/>
              <a:t>ପ୍ରଶ୍ନ </a:t>
            </a:r>
            <a:r>
              <a:rPr lang="or-IN" dirty="0" smtClean="0"/>
              <a:t> </a:t>
            </a: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" y="608338"/>
            <a:ext cx="9144000" cy="46628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କ) </a:t>
            </a:r>
            <a:r>
              <a:rPr lang="or-IN" sz="1800" b="1" dirty="0">
                <a:solidFill>
                  <a:srgbClr val="FF0000"/>
                </a:solidFill>
              </a:rPr>
              <a:t>ସାଧାରଣତଃ </a:t>
            </a:r>
            <a:r>
              <a:rPr lang="or-IN" sz="1800" b="1" dirty="0" smtClean="0">
                <a:solidFill>
                  <a:srgbClr val="FF0000"/>
                </a:solidFill>
              </a:rPr>
              <a:t>ଦେହକୁ </a:t>
            </a:r>
            <a:r>
              <a:rPr lang="or-IN" sz="1800" b="1" dirty="0">
                <a:solidFill>
                  <a:srgbClr val="FF0000"/>
                </a:solidFill>
              </a:rPr>
              <a:t>କଣ ହିତ ହୋଇଥାଏ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ଖ) </a:t>
            </a:r>
            <a:r>
              <a:rPr lang="or-IN" sz="1800" b="1" dirty="0">
                <a:solidFill>
                  <a:srgbClr val="FF0000"/>
                </a:solidFill>
              </a:rPr>
              <a:t>ସୁଦାମ କିଏ ଓ </a:t>
            </a:r>
            <a:r>
              <a:rPr lang="or-IN" sz="1800" b="1" dirty="0" smtClean="0">
                <a:solidFill>
                  <a:srgbClr val="FF0000"/>
                </a:solidFill>
              </a:rPr>
              <a:t>କ</a:t>
            </a:r>
            <a:r>
              <a:rPr lang="en-US" sz="1800" b="1" dirty="0" smtClean="0">
                <a:solidFill>
                  <a:srgbClr val="FF0000"/>
                </a:solidFill>
              </a:rPr>
              <a:t>’</a:t>
            </a:r>
            <a:r>
              <a:rPr lang="or-IN" sz="1800" b="1" dirty="0" smtClean="0">
                <a:solidFill>
                  <a:srgbClr val="FF0000"/>
                </a:solidFill>
              </a:rPr>
              <a:t>ଣ </a:t>
            </a:r>
            <a:r>
              <a:rPr lang="or-IN" sz="1800" b="1" dirty="0">
                <a:solidFill>
                  <a:srgbClr val="FF0000"/>
                </a:solidFill>
              </a:rPr>
              <a:t>କରେ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ଗ) </a:t>
            </a:r>
            <a:r>
              <a:rPr lang="or-IN" sz="1800" b="1" dirty="0">
                <a:solidFill>
                  <a:srgbClr val="FF0000"/>
                </a:solidFill>
              </a:rPr>
              <a:t>କାହାପାଇଁ ମଧୁବାବୁଙ୍କର ପ୍ରାଣ ସବୁବେଳେ </a:t>
            </a:r>
            <a:r>
              <a:rPr lang="or-IN" sz="1800" b="1" dirty="0" smtClean="0">
                <a:solidFill>
                  <a:srgbClr val="FF0000"/>
                </a:solidFill>
              </a:rPr>
              <a:t>କାନ୍ଦୁଥିଲା </a:t>
            </a:r>
            <a:r>
              <a:rPr lang="or-IN" sz="1800" b="1" dirty="0">
                <a:solidFill>
                  <a:srgbClr val="FF0000"/>
                </a:solidFill>
              </a:rPr>
              <a:t>?</a:t>
            </a:r>
            <a:endParaRPr lang="or-IN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ଘ)</a:t>
            </a:r>
            <a:r>
              <a:rPr lang="or-IN" sz="1800" b="1" dirty="0">
                <a:solidFill>
                  <a:srgbClr val="FF0000"/>
                </a:solidFill>
              </a:rPr>
              <a:t> ଓଡିଶା ରେ ମଧୁବାବୁ କେଉଁ </a:t>
            </a:r>
            <a:r>
              <a:rPr lang="or-IN" sz="1800" b="1" dirty="0" smtClean="0">
                <a:solidFill>
                  <a:srgbClr val="FF0000"/>
                </a:solidFill>
              </a:rPr>
              <a:t>ନାମରେ </a:t>
            </a:r>
            <a:r>
              <a:rPr lang="or-IN" sz="1800" b="1" dirty="0">
                <a:solidFill>
                  <a:srgbClr val="FF0000"/>
                </a:solidFill>
              </a:rPr>
              <a:t>ପରିଚିତ ?</a:t>
            </a:r>
            <a:endParaRPr lang="or-IN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ଙ)</a:t>
            </a:r>
            <a:r>
              <a:rPr lang="or-IN" sz="1800" b="1" dirty="0">
                <a:solidFill>
                  <a:srgbClr val="FF0000"/>
                </a:solidFill>
              </a:rPr>
              <a:t> ଶୈଳବାଳା ମହାବିଦ୍ୟାଳୟ ଏବେ କେଉଁଠି ମୁଣ୍ଡ ଟେକି ଠିଆ ହୋଇଛି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ଚ)</a:t>
            </a:r>
            <a:r>
              <a:rPr lang="or-IN" sz="1800" b="1" dirty="0">
                <a:solidFill>
                  <a:srgbClr val="FF0000"/>
                </a:solidFill>
              </a:rPr>
              <a:t> ମଧୁବାବୁଙ୍କ ନାଁ ରେ ପିଲାଏ କେଉଁ ଗୀତ ଗାଆନ୍ତି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ଛ)</a:t>
            </a:r>
            <a:r>
              <a:rPr lang="or-IN" sz="1800" b="1" dirty="0">
                <a:solidFill>
                  <a:srgbClr val="FF0000"/>
                </a:solidFill>
              </a:rPr>
              <a:t> ମଧୁବାବୁଙ୍କ ଶେଷ ଜୀବନ କିପରି କଟିଥିଲା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ଜ)</a:t>
            </a:r>
            <a:r>
              <a:rPr lang="or-IN" sz="1800" b="1" dirty="0">
                <a:solidFill>
                  <a:srgbClr val="FF0000"/>
                </a:solidFill>
              </a:rPr>
              <a:t> ଉତ୍କଳ ତ୍ର୍ୟନେରୀ କଣ ପାଇଁ ପ୍ରସିଦ୍ଧି ଲାଭ କରିଥିଲା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ଝ)</a:t>
            </a:r>
            <a:r>
              <a:rPr lang="or-IN" sz="1800" b="1" dirty="0">
                <a:solidFill>
                  <a:srgbClr val="FF0000"/>
                </a:solidFill>
              </a:rPr>
              <a:t> ମଧୁବାବୁଙ୍କର ପ୍ରିୟ ଖାଦ୍ୟ କଣ ଥିଲା ?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ଞ୍ଜ )</a:t>
            </a:r>
            <a:r>
              <a:rPr lang="or-IN" sz="1800" b="1" dirty="0">
                <a:solidFill>
                  <a:srgbClr val="FF0000"/>
                </a:solidFill>
              </a:rPr>
              <a:t> ମଧୁସୂଦନ ଦାସ କେବେ ମୃତ୍ୟୁ ବରଣ କରିଥିଲେ ?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or-IN" sz="1800" b="1" dirty="0">
              <a:solidFill>
                <a:srgbClr val="FF000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5577" y="47045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9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50432"/>
            <a:ext cx="9144000" cy="658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or-IN" dirty="0"/>
              <a:t> </a:t>
            </a:r>
            <a:r>
              <a:rPr lang="or-IN" sz="2800" b="1" dirty="0" smtClean="0"/>
              <a:t>ଉତ୍ତର</a:t>
            </a:r>
            <a:r>
              <a:rPr lang="or-IN" dirty="0" smtClean="0"/>
              <a:t> </a:t>
            </a: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" y="608338"/>
            <a:ext cx="9144000" cy="46628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କ) </a:t>
            </a:r>
            <a:r>
              <a:rPr lang="or-IN" sz="1800" b="1" dirty="0">
                <a:solidFill>
                  <a:srgbClr val="FF0000"/>
                </a:solidFill>
              </a:rPr>
              <a:t>ସାଧାରଣତଃ </a:t>
            </a:r>
            <a:r>
              <a:rPr lang="or-IN" sz="1800" b="1" dirty="0" smtClean="0">
                <a:solidFill>
                  <a:srgbClr val="FF0000"/>
                </a:solidFill>
              </a:rPr>
              <a:t>ଦେହକୁ </a:t>
            </a:r>
            <a:r>
              <a:rPr lang="or-IN" sz="1800" b="1" dirty="0">
                <a:solidFill>
                  <a:srgbClr val="FF0000"/>
                </a:solidFill>
              </a:rPr>
              <a:t>କଣ ହିତ ହୋଇଥାଏ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 smtClean="0">
                <a:solidFill>
                  <a:srgbClr val="002060"/>
                </a:solidFill>
              </a:rPr>
              <a:t>ସାଧାରଣତଃ </a:t>
            </a:r>
            <a:r>
              <a:rPr lang="or-IN" sz="1800" b="1" dirty="0">
                <a:solidFill>
                  <a:srgbClr val="002060"/>
                </a:solidFill>
              </a:rPr>
              <a:t>ସକାଳ ବୁଲା </a:t>
            </a:r>
            <a:r>
              <a:rPr lang="or-IN" sz="1800" b="1" dirty="0" smtClean="0">
                <a:solidFill>
                  <a:srgbClr val="002060"/>
                </a:solidFill>
              </a:rPr>
              <a:t>ଦେହକୁ </a:t>
            </a:r>
            <a:r>
              <a:rPr lang="or-IN" sz="1800" b="1" dirty="0">
                <a:solidFill>
                  <a:srgbClr val="002060"/>
                </a:solidFill>
              </a:rPr>
              <a:t>ହିତ ହୋଇଥାଏ </a:t>
            </a:r>
            <a:r>
              <a:rPr lang="en-US" sz="1800" b="1" dirty="0">
                <a:solidFill>
                  <a:srgbClr val="002060"/>
                </a:solidFill>
              </a:rPr>
              <a:t>I </a:t>
            </a:r>
          </a:p>
          <a:p>
            <a:pPr>
              <a:lnSpc>
                <a:spcPct val="150000"/>
              </a:lnSpc>
            </a:pPr>
            <a:r>
              <a:rPr lang="or-IN" sz="1800" dirty="0" smtClean="0">
                <a:solidFill>
                  <a:srgbClr val="FF0000"/>
                </a:solidFill>
              </a:rPr>
              <a:t>ଖ</a:t>
            </a:r>
            <a:r>
              <a:rPr lang="or-IN" sz="1800" dirty="0">
                <a:solidFill>
                  <a:srgbClr val="FF0000"/>
                </a:solidFill>
              </a:rPr>
              <a:t>) </a:t>
            </a:r>
            <a:r>
              <a:rPr lang="or-IN" sz="1800" b="1" dirty="0">
                <a:solidFill>
                  <a:srgbClr val="FF0000"/>
                </a:solidFill>
              </a:rPr>
              <a:t>ସୁଦାମ କିଏ ଓ </a:t>
            </a:r>
            <a:r>
              <a:rPr lang="or-IN" sz="1800" b="1" dirty="0" smtClean="0">
                <a:solidFill>
                  <a:srgbClr val="FF0000"/>
                </a:solidFill>
              </a:rPr>
              <a:t>କ</a:t>
            </a:r>
            <a:r>
              <a:rPr lang="en-US" sz="1800" b="1" dirty="0" smtClean="0">
                <a:solidFill>
                  <a:srgbClr val="FF0000"/>
                </a:solidFill>
              </a:rPr>
              <a:t>’</a:t>
            </a:r>
            <a:r>
              <a:rPr lang="or-IN" sz="1800" b="1" dirty="0" smtClean="0">
                <a:solidFill>
                  <a:srgbClr val="FF0000"/>
                </a:solidFill>
              </a:rPr>
              <a:t>ଣ </a:t>
            </a:r>
            <a:r>
              <a:rPr lang="or-IN" sz="1800" b="1" dirty="0">
                <a:solidFill>
                  <a:srgbClr val="FF0000"/>
                </a:solidFill>
              </a:rPr>
              <a:t>କରେ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 smtClean="0">
                <a:solidFill>
                  <a:srgbClr val="FF0000"/>
                </a:solidFill>
              </a:rPr>
              <a:t> </a:t>
            </a:r>
            <a:r>
              <a:rPr lang="or-IN" sz="1800" b="1" dirty="0">
                <a:solidFill>
                  <a:srgbClr val="002060"/>
                </a:solidFill>
              </a:rPr>
              <a:t>ସୁଦାମ ମଧୁବାବୁଙ୍କର </a:t>
            </a:r>
            <a:r>
              <a:rPr lang="or-IN" sz="1800" b="1" dirty="0" smtClean="0">
                <a:solidFill>
                  <a:srgbClr val="002060"/>
                </a:solidFill>
              </a:rPr>
              <a:t>ଗାଈମାନଙ୍କର ଦେଖାଶୁଣା </a:t>
            </a:r>
            <a:r>
              <a:rPr lang="or-IN" sz="1800" b="1" dirty="0">
                <a:solidFill>
                  <a:srgbClr val="002060"/>
                </a:solidFill>
              </a:rPr>
              <a:t>କରେ ଓ ବାବୁଙ୍କର ବୋଲହାକ କରେ </a:t>
            </a:r>
            <a:r>
              <a:rPr lang="en-US" sz="1800" b="1" dirty="0">
                <a:solidFill>
                  <a:srgbClr val="002060"/>
                </a:solidFill>
              </a:rPr>
              <a:t>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endParaRPr lang="or-IN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ଗ) </a:t>
            </a:r>
            <a:r>
              <a:rPr lang="or-IN" sz="1800" b="1" dirty="0">
                <a:solidFill>
                  <a:srgbClr val="FF0000"/>
                </a:solidFill>
              </a:rPr>
              <a:t>କାହାପାଇଁ ମଧୁବାବୁଙ୍କର ପ୍ରାଣ ସବୁବେଳେ </a:t>
            </a:r>
            <a:r>
              <a:rPr lang="or-IN" sz="1800" b="1" dirty="0" smtClean="0">
                <a:solidFill>
                  <a:srgbClr val="FF0000"/>
                </a:solidFill>
              </a:rPr>
              <a:t>କାନ୍ଦୁଥିଲା 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or-IN" sz="1800" b="1" dirty="0">
                <a:solidFill>
                  <a:srgbClr val="002060"/>
                </a:solidFill>
              </a:rPr>
              <a:t>ଓଡ଼ିଆଙ୍କର </a:t>
            </a:r>
            <a:r>
              <a:rPr lang="or-IN" sz="1800" b="1" dirty="0" smtClean="0">
                <a:solidFill>
                  <a:srgbClr val="002060"/>
                </a:solidFill>
              </a:rPr>
              <a:t>ଦୁଃଖ </a:t>
            </a:r>
            <a:r>
              <a:rPr lang="or-IN" sz="1800" b="1" dirty="0">
                <a:solidFill>
                  <a:srgbClr val="002060"/>
                </a:solidFill>
              </a:rPr>
              <a:t>ଦୁର୍ଦ୍ଦଶା ଦେଖି ତାଙ୍କର ପ୍ରାଣ ସର୍ବଦା କାନ୍ଦୁଥିଲା </a:t>
            </a:r>
            <a:r>
              <a:rPr lang="en-US" sz="1800" b="1" dirty="0">
                <a:solidFill>
                  <a:srgbClr val="00206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or-IN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ଘ)</a:t>
            </a:r>
            <a:r>
              <a:rPr lang="or-IN" sz="1800" b="1" dirty="0">
                <a:solidFill>
                  <a:srgbClr val="FF0000"/>
                </a:solidFill>
              </a:rPr>
              <a:t> </a:t>
            </a:r>
            <a:r>
              <a:rPr lang="or-IN" sz="1800" b="1" dirty="0" smtClean="0">
                <a:solidFill>
                  <a:srgbClr val="FF0000"/>
                </a:solidFill>
              </a:rPr>
              <a:t>ଓଡିଶାରେ </a:t>
            </a:r>
            <a:r>
              <a:rPr lang="or-IN" sz="1800" b="1" dirty="0">
                <a:solidFill>
                  <a:srgbClr val="FF0000"/>
                </a:solidFill>
              </a:rPr>
              <a:t>ମଧୁବାବୁ କେଉଁ </a:t>
            </a:r>
            <a:r>
              <a:rPr lang="or-IN" sz="1800" b="1" dirty="0" smtClean="0">
                <a:solidFill>
                  <a:srgbClr val="FF0000"/>
                </a:solidFill>
              </a:rPr>
              <a:t>ନାମରେ </a:t>
            </a:r>
            <a:r>
              <a:rPr lang="or-IN" sz="1800" b="1" dirty="0">
                <a:solidFill>
                  <a:srgbClr val="FF0000"/>
                </a:solidFill>
              </a:rPr>
              <a:t>ପରିଚିତ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dirty="0" smtClean="0">
                <a:solidFill>
                  <a:srgbClr val="FF0000"/>
                </a:solidFill>
              </a:rPr>
              <a:t> </a:t>
            </a:r>
            <a:r>
              <a:rPr lang="or-IN" sz="1800" b="1" dirty="0">
                <a:solidFill>
                  <a:srgbClr val="002060"/>
                </a:solidFill>
              </a:rPr>
              <a:t>ମଧୁବାବୁ ଓଡିଶା ରେ ମଧୁ ବାରିଷ୍ଟର , ମିଷ୍ଟର ଦାସ, ମଧୁବାବୁ ନାମ ରେ ପରିଚିତ ଥିଲେ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ଙ)</a:t>
            </a:r>
            <a:r>
              <a:rPr lang="or-IN" sz="1800" b="1" dirty="0">
                <a:solidFill>
                  <a:srgbClr val="FF0000"/>
                </a:solidFill>
              </a:rPr>
              <a:t> ଶୈଳବାଳା ମହାବିଦ୍ୟାଳୟ ଏବେ କେଉଁଠି ମୁଣ୍ଡ ଟେକି ଠିଆ ହୋଇଛି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 smtClean="0">
                <a:solidFill>
                  <a:srgbClr val="002060"/>
                </a:solidFill>
              </a:rPr>
              <a:t>ମଧୁବାବୁଙ୍କ </a:t>
            </a:r>
            <a:r>
              <a:rPr lang="or-IN" sz="1800" b="1" dirty="0">
                <a:solidFill>
                  <a:srgbClr val="002060"/>
                </a:solidFill>
              </a:rPr>
              <a:t>ଘରେ ଏବେ ଶୈଳବାଳା ମହାବିଦ୍ୟଳୟ ମୁଣ୍ଡ ଟେକି ଠିଆ ହୋଇଛି</a:t>
            </a:r>
          </a:p>
          <a:p>
            <a:pPr>
              <a:lnSpc>
                <a:spcPct val="150000"/>
              </a:lnSpc>
            </a:pPr>
            <a:endParaRPr lang="or-IN" sz="1800" b="1" dirty="0">
              <a:solidFill>
                <a:srgbClr val="FF000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5577" y="47045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1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45022"/>
            <a:ext cx="9144000" cy="658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or-IN" sz="2800" b="1" dirty="0" smtClean="0"/>
              <a:t>ଉତ୍ତର</a:t>
            </a:r>
            <a:r>
              <a:rPr lang="or-IN" dirty="0" smtClean="0"/>
              <a:t> </a:t>
            </a: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" y="419158"/>
            <a:ext cx="9144000" cy="46628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or-IN" sz="1800" dirty="0" smtClean="0">
                <a:solidFill>
                  <a:srgbClr val="FF0000"/>
                </a:solidFill>
              </a:rPr>
              <a:t>ଚ</a:t>
            </a:r>
            <a:r>
              <a:rPr lang="or-IN" sz="1800" dirty="0">
                <a:solidFill>
                  <a:srgbClr val="FF0000"/>
                </a:solidFill>
              </a:rPr>
              <a:t>)</a:t>
            </a:r>
            <a:r>
              <a:rPr lang="or-IN" sz="1800" b="1" dirty="0">
                <a:solidFill>
                  <a:srgbClr val="FF0000"/>
                </a:solidFill>
              </a:rPr>
              <a:t> ମଧୁବାବୁଙ୍କ ନାଁ ରେ ପିଲାଏ କେଉଁ ଗୀତ ଗାଆନ୍ତି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>
                <a:solidFill>
                  <a:srgbClr val="002060"/>
                </a:solidFill>
              </a:rPr>
              <a:t>ପାଠ ପଢ଼ିବି, କାଳିଆ ଘୋଡା ରେ ଚଢ଼ିବି , ମଧୁବାବୁ ସଂଗେ ଲଢ଼ିବି ଗୀତ ଟି ପିଲା ମାନେ ଗା'ନ୍ତି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ଛ)</a:t>
            </a:r>
            <a:r>
              <a:rPr lang="or-IN" sz="1800" b="1" dirty="0">
                <a:solidFill>
                  <a:srgbClr val="FF0000"/>
                </a:solidFill>
              </a:rPr>
              <a:t> ମଧୁବାବୁଙ୍କ ଶେଷ ଜୀବନ କିପରି କଟିଥିଲା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>
                <a:solidFill>
                  <a:srgbClr val="002060"/>
                </a:solidFill>
              </a:rPr>
              <a:t>ମଧୁବାବୁଙ୍କ ଶେଷ ଜୀବନ ଦାରୁଣ ଦୁଃଖ ରେ କଟିଥିଲା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ଜ)</a:t>
            </a:r>
            <a:r>
              <a:rPr lang="or-IN" sz="1800" b="1" dirty="0">
                <a:solidFill>
                  <a:srgbClr val="FF0000"/>
                </a:solidFill>
              </a:rPr>
              <a:t> ଉତ୍କଳ </a:t>
            </a:r>
            <a:r>
              <a:rPr lang="or-IN" sz="1800" b="1" dirty="0" smtClean="0">
                <a:solidFill>
                  <a:srgbClr val="FF0000"/>
                </a:solidFill>
              </a:rPr>
              <a:t>ଟ୍ୟାନେରୀ </a:t>
            </a:r>
            <a:r>
              <a:rPr lang="or-IN" sz="1800" b="1" dirty="0">
                <a:solidFill>
                  <a:srgbClr val="FF0000"/>
                </a:solidFill>
              </a:rPr>
              <a:t>କଣ ପାଇଁ ପ୍ରସିଦ୍ଧି ଲାଭ କରିଥିଲା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 smtClean="0">
                <a:solidFill>
                  <a:srgbClr val="002060"/>
                </a:solidFill>
              </a:rPr>
              <a:t>ଉତ୍କଳ </a:t>
            </a:r>
            <a:r>
              <a:rPr lang="or-IN" sz="1800" b="1" dirty="0">
                <a:solidFill>
                  <a:srgbClr val="002060"/>
                </a:solidFill>
              </a:rPr>
              <a:t>ଟ୍ୟାନେରୀ ନିଜ ର ସୁନ୍ଦର ଓ ମଜବୁତ ଜୋତା ପାଇଁ ପ୍ରସିଦ୍ଧି ଲାଭ କରିଥିଲା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ଝ)</a:t>
            </a:r>
            <a:r>
              <a:rPr lang="or-IN" sz="1800" b="1" dirty="0">
                <a:solidFill>
                  <a:srgbClr val="FF0000"/>
                </a:solidFill>
              </a:rPr>
              <a:t> ମଧୁବାବୁଙ୍କର ପ୍ରିୟ ଖାଦ୍ୟ କଣ ଥିଲା </a:t>
            </a:r>
            <a:r>
              <a:rPr lang="or-IN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>
                <a:solidFill>
                  <a:srgbClr val="002060"/>
                </a:solidFill>
              </a:rPr>
              <a:t>ଢ଼ିଙ୍କି କୁଟା ଚାଉଳ ର ଉଷୁନା ଭାତ, ଅମୃତଭଣ୍ଡା ଶିଝା, ମଦରଙ୍ଗା ଶାଗ, ହିଡ଼ିମିଛ ଶାଗ ଓ ଅଳ୍ପ କିଛି କ୍ଷୀର ମଧୁବାବୁଙ୍କର  ସବୁଠାରୁ ପ୍ରିୟ ଖାଦ୍ୟ ଥିଲା</a:t>
            </a:r>
          </a:p>
          <a:p>
            <a:pPr>
              <a:lnSpc>
                <a:spcPct val="150000"/>
              </a:lnSpc>
            </a:pPr>
            <a:r>
              <a:rPr lang="or-IN" sz="1800" dirty="0">
                <a:solidFill>
                  <a:srgbClr val="FF0000"/>
                </a:solidFill>
              </a:rPr>
              <a:t>ଞ୍ଜ )</a:t>
            </a:r>
            <a:r>
              <a:rPr lang="or-IN" sz="1800" b="1" dirty="0">
                <a:solidFill>
                  <a:srgbClr val="FF0000"/>
                </a:solidFill>
              </a:rPr>
              <a:t> ମଧୁସୂଦନ ଦାସ କେବେ ମୃତ୍ୟୁ ବରଣ କରିଥିଲେ ?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1800" b="1" dirty="0">
                <a:solidFill>
                  <a:srgbClr val="002060"/>
                </a:solidFill>
              </a:rPr>
              <a:t>ମଧୁସୂଦନ ଦାସ ୧୯୩୪ ମସିହା ଫେବୃଆରୀ ମାସ ୪ ତାରିଖ ରେ ମୃତ୍ୟୁ ବରଣ </a:t>
            </a:r>
            <a:r>
              <a:rPr lang="or-IN" sz="1800" b="1" dirty="0" smtClean="0">
                <a:solidFill>
                  <a:srgbClr val="002060"/>
                </a:solidFill>
              </a:rPr>
              <a:t>କରିଥିଲେ</a:t>
            </a:r>
            <a:endParaRPr lang="or-IN" sz="1800" b="1" dirty="0">
              <a:solidFill>
                <a:srgbClr val="FF000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087" y="456789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5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01774" y="2219325"/>
            <a:ext cx="6029326" cy="818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501774" y="2030145"/>
            <a:ext cx="6029326" cy="123824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54255" y="487017"/>
            <a:ext cx="5148469" cy="89452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 ଜ୍ଞାନର ଫଳାଫଳ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724" y="2417862"/>
            <a:ext cx="6132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000" i="1" dirty="0">
                <a:solidFill>
                  <a:srgbClr val="002060"/>
                </a:solidFill>
              </a:rPr>
              <a:t>ମଧୁସୂଦନ ନିଜର ସ୍ୱାଭିମାନ କିପରି ବଜାୟ ରଖିଥିଲେ  ତାହା ଜାଣିବା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8" y="4321518"/>
            <a:ext cx="1234591" cy="82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32043" y="0"/>
            <a:ext cx="3578087" cy="78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08922" y="69573"/>
            <a:ext cx="5406887" cy="7156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1065949"/>
            <a:ext cx="9144000" cy="40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ଓଡିଶାର ବରପୁତ୍ର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ମଧୁବାବୁଙ୍କ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ବିଷୟରେ ଜାଣିବା </a:t>
            </a: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0"/>
            <a:ext cx="9136199" cy="1065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3600" b="1" u="sng" dirty="0">
                <a:solidFill>
                  <a:srgbClr val="FFFF00"/>
                </a:solidFill>
              </a:rPr>
              <a:t>ଶୈକ୍ଷିକ ଉଦ୍ଦେଶ୍ୟ </a:t>
            </a:r>
            <a:endParaRPr sz="3200" b="1" i="0" u="sng" strike="noStrike" cap="none" dirty="0">
              <a:solidFill>
                <a:srgbClr val="FFFF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43191" cy="522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43190" y="0"/>
            <a:ext cx="1493010" cy="39657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21"/>
            <a:ext cx="914400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or-IN" sz="3200" b="1" dirty="0"/>
              <a:t>ହଜିଲା ଦିନର କଥା </a:t>
            </a:r>
          </a:p>
          <a:p>
            <a:pPr algn="just"/>
            <a:r>
              <a:rPr lang="en-US" sz="2800" dirty="0" smtClean="0"/>
              <a:t>				</a:t>
            </a:r>
            <a:r>
              <a:rPr lang="en-US" sz="2400" dirty="0" smtClean="0"/>
              <a:t>			</a:t>
            </a:r>
            <a:r>
              <a:rPr lang="or-IN" sz="2400" dirty="0" smtClean="0"/>
              <a:t>ରମେଶ </a:t>
            </a:r>
            <a:r>
              <a:rPr lang="or-IN" sz="2400" dirty="0"/>
              <a:t>ଚନ୍ଦ୍ର ଭଞ୍ଜ </a:t>
            </a:r>
          </a:p>
          <a:p>
            <a:pPr algn="just"/>
            <a:endParaRPr lang="or-IN" sz="2400" dirty="0"/>
          </a:p>
          <a:p>
            <a:pPr algn="just">
              <a:lnSpc>
                <a:spcPct val="150000"/>
              </a:lnSpc>
            </a:pPr>
            <a:r>
              <a:rPr lang="or-IN" sz="2400" dirty="0"/>
              <a:t>ସକାଳବୁଲା ଦେହକୁ ବଡ଼ ହିତ </a:t>
            </a:r>
            <a:r>
              <a:rPr lang="en-US" sz="2400" dirty="0"/>
              <a:t>I </a:t>
            </a:r>
            <a:r>
              <a:rPr lang="or-IN" sz="2400" dirty="0"/>
              <a:t>ବେଶ ଫୁର୍ତ୍ତି ଲାଗେ, ସତେଜ ଲାଗେ  </a:t>
            </a:r>
            <a:r>
              <a:rPr lang="en-US" sz="2400" dirty="0" smtClean="0"/>
              <a:t>I</a:t>
            </a:r>
            <a:r>
              <a:rPr lang="or-IN" sz="2400" dirty="0" smtClean="0"/>
              <a:t> </a:t>
            </a:r>
            <a:r>
              <a:rPr lang="or-IN" sz="2400" dirty="0"/>
              <a:t>ସେଦିନ ମଧୁବାବୁ ସବୁଦିନ ପରି ସକାଳ ବେଳ </a:t>
            </a:r>
            <a:r>
              <a:rPr lang="or-IN" sz="2400" dirty="0" smtClean="0"/>
              <a:t>ସ</a:t>
            </a:r>
            <a:r>
              <a:rPr lang="en-US" sz="2400" dirty="0" smtClean="0"/>
              <a:t>I</a:t>
            </a:r>
            <a:r>
              <a:rPr lang="or-IN" sz="2400" dirty="0"/>
              <a:t>ରି</a:t>
            </a:r>
            <a:r>
              <a:rPr lang="or-IN" sz="2400" dirty="0" smtClean="0"/>
              <a:t> କୋଠିକୁ </a:t>
            </a:r>
            <a:r>
              <a:rPr lang="or-IN" sz="2400" dirty="0"/>
              <a:t>ଫେରି ଆସୁଥାନ୍ତି  </a:t>
            </a:r>
            <a:r>
              <a:rPr lang="en-US" sz="2400" dirty="0"/>
              <a:t>I </a:t>
            </a:r>
            <a:r>
              <a:rPr lang="or-IN" sz="2400" dirty="0"/>
              <a:t>ନିତି କିଲ୍ଲା ପଡିଆରେ ଘେରାଏ ବୁଲି ନ ଆସିଲେ ବାବୁଙ୍କୁ ଶାନ୍ତି ଲାଗେ ନାହିଁ </a:t>
            </a:r>
            <a:r>
              <a:rPr lang="en-US" sz="2400" dirty="0"/>
              <a:t>I </a:t>
            </a:r>
            <a:r>
              <a:rPr lang="or-IN" sz="2400" dirty="0"/>
              <a:t>ବେଳେ ବେଳେ ବାରବାଟୀ କୁଳେ</a:t>
            </a:r>
            <a:r>
              <a:rPr lang="or-IN" sz="2400" dirty="0" smtClean="0"/>
              <a:t>କୁଳେ </a:t>
            </a:r>
            <a:r>
              <a:rPr lang="or-IN" sz="2400" dirty="0"/>
              <a:t>ଥୋଡିଏ ବାଟ ଚାଲିଯାନ୍ତି </a:t>
            </a:r>
            <a:r>
              <a:rPr lang="en-US" sz="2400" dirty="0"/>
              <a:t>I  </a:t>
            </a:r>
            <a:r>
              <a:rPr lang="or-IN" sz="2400" dirty="0"/>
              <a:t>ହାତ ରେ ଥାଏ ଶିଙ୍ଘ ବାଡ଼ି </a:t>
            </a:r>
            <a:r>
              <a:rPr lang="en-US" sz="2400" dirty="0"/>
              <a:t>I </a:t>
            </a:r>
            <a:r>
              <a:rPr lang="or-IN" sz="2400" dirty="0" smtClean="0"/>
              <a:t>ଘରଲେଉଟାଣି </a:t>
            </a:r>
            <a:r>
              <a:rPr lang="or-IN" sz="2400" dirty="0"/>
              <a:t>ମନଟା ଟିକିଏ ହାଲୁକା ଲାଗେ </a:t>
            </a:r>
            <a:r>
              <a:rPr lang="en-US" sz="2400" dirty="0"/>
              <a:t>I </a:t>
            </a:r>
            <a:r>
              <a:rPr lang="or-IN" sz="2400" dirty="0"/>
              <a:t>ଶିଙ୍ଘ ବାଡ଼ି ଟା ହାତ ରେ ଘୁରୁଥାଏ </a:t>
            </a:r>
            <a:r>
              <a:rPr lang="en-US" sz="2400" dirty="0"/>
              <a:t>I </a:t>
            </a:r>
            <a:r>
              <a:rPr lang="or-IN" sz="2400" dirty="0"/>
              <a:t>କାଳି ଅନ୍ଧାର ରୁ ସେ ବାହାରି ଯାନ୍ତି </a:t>
            </a:r>
            <a:r>
              <a:rPr lang="en-US" sz="2400" dirty="0"/>
              <a:t>I </a:t>
            </a:r>
            <a:r>
              <a:rPr lang="or-IN" sz="2400" dirty="0"/>
              <a:t>ଫେରୁ ଫେରୁ କଅଁଳ ଖରା ପଡିଯାଇଥାଏ </a:t>
            </a:r>
            <a:r>
              <a:rPr lang="en-US" sz="2400" dirty="0" smtClean="0"/>
              <a:t>I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522070"/>
            <a:ext cx="1234591" cy="76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5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5843"/>
            <a:ext cx="9034670" cy="51706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or-IN" sz="2400" dirty="0" smtClean="0"/>
              <a:t>ସେଦିନ </a:t>
            </a:r>
            <a:r>
              <a:rPr lang="or-IN" sz="2400" dirty="0"/>
              <a:t>କାହିଁକି କେଜାଣି ଟିକେ ସଅଳ ଫେରି ଆସିଥାନ୍ତି </a:t>
            </a:r>
            <a:r>
              <a:rPr lang="en-US" sz="2400" dirty="0"/>
              <a:t>I </a:t>
            </a:r>
            <a:r>
              <a:rPr lang="or-IN" sz="2400" dirty="0"/>
              <a:t>ହତା ଭିତରେ ପଶୁ ପଶୁ ଆଖିରେ ପଡିଲା ଗିନା, ଗଡୁ, ଠେକି , </a:t>
            </a:r>
            <a:r>
              <a:rPr lang="or-IN" sz="2400" dirty="0" smtClean="0"/>
              <a:t>ଢାଳ  </a:t>
            </a:r>
            <a:r>
              <a:rPr lang="or-IN" sz="2400" dirty="0"/>
              <a:t>ଥୁଆ ହୋଇଛି </a:t>
            </a:r>
            <a:r>
              <a:rPr lang="en-US" sz="2400" dirty="0"/>
              <a:t>I </a:t>
            </a:r>
            <a:r>
              <a:rPr lang="or-IN" sz="2400" dirty="0"/>
              <a:t>କୋତରା ଲୁଗା ପିନ୍ଧା ସ୍ତ୍ରୀଲୋକ  କେତୋଟି ଅପେକ୍ଷା କରି ଠିଆ ହୋଇଛନ୍ତି </a:t>
            </a:r>
            <a:r>
              <a:rPr lang="en-US" sz="2400" dirty="0"/>
              <a:t>I </a:t>
            </a:r>
            <a:r>
              <a:rPr lang="or-IN" sz="2400" dirty="0"/>
              <a:t>ସେମାନଙ୍କ କାଖରେ କୁନି କୁନି ଛୁଆ </a:t>
            </a:r>
            <a:r>
              <a:rPr lang="en-US" sz="2400" dirty="0"/>
              <a:t>I </a:t>
            </a:r>
            <a:r>
              <a:rPr lang="or-IN" sz="2400" dirty="0"/>
              <a:t>ବାବୁଙ୍କୁ ଦେଖି ସଭିଏଁ ଶଙ୍କି ଗଲେ </a:t>
            </a:r>
            <a:r>
              <a:rPr lang="en-US" sz="2400" dirty="0"/>
              <a:t>I </a:t>
            </a:r>
            <a:r>
              <a:rPr lang="or-IN" sz="2400" dirty="0"/>
              <a:t>ସ୍ତ୍ରୀ ଲୋକଙ୍କ ଚେହେରା ଯେମିତି, ଛୁଆ ଙ୍କ ଚେହେରା ତାକୁ ବଳି </a:t>
            </a:r>
            <a:r>
              <a:rPr lang="en-US" sz="2400" dirty="0"/>
              <a:t>I </a:t>
            </a:r>
            <a:r>
              <a:rPr lang="or-IN" sz="2400" dirty="0"/>
              <a:t>ସମସ୍ତଙ୍କ ମୁଣ୍ଡ ନୁଖୁରା, ହାଡୁଆ ଦେହକୁ ଠାକରା ମୁହଁ </a:t>
            </a:r>
            <a:r>
              <a:rPr lang="en-US" sz="2400" dirty="0"/>
              <a:t>I </a:t>
            </a:r>
            <a:r>
              <a:rPr lang="or-IN" sz="2400" dirty="0"/>
              <a:t>ଓଠ ଶୁଖିଲା , ଆଖି ନିସ୍ତେଜ, ଛୁଆଗୁଡ଼ିଙ୍କ ଦେହ ଫୁଙ୍ଗୁଳା , ପତଳା ଓ ଦୁର୍ବଳ ଚେହେରା </a:t>
            </a:r>
            <a:r>
              <a:rPr lang="en-US" sz="2400" dirty="0"/>
              <a:t>I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8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xtLst/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552122"/>
            <a:ext cx="1234591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81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65" y="49245"/>
            <a:ext cx="9078635" cy="5329023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or-IN" dirty="0" smtClean="0"/>
              <a:t> </a:t>
            </a:r>
            <a:r>
              <a:rPr lang="or-IN" sz="2000" dirty="0"/>
              <a:t>ସୁଦାମକୁ ପାଖକୁ ଡାକି ବାବୁ ପଚାରିଲେ </a:t>
            </a:r>
            <a:r>
              <a:rPr lang="en-US" sz="2000" dirty="0"/>
              <a:t>I </a:t>
            </a:r>
            <a:r>
              <a:rPr lang="or-IN" sz="2000" dirty="0"/>
              <a:t>ସୁଦାମ ସିଧାସିଧା </a:t>
            </a:r>
            <a:r>
              <a:rPr lang="or-IN" sz="2000" dirty="0" smtClean="0"/>
              <a:t>ମାନିଗଲା </a:t>
            </a:r>
            <a:r>
              <a:rPr lang="en-US" sz="2000" dirty="0"/>
              <a:t>I </a:t>
            </a:r>
            <a:r>
              <a:rPr lang="or-IN" sz="2000" dirty="0"/>
              <a:t>ସିଏ କାହିଁକି ଲୁଚାଇବ ?  କୋଠି ଖର୍ଚ୍ଚ ବାଦ କ୍ଷୀର ଢେର ବଳକା ହେଉଛି </a:t>
            </a:r>
            <a:r>
              <a:rPr lang="en-US" sz="2000" dirty="0"/>
              <a:t>I </a:t>
            </a:r>
            <a:r>
              <a:rPr lang="or-IN" sz="2000" dirty="0"/>
              <a:t>ସେ କ୍ଷୀର ଆଉ କଣ ହେବ ? ତେଣୁ ସେ ବିକି ଦେଉଛି </a:t>
            </a:r>
            <a:r>
              <a:rPr lang="en-US" sz="2000" dirty="0"/>
              <a:t>I  </a:t>
            </a:r>
            <a:r>
              <a:rPr lang="or-IN" sz="2000" dirty="0"/>
              <a:t>ସେହି ପଇସା ରେ ଗାଈ ଙ୍କ ପାଇଁ ଚୂନି, ଚୋକଡ, ପିଡିଆ , ନଡ଼ାପାଳ , କିଣି ଖାଇବାକୁ ଦେଉଛି </a:t>
            </a:r>
            <a:r>
              <a:rPr lang="en-US" sz="2000" dirty="0"/>
              <a:t>I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or-IN" sz="2000" dirty="0"/>
              <a:t>ଏ ସବୁ ଶୁଣି ଗର୍ଜି ଉଠିଲେ ବାବୁ _ "ହଇରେ ! ମଧୁ </a:t>
            </a:r>
            <a:r>
              <a:rPr lang="or-IN" sz="2000" dirty="0" smtClean="0"/>
              <a:t>ଦାସ</a:t>
            </a:r>
            <a:r>
              <a:rPr lang="en-US" sz="2000" dirty="0" smtClean="0"/>
              <a:t> </a:t>
            </a:r>
            <a:r>
              <a:rPr lang="or-IN" sz="2000" dirty="0" smtClean="0"/>
              <a:t>ଶେଷ </a:t>
            </a:r>
            <a:r>
              <a:rPr lang="or-IN" sz="2000" dirty="0"/>
              <a:t>କୁ କ୍ଷୀର ବିକିବ ? ଛିଃ -ଛିଃ ! ତା ପୁଣି ଏଇ ଗରିବ ଲୋକଗୁଡ଼ାଙ୍କୁ  ! ଲୋକେ ଶୁଣିଲେ କଣ କହିବେ ? ଗାଈ ଙ୍କର ଯଦି ଦାନାର ଅଭାବ ହେଉଛି ମତେ ଜଣାଇଲୁ ନାହିଁ ? ଖାଇବାକୁ ଦେଇ ନ ପାରିଲେ ମଧୁ ଦାସ ଗୋଟିଗୋଟି କରି ସବୁ ଗାଈ  ବିକିଦେବ ସିନା , କ୍ଷୀର ବିକିପାରିବ ନାହିଁ </a:t>
            </a:r>
            <a:r>
              <a:rPr lang="en-US" sz="2000" dirty="0"/>
              <a:t>I </a:t>
            </a:r>
            <a:r>
              <a:rPr lang="or-IN" sz="2000" dirty="0"/>
              <a:t>ଅଭାବ ଭିତରେ ଉତ୍କଳ ଟ୍ୟାନେରୀ ଜୋତା କାରଖାନା ଟା ନିଲାମ  ହୋଇଗଲା </a:t>
            </a:r>
            <a:r>
              <a:rPr lang="en-US" sz="2000" dirty="0"/>
              <a:t>I </a:t>
            </a:r>
            <a:r>
              <a:rPr lang="or-IN" sz="2000" dirty="0"/>
              <a:t>ତା ଦେହ ସହିଲା</a:t>
            </a:r>
            <a:r>
              <a:rPr lang="or-IN" sz="2000" dirty="0" smtClean="0"/>
              <a:t>, </a:t>
            </a:r>
            <a:r>
              <a:rPr lang="or-IN" sz="2000" dirty="0"/>
              <a:t>ତଥାପି ମଧୁ ଦାସ ତଳକୁ ଖସି ଯାଇ ନାହିଁ </a:t>
            </a:r>
            <a:r>
              <a:rPr lang="en-US" sz="2000" dirty="0"/>
              <a:t>I </a:t>
            </a:r>
            <a:r>
              <a:rPr lang="or-IN" sz="2000" dirty="0"/>
              <a:t>ନା, ତା ହୋଇପାରିବ ନାହିଁ </a:t>
            </a:r>
            <a:r>
              <a:rPr lang="en-US" sz="2000" dirty="0"/>
              <a:t>I </a:t>
            </a:r>
            <a:r>
              <a:rPr lang="or-IN" sz="2000" dirty="0"/>
              <a:t>କାଲିଠାରୁ କ୍ଷୀର ମାଗଣା ଦିଆ ଯିବ </a:t>
            </a:r>
            <a:r>
              <a:rPr lang="en-US" sz="2000" dirty="0"/>
              <a:t>I "</a:t>
            </a:r>
            <a:r>
              <a:rPr lang="or-IN" sz="2000" dirty="0"/>
              <a:t>ଗାଈ ଦୁହାଁଳ ଥିବା ପର୍ଯ୍ୟନ୍ତ କୋଠି ଖର୍ଚ୍ଚ ରୁ କାଟି ଏହି ଛୁଆମାନଙ୍କୁ କ୍ଷୀର ଦିଆଯିବ " </a:t>
            </a:r>
            <a:r>
              <a:rPr lang="en-US" sz="2000" dirty="0" smtClean="0"/>
              <a:t>I</a:t>
            </a:r>
            <a:endParaRPr lang="en-US" sz="20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60467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040"/>
            <a:ext cx="9143999" cy="5009833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or-IN" sz="2400" dirty="0" smtClean="0"/>
              <a:t>ଓଡ଼ିଆ </a:t>
            </a:r>
            <a:r>
              <a:rPr lang="or-IN" sz="2400" dirty="0"/>
              <a:t>ମାନଙ୍କର ଦୁର୍ଦ୍ଦଶା ଦେଖି ଯାହାଙ୍କର ପ୍ରାଣ ସବୁବେଳେ କାନ୍ଦୁଥିଲା , ସେ କଣ କେବେ ଏଭଳି କ୍ଷୀର ବିକି ପାରିଥାନ୍ତେ   ? ଏ ମଧୁ ଦାସ କିଏ : ସେ ବିଷୟ ରେ ଅଧିକ ଜାଣିବାର ଆବଶ୍ୟକତା ନାହିଁ </a:t>
            </a:r>
            <a:r>
              <a:rPr lang="en-US" sz="2400" dirty="0"/>
              <a:t>I </a:t>
            </a:r>
            <a:r>
              <a:rPr lang="or-IN" sz="2400" dirty="0"/>
              <a:t>କାରଣ ସେ ମଧୁ ବାରିଷ୍ଟର , ମିଷ୍ଟର ଦାସ, ମଧୁବାବୁ ଭାବେ ଓଡିଶାରେ  ସବୁଠାରେ ଜଣାଶୁଣା </a:t>
            </a:r>
            <a:r>
              <a:rPr lang="en-US" sz="2400" dirty="0"/>
              <a:t>I </a:t>
            </a:r>
            <a:r>
              <a:rPr lang="or-IN" sz="2400" dirty="0"/>
              <a:t>ଏବେ ମଧ୍ୟ ଲୋକଙ୍କ ମୁହଁ ରୁ ଢଗ ଟିଏ ଶୁଣିବାକୁ ମିଳେ "ପାଠ ପଢ଼ିବି , କାଳିଆ ଘୋଡାରେ ଚଢ଼ିବି , ମଧୁବାବୁ ସଂଗେ ଲଢ଼ିବି </a:t>
            </a:r>
            <a:r>
              <a:rPr lang="en-US" sz="2400" dirty="0"/>
              <a:t>I </a:t>
            </a:r>
            <a:r>
              <a:rPr lang="or-IN" sz="2400" dirty="0"/>
              <a:t>ତାଙ୍କ ପରି ପଢୁଆ ଲଢୁଆ ମଣିଷ ସେତେବେଳେ ଓଡିଶା ରେ ଖୁବ କମ ଥିଲେ </a:t>
            </a:r>
            <a:r>
              <a:rPr lang="en-US" sz="2400" dirty="0"/>
              <a:t>I </a:t>
            </a:r>
            <a:r>
              <a:rPr lang="or-IN" sz="2400" dirty="0"/>
              <a:t>ସେ ରେଭେନ୍ଶା କଲିଜିଏଟ ସ୍କୁଲ ରୁ ପ୍ରବେଶିକା ପରୀକ୍ଷା ରେ ପାସ କରିବା ପରେ ପ୍ରଥମେ </a:t>
            </a:r>
            <a:r>
              <a:rPr lang="or-IN" sz="2400" dirty="0" smtClean="0"/>
              <a:t>କଲିକତା </a:t>
            </a:r>
            <a:r>
              <a:rPr lang="or-IN" sz="2400" dirty="0"/>
              <a:t>ପଢିବାକୁ ଯାଇଥିଲେ </a:t>
            </a:r>
            <a:r>
              <a:rPr lang="en-US" sz="2400" dirty="0"/>
              <a:t>I  </a:t>
            </a:r>
            <a:r>
              <a:rPr lang="or-IN" sz="2400" dirty="0"/>
              <a:t>ସେଠାରୁ ସେ </a:t>
            </a:r>
            <a:r>
              <a:rPr lang="or-IN" sz="2400" dirty="0" smtClean="0"/>
              <a:t>ଏମ</a:t>
            </a:r>
            <a:r>
              <a:rPr lang="en-US" sz="2400" dirty="0" smtClean="0"/>
              <a:t>.</a:t>
            </a:r>
            <a:r>
              <a:rPr lang="or-IN" sz="2400" dirty="0" smtClean="0"/>
              <a:t>ଏ ,ବି </a:t>
            </a:r>
            <a:r>
              <a:rPr lang="or-IN" sz="2400" dirty="0"/>
              <a:t>ଏଲ ପାସ କରିଥିଲେ </a:t>
            </a:r>
            <a:r>
              <a:rPr lang="en-US" sz="2400" dirty="0" smtClean="0"/>
              <a:t>I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1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691</Words>
  <Application>Microsoft Office PowerPoint</Application>
  <PresentationFormat>On-screen Show (16:9)</PresentationFormat>
  <Paragraphs>75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145</cp:revision>
  <dcterms:modified xsi:type="dcterms:W3CDTF">2021-05-11T16:50:21Z</dcterms:modified>
</cp:coreProperties>
</file>