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300" r:id="rId4"/>
    <p:sldId id="325" r:id="rId5"/>
    <p:sldId id="331" r:id="rId6"/>
    <p:sldId id="329" r:id="rId7"/>
    <p:sldId id="326" r:id="rId8"/>
    <p:sldId id="332" r:id="rId9"/>
    <p:sldId id="330" r:id="rId10"/>
    <p:sldId id="303" r:id="rId11"/>
    <p:sldId id="302" r:id="rId12"/>
    <p:sldId id="259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 snapToGrid="0">
      <p:cViewPr>
        <p:scale>
          <a:sx n="91" d="100"/>
          <a:sy n="91" d="100"/>
        </p:scale>
        <p:origin x="-552" y="-3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2507080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89261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6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31141" y="989623"/>
            <a:ext cx="8763000" cy="688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ODM PUBLIC SCHOOL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33400" y="1663512"/>
            <a:ext cx="7956737" cy="17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DATE </a:t>
            </a:r>
            <a:r>
              <a:rPr lang="en" sz="1800" b="1" dirty="0" smtClean="0"/>
              <a:t>       :		</a:t>
            </a:r>
            <a:r>
              <a:rPr lang="en" sz="1800" b="1" dirty="0" smtClean="0"/>
              <a:t>05-05-2021</a:t>
            </a:r>
            <a:r>
              <a:rPr lang="en" sz="1800" b="1" dirty="0" smtClean="0"/>
              <a:t>	</a:t>
            </a:r>
            <a:endParaRPr lang="en"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/>
              <a:t>SESSION </a:t>
            </a:r>
            <a:r>
              <a:rPr lang="en-US" sz="1800" b="1" dirty="0" smtClean="0"/>
              <a:t> :		</a:t>
            </a:r>
            <a:r>
              <a:rPr lang="en-US" sz="1800" b="1" dirty="0" smtClean="0"/>
              <a:t>03</a:t>
            </a:r>
            <a:r>
              <a:rPr lang="en-US" sz="1800" b="1" dirty="0" smtClean="0"/>
              <a:t>		</a:t>
            </a:r>
            <a:endParaRPr lang="en-US"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800" b="1" dirty="0"/>
              <a:t>CLASS </a:t>
            </a:r>
            <a:r>
              <a:rPr lang="en-IN" sz="1800" b="1" dirty="0" smtClean="0"/>
              <a:t>     :		IV</a:t>
            </a:r>
            <a:endParaRPr lang="en" sz="1800" b="1" dirty="0"/>
          </a:p>
          <a:p>
            <a:pPr lvl="0"/>
            <a:r>
              <a:rPr lang="en" sz="1800" b="1" dirty="0"/>
              <a:t>SUBJECT : </a:t>
            </a:r>
            <a:r>
              <a:rPr lang="en" sz="1800" b="1" dirty="0" smtClean="0"/>
              <a:t>		</a:t>
            </a:r>
            <a:r>
              <a:rPr lang="or-IN" sz="1800" b="1" dirty="0"/>
              <a:t>ପାଠ ୨</a:t>
            </a:r>
          </a:p>
          <a:p>
            <a:r>
              <a:rPr lang="en" sz="1800" b="1" dirty="0" smtClean="0"/>
              <a:t>CHAPTER </a:t>
            </a:r>
            <a:r>
              <a:rPr lang="en" sz="1800" b="1" dirty="0"/>
              <a:t>NAME </a:t>
            </a:r>
            <a:r>
              <a:rPr lang="en" sz="1800" b="1" dirty="0" smtClean="0"/>
              <a:t>:	</a:t>
            </a:r>
            <a:r>
              <a:rPr lang="or-IN" sz="1800" b="1" dirty="0"/>
              <a:t>ହଜିଲା ଦିନ ର କଥା </a:t>
            </a:r>
          </a:p>
          <a:p>
            <a:pPr lvl="0"/>
            <a:r>
              <a:rPr lang="en" sz="1800" b="1" dirty="0" smtClean="0"/>
              <a:t>SUB TOPIC :		</a:t>
            </a:r>
            <a:r>
              <a:rPr lang="or-IN" sz="1800" b="1" dirty="0" smtClean="0"/>
              <a:t>ଅନୁଛେଦ </a:t>
            </a:r>
            <a:r>
              <a:rPr lang="or-IN" sz="1800" b="1" dirty="0"/>
              <a:t>ବ୍ୟାଖ୍ୟା  ଏବଂ କଠିନ ଶବ୍ଦ </a:t>
            </a:r>
            <a:endParaRPr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Alternate Process 5"/>
          <p:cNvSpPr/>
          <p:nvPr/>
        </p:nvSpPr>
        <p:spPr>
          <a:xfrm>
            <a:off x="1501774" y="2219325"/>
            <a:ext cx="6029326" cy="1238249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754255" y="487017"/>
            <a:ext cx="5148469" cy="894522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or-IN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ଅଧ୍ୟୟନରୁ ଲବ୍ଧ ଜ୍ଞାନର ଫଳାଫଳ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51724" y="2417862"/>
            <a:ext cx="613244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or-IN" sz="2000" i="1" dirty="0">
                <a:solidFill>
                  <a:srgbClr val="002060"/>
                </a:solidFill>
              </a:rPr>
              <a:t>ମଧୁସୂଦନ ନିଜର ସ୍ୱାଭିମାନ କିପରି ବଜାୟ ରଖିଥିଏ ତାହା ଜାଣିବା </a:t>
            </a:r>
            <a:endParaRPr lang="en-US" sz="2000" i="1" dirty="0">
              <a:solidFill>
                <a:srgbClr val="002060"/>
              </a:solidFill>
            </a:endParaRPr>
          </a:p>
        </p:txBody>
      </p:sp>
      <p:pic>
        <p:nvPicPr>
          <p:cNvPr id="5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09408" y="4321518"/>
            <a:ext cx="1234591" cy="8219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154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01608" y="4105902"/>
            <a:ext cx="1234591" cy="98189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 descr="C:\Users\DELL\Desktop\images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6615"/>
            <a:ext cx="2365754" cy="2248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866211" y="2379431"/>
            <a:ext cx="68713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or-IN" sz="2400" i="1">
                <a:solidFill>
                  <a:srgbClr val="FF0000"/>
                </a:solidFill>
              </a:rPr>
              <a:t>ତଳେ </a:t>
            </a:r>
            <a:r>
              <a:rPr lang="or-IN" sz="2400" i="1" smtClean="0">
                <a:solidFill>
                  <a:srgbClr val="FF0000"/>
                </a:solidFill>
              </a:rPr>
              <a:t>ଦିଆଯାଇଥିବା </a:t>
            </a:r>
            <a:r>
              <a:rPr lang="or-IN" sz="2400" i="1" dirty="0">
                <a:solidFill>
                  <a:srgbClr val="FF0000"/>
                </a:solidFill>
              </a:rPr>
              <a:t>ଶବ୍ଦ ଗୁଡିକ କଣ ତାହା ଲେଖ </a:t>
            </a:r>
            <a:r>
              <a:rPr lang="en-US" sz="2400" i="1" dirty="0">
                <a:solidFill>
                  <a:srgbClr val="FF0000"/>
                </a:solidFill>
              </a:rPr>
              <a:t>I  </a:t>
            </a:r>
            <a:r>
              <a:rPr lang="or-IN" sz="2400" i="1" dirty="0">
                <a:solidFill>
                  <a:srgbClr val="FF0000"/>
                </a:solidFill>
              </a:rPr>
              <a:t>ଯଥା ସୁଦାମ -- ଏକ ବ୍ୟକ୍ତି ର ନାମ </a:t>
            </a:r>
            <a:endParaRPr lang="or-IN" sz="2400" i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77278" y="340943"/>
            <a:ext cx="352839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or-IN" sz="7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ଗୃହ</a:t>
            </a:r>
            <a:r>
              <a:rPr lang="en-US" sz="7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or-IN" sz="7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କର୍ମ </a:t>
            </a:r>
            <a:endParaRPr lang="en-US" sz="7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30400" y="3142675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or-IN" sz="2400" dirty="0" smtClean="0"/>
              <a:t>ଗୋଲାପ</a:t>
            </a:r>
            <a:r>
              <a:rPr lang="en-US" sz="2400" dirty="0" smtClean="0"/>
              <a:t>	-</a:t>
            </a:r>
            <a:endParaRPr lang="or-IN" sz="2400" dirty="0"/>
          </a:p>
          <a:p>
            <a:r>
              <a:rPr lang="or-IN" sz="2400" dirty="0" smtClean="0"/>
              <a:t>କଟକ</a:t>
            </a:r>
            <a:r>
              <a:rPr lang="en-US" sz="2400" dirty="0" smtClean="0"/>
              <a:t>		-</a:t>
            </a:r>
            <a:r>
              <a:rPr lang="or-IN" sz="2400" dirty="0" smtClean="0"/>
              <a:t> </a:t>
            </a:r>
            <a:r>
              <a:rPr lang="en-US" sz="2400" dirty="0" smtClean="0"/>
              <a:t>     </a:t>
            </a:r>
            <a:endParaRPr lang="or-IN" sz="2400" dirty="0"/>
          </a:p>
          <a:p>
            <a:r>
              <a:rPr lang="or-IN" sz="2400" dirty="0"/>
              <a:t>ଓକିଲାତି </a:t>
            </a:r>
            <a:r>
              <a:rPr lang="en-US" sz="2400" dirty="0" smtClean="0"/>
              <a:t>	-</a:t>
            </a:r>
            <a:endParaRPr lang="or-IN" sz="2400" dirty="0"/>
          </a:p>
          <a:p>
            <a:r>
              <a:rPr lang="or-IN" sz="2400" dirty="0" smtClean="0"/>
              <a:t>ଗାଈ</a:t>
            </a:r>
            <a:r>
              <a:rPr lang="en-US" sz="2400" dirty="0" smtClean="0"/>
              <a:t>		-</a:t>
            </a:r>
            <a:endParaRPr lang="or-IN" sz="2400" dirty="0"/>
          </a:p>
          <a:p>
            <a:r>
              <a:rPr lang="or-IN" sz="2400" dirty="0"/>
              <a:t>ସହନଶୀଳତା </a:t>
            </a:r>
            <a:r>
              <a:rPr lang="en-US" sz="2400" dirty="0" smtClean="0"/>
              <a:t>	-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9635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2932043" y="0"/>
            <a:ext cx="3578087" cy="785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1808922" y="69573"/>
            <a:ext cx="5406887" cy="715617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Google Shape;64;p14"/>
          <p:cNvSpPr txBox="1"/>
          <p:nvPr/>
        </p:nvSpPr>
        <p:spPr>
          <a:xfrm>
            <a:off x="0" y="1065949"/>
            <a:ext cx="9144000" cy="40596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</a:pPr>
            <a:endParaRPr lang="en-US" dirty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</a:pP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endParaRPr lang="en-US" sz="3200" b="1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r>
              <a:rPr lang="or-IN" sz="32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ଓଡିଶା </a:t>
            </a:r>
            <a:r>
              <a:rPr lang="or-IN" sz="32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ର </a:t>
            </a:r>
            <a:r>
              <a:rPr lang="or-IN" sz="32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ବର</a:t>
            </a:r>
            <a:r>
              <a:rPr lang="en-US" sz="32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or-IN" sz="32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ପୁତ୍ର </a:t>
            </a:r>
            <a:r>
              <a:rPr lang="or-IN" sz="32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ମାନଙ୍କୁ </a:t>
            </a:r>
            <a:r>
              <a:rPr lang="or-IN" sz="3200" b="1" dirty="0">
                <a:solidFill>
                  <a:schemeClr val="tx1"/>
                </a:solidFill>
              </a:rPr>
              <a:t>ଚିହ୍ନିବା</a:t>
            </a:r>
            <a:r>
              <a:rPr lang="or-IN" sz="3200" dirty="0"/>
              <a:t> </a:t>
            </a:r>
            <a:r>
              <a:rPr lang="or-IN" sz="32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or-IN" sz="32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ଓ ଜାଣିବା</a:t>
            </a:r>
          </a:p>
        </p:txBody>
      </p:sp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01609" y="3853175"/>
            <a:ext cx="1234591" cy="12724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0" y="0"/>
            <a:ext cx="9136199" cy="106595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or-IN" sz="3600" b="1" u="sng" dirty="0">
                <a:solidFill>
                  <a:schemeClr val="tx1"/>
                </a:solidFill>
              </a:rPr>
              <a:t>ଶୈକ୍ଷିକ ଉଦ୍ଦେଶ୍ୟ </a:t>
            </a:r>
            <a:endParaRPr sz="3200" b="1" i="0" u="sng" strike="noStrike" cap="none" dirty="0">
              <a:solidFill>
                <a:schemeClr val="tx1"/>
              </a:solidFill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01609" y="3853175"/>
            <a:ext cx="1234591" cy="1272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7643191" cy="5227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7643190" y="0"/>
            <a:ext cx="1493010" cy="396571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98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0975" y="459135"/>
            <a:ext cx="8715375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or-IN" dirty="0"/>
          </a:p>
          <a:p>
            <a:pPr algn="just"/>
            <a:r>
              <a:rPr lang="or-IN" dirty="0"/>
              <a:t> </a:t>
            </a:r>
            <a:r>
              <a:rPr lang="or-IN" sz="2000" dirty="0"/>
              <a:t>ସୁଦାମକୁ ପାଖକୁ ଡାକି ବାବୁ ପଚାରିଲେ </a:t>
            </a:r>
            <a:r>
              <a:rPr lang="en-US" sz="2000" dirty="0"/>
              <a:t>I </a:t>
            </a:r>
            <a:r>
              <a:rPr lang="or-IN" sz="2000" dirty="0"/>
              <a:t>ସୁଦାମ ସିଧାସିଧା </a:t>
            </a:r>
            <a:r>
              <a:rPr lang="or-IN" sz="2000" dirty="0" smtClean="0"/>
              <a:t>ମାନିଗଲା </a:t>
            </a:r>
            <a:r>
              <a:rPr lang="en-US" sz="2000" dirty="0"/>
              <a:t>I </a:t>
            </a:r>
            <a:r>
              <a:rPr lang="or-IN" sz="2000" dirty="0"/>
              <a:t>ସିଏ କାହିଁକି ଲୁଚାଇବ ?  କୋଠି ଖର୍ଚ୍ଚ ବାଦ କ୍ଷୀର ଢେର ବଳକା ହେଉଛି </a:t>
            </a:r>
            <a:r>
              <a:rPr lang="en-US" sz="2000" dirty="0"/>
              <a:t>I </a:t>
            </a:r>
            <a:r>
              <a:rPr lang="or-IN" sz="2000" dirty="0"/>
              <a:t>ସେ କ୍ଷୀର ଆଉ କଣ ହେବ ? ତେଣୁ ସେ ବିକି ଦେଉଛି </a:t>
            </a:r>
            <a:r>
              <a:rPr lang="en-US" sz="2000" dirty="0"/>
              <a:t>I  </a:t>
            </a:r>
            <a:r>
              <a:rPr lang="or-IN" sz="2000" dirty="0"/>
              <a:t>ସେହି ପଇସା ରେ ଗାଈ ଙ୍କ ପାଇଁ ଚୂନି, ଚୋକଡ, ପିଡିଆ , ନଡ଼ାପାଳ , କିଣି ଖାଇବାକୁ ଦେଉଛି </a:t>
            </a:r>
            <a:r>
              <a:rPr lang="en-US" sz="2000" dirty="0"/>
              <a:t>I </a:t>
            </a:r>
          </a:p>
          <a:p>
            <a:pPr algn="just"/>
            <a:endParaRPr lang="en-US" sz="2000" dirty="0"/>
          </a:p>
          <a:p>
            <a:pPr algn="just"/>
            <a:r>
              <a:rPr lang="or-IN" sz="2000" dirty="0"/>
              <a:t>ଏ ସବୁ ଶୁଣି ଗର୍ଜି ଉଠିଲେ ବାବୁ _ "ହଇରେ ! ମଧୁ </a:t>
            </a:r>
            <a:r>
              <a:rPr lang="or-IN" sz="2000" dirty="0" smtClean="0"/>
              <a:t>ଦାସ</a:t>
            </a:r>
            <a:r>
              <a:rPr lang="en-US" sz="2000" dirty="0" smtClean="0"/>
              <a:t> </a:t>
            </a:r>
            <a:r>
              <a:rPr lang="or-IN" sz="2000" dirty="0" smtClean="0"/>
              <a:t>ଶେଷ </a:t>
            </a:r>
            <a:r>
              <a:rPr lang="or-IN" sz="2000" dirty="0"/>
              <a:t>କୁ କ୍ଷୀର ବିକିବ ? ଛିଃ -ଛିଃ ! ତା ପୁଣି ଏଇ ଗରିବ ଲୋକଗୁଡ଼ାଙ୍କୁ  ! ଲୋକେ ଶୁଣିଲେ କଣ କହିବେ ? ଗାଈ ଙ୍କର ଯଦି ଦାନାର ଅଭାବ ହେଉଛି ମତେ ଜଣାଇଲୁ ନାହିଁ ? ଖାଇବାକୁ ଦେଇ ନ ପାରିଲେ ମଧୁ ଦାସ ଗୋଟିଗୋଟି କରି ସବୁ ଗାଈ  ବିକିଦେବ ସିନା , କ୍ଷୀର ବିକିପାରିବ ନାହିଁ </a:t>
            </a:r>
            <a:r>
              <a:rPr lang="en-US" sz="2000" dirty="0"/>
              <a:t>I </a:t>
            </a:r>
            <a:r>
              <a:rPr lang="or-IN" sz="2000" dirty="0"/>
              <a:t>ଅଭାବ ଭିତରେ ଉତ୍କଳ ଟ୍ୟାନେରୀ ଜୋତା କାରଖାନା ଟା ନିଲାମ  ହୋଇଗଲା </a:t>
            </a:r>
            <a:r>
              <a:rPr lang="en-US" sz="2000" dirty="0"/>
              <a:t>I </a:t>
            </a:r>
            <a:r>
              <a:rPr lang="or-IN" sz="2000" dirty="0"/>
              <a:t>ତା ଦେହ ସହିଲା</a:t>
            </a:r>
            <a:r>
              <a:rPr lang="or-IN" sz="2000" dirty="0" smtClean="0"/>
              <a:t>, </a:t>
            </a:r>
            <a:r>
              <a:rPr lang="or-IN" sz="2000" dirty="0"/>
              <a:t>ତଥାପି ମଧୁ ଦାସ ତଳକୁ ଖସି ଯାଇ ନାହିଁ </a:t>
            </a:r>
            <a:r>
              <a:rPr lang="en-US" sz="2000" dirty="0"/>
              <a:t>I </a:t>
            </a:r>
            <a:r>
              <a:rPr lang="or-IN" sz="2000" dirty="0"/>
              <a:t>ନା, ତା ହୋଇପାରିବ ନାହିଁ </a:t>
            </a:r>
            <a:r>
              <a:rPr lang="en-US" sz="2000" dirty="0"/>
              <a:t>I </a:t>
            </a:r>
            <a:r>
              <a:rPr lang="or-IN" sz="2000" dirty="0"/>
              <a:t>କାଲିଠାରୁ କ୍ଷୀର ମାଗଣା ଦିଆ ଯିବ </a:t>
            </a:r>
            <a:r>
              <a:rPr lang="en-US" sz="2000" dirty="0"/>
              <a:t>I "</a:t>
            </a:r>
            <a:r>
              <a:rPr lang="or-IN" sz="2000" dirty="0"/>
              <a:t>ଗାଈ ଦୁହାଁଳ ଥିବା ପର୍ଯ୍ୟନ୍ତ କୋଠି ଖର୍ଚ୍ଚ ରୁ କାଟି ଏହି ଛୁଆମାନଙ୍କୁ କ୍ଷୀର ଦିଆଯିବ " </a:t>
            </a:r>
            <a:r>
              <a:rPr lang="en-US" sz="2000" dirty="0"/>
              <a:t>I </a:t>
            </a:r>
          </a:p>
        </p:txBody>
      </p:sp>
      <p:pic>
        <p:nvPicPr>
          <p:cNvPr id="3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79297" y="4552122"/>
            <a:ext cx="864704" cy="5600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4823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292100"/>
            <a:ext cx="8661400" cy="4497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482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or-IN" b="1" u="sng" dirty="0"/>
              <a:t>କଠିନ ଶବ୍ଦ</a:t>
            </a:r>
            <a:endParaRPr lang="en-US" b="1" u="sng" dirty="0"/>
          </a:p>
        </p:txBody>
      </p:sp>
      <p:sp>
        <p:nvSpPr>
          <p:cNvPr id="3" name="Rectangle 2"/>
          <p:cNvSpPr/>
          <p:nvPr/>
        </p:nvSpPr>
        <p:spPr>
          <a:xfrm>
            <a:off x="177800" y="1313875"/>
            <a:ext cx="8839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		</a:t>
            </a:r>
            <a:r>
              <a:rPr lang="or-IN" sz="3200" dirty="0" smtClean="0"/>
              <a:t>ଚୁନି  </a:t>
            </a:r>
            <a:r>
              <a:rPr lang="en-US" sz="3200" dirty="0" smtClean="0"/>
              <a:t>			</a:t>
            </a:r>
            <a:r>
              <a:rPr lang="or-IN" sz="3200" dirty="0" smtClean="0">
                <a:solidFill>
                  <a:srgbClr val="00B050"/>
                </a:solidFill>
              </a:rPr>
              <a:t>ଗୋଖାଦ୍ୟ </a:t>
            </a:r>
            <a:endParaRPr lang="or-IN" sz="3200" dirty="0">
              <a:solidFill>
                <a:srgbClr val="00B050"/>
              </a:solidFill>
            </a:endParaRPr>
          </a:p>
          <a:p>
            <a:r>
              <a:rPr lang="en-US" sz="3200" dirty="0" smtClean="0"/>
              <a:t>		</a:t>
            </a:r>
            <a:r>
              <a:rPr lang="or-IN" sz="3200" dirty="0" smtClean="0"/>
              <a:t>ଗର୍ଜି  </a:t>
            </a:r>
            <a:r>
              <a:rPr lang="en-US" sz="3200" dirty="0" smtClean="0"/>
              <a:t>			</a:t>
            </a:r>
            <a:r>
              <a:rPr lang="or-IN" sz="3200" dirty="0" smtClean="0">
                <a:solidFill>
                  <a:srgbClr val="00B050"/>
                </a:solidFill>
              </a:rPr>
              <a:t>ଚିତ୍କାର </a:t>
            </a:r>
            <a:endParaRPr lang="or-IN" sz="3200" dirty="0">
              <a:solidFill>
                <a:srgbClr val="00B050"/>
              </a:solidFill>
            </a:endParaRPr>
          </a:p>
          <a:p>
            <a:r>
              <a:rPr lang="en-US" sz="3200" dirty="0" smtClean="0"/>
              <a:t>		</a:t>
            </a:r>
            <a:r>
              <a:rPr lang="or-IN" sz="3200" dirty="0" smtClean="0"/>
              <a:t>ଦୁହାଁଳ  </a:t>
            </a:r>
            <a:r>
              <a:rPr lang="en-US" sz="3200" dirty="0" smtClean="0"/>
              <a:t>		</a:t>
            </a:r>
            <a:r>
              <a:rPr lang="or-IN" sz="3200" dirty="0" smtClean="0">
                <a:solidFill>
                  <a:srgbClr val="00B050"/>
                </a:solidFill>
              </a:rPr>
              <a:t>କ୍ଷୀର </a:t>
            </a:r>
            <a:r>
              <a:rPr lang="or-IN" sz="3200" dirty="0">
                <a:solidFill>
                  <a:srgbClr val="00B050"/>
                </a:solidFill>
              </a:rPr>
              <a:t>ଦେଉଥିବା</a:t>
            </a:r>
            <a:r>
              <a:rPr lang="or-IN" sz="3200" dirty="0"/>
              <a:t> </a:t>
            </a:r>
          </a:p>
          <a:p>
            <a:r>
              <a:rPr lang="en-US" sz="3200" dirty="0" smtClean="0"/>
              <a:t>		</a:t>
            </a:r>
            <a:r>
              <a:rPr lang="or-IN" sz="3200" dirty="0" smtClean="0"/>
              <a:t>ଦାନା  </a:t>
            </a:r>
            <a:r>
              <a:rPr lang="en-US" sz="3200" dirty="0" smtClean="0"/>
              <a:t>		</a:t>
            </a:r>
            <a:r>
              <a:rPr lang="or-IN" sz="3200" dirty="0" smtClean="0">
                <a:solidFill>
                  <a:srgbClr val="00B050"/>
                </a:solidFill>
              </a:rPr>
              <a:t>ଖାଦ୍ୟ </a:t>
            </a:r>
            <a:endParaRPr lang="or-IN" sz="3200" dirty="0">
              <a:solidFill>
                <a:srgbClr val="00B050"/>
              </a:solidFill>
            </a:endParaRPr>
          </a:p>
          <a:p>
            <a:r>
              <a:rPr lang="en-US" sz="3200" dirty="0" smtClean="0"/>
              <a:t>		</a:t>
            </a:r>
            <a:r>
              <a:rPr lang="or-IN" sz="3200" dirty="0" smtClean="0"/>
              <a:t>ଅଭାବ  </a:t>
            </a:r>
            <a:r>
              <a:rPr lang="en-US" sz="3200" dirty="0" smtClean="0"/>
              <a:t>		</a:t>
            </a:r>
            <a:r>
              <a:rPr lang="or-IN" sz="3200" dirty="0" smtClean="0">
                <a:solidFill>
                  <a:srgbClr val="00B050"/>
                </a:solidFill>
              </a:rPr>
              <a:t>ଗରିବ</a:t>
            </a:r>
            <a:r>
              <a:rPr lang="or-IN" sz="3200" dirty="0" smtClean="0"/>
              <a:t> </a:t>
            </a:r>
            <a:r>
              <a:rPr lang="en-US" sz="3200" dirty="0" smtClean="0"/>
              <a:t>/</a:t>
            </a:r>
            <a:r>
              <a:rPr lang="or-IN" sz="3200" dirty="0" smtClean="0"/>
              <a:t> </a:t>
            </a:r>
            <a:r>
              <a:rPr lang="or-IN" sz="3200" dirty="0">
                <a:solidFill>
                  <a:srgbClr val="00B050"/>
                </a:solidFill>
              </a:rPr>
              <a:t>ନଥିବା </a:t>
            </a:r>
          </a:p>
        </p:txBody>
      </p:sp>
    </p:spTree>
    <p:extLst>
      <p:ext uri="{BB962C8B-B14F-4D97-AF65-F5344CB8AC3E}">
        <p14:creationId xmlns:p14="http://schemas.microsoft.com/office/powerpoint/2010/main" val="176205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0975" y="179735"/>
            <a:ext cx="8715375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or-IN" dirty="0"/>
          </a:p>
          <a:p>
            <a:pPr algn="just"/>
            <a:r>
              <a:rPr lang="or-IN" sz="2800" dirty="0"/>
              <a:t>ଓଡ଼ିଆ ମାନଙ୍କର ଦୁର୍ଦ୍ଦଶା ଦେଖି ଯାହାଙ୍କର ପ୍ରାଣ ସବୁବେଳେ କାନ୍ଦୁଥିଲା , ସେ କଣ କେବେ ଏଭଳି କ୍ଷୀର ବିକି ପାରିଥାନ୍ତେ   ? ଏ ମଧୁ ଦାସ କିଏ : ସେ ବିଷୟ ରେ ଅଧିକ ଜାଣିବାର ଆବଶ୍ୟକତା ନାହିଁ </a:t>
            </a:r>
            <a:r>
              <a:rPr lang="en-US" sz="2800" dirty="0"/>
              <a:t>I </a:t>
            </a:r>
            <a:r>
              <a:rPr lang="or-IN" sz="2800" dirty="0"/>
              <a:t>କାରଣ ସେ ମଧୁ ବାରିଷ୍ଟର , ମିଷ୍ଟର ଦାସ, ମଧୁବାବୁ ଭାବେ ଓଡିଶାରେ  ସବୁଠାରେ ଜଣାଶୁଣା </a:t>
            </a:r>
            <a:r>
              <a:rPr lang="en-US" sz="2800" dirty="0"/>
              <a:t>I </a:t>
            </a:r>
            <a:r>
              <a:rPr lang="or-IN" sz="2800" dirty="0"/>
              <a:t>ଏବେ ମଧ୍ୟ ଲୋକଙ୍କ ମୁହଁ ରୁ ଢଗ ଟିଏ ଶୁଣିବାକୁ ମିଳେ "ପାଠ ପଢ଼ିବି , କାଳିଆ ଘୋଡାରେ ଚଢ଼ିବି , ମଧୁବାବୁ ସଂଗେ ଲଢ଼ିବି </a:t>
            </a:r>
            <a:r>
              <a:rPr lang="en-US" sz="2800" dirty="0"/>
              <a:t>I </a:t>
            </a:r>
            <a:r>
              <a:rPr lang="or-IN" sz="2800" dirty="0"/>
              <a:t>ତାଙ୍କ ପରି ପଢୁଆ ଲଢୁଆ ମଣିଷ ସେତେବେଳେ ଓଡିଶା ରେ ଖୁବ କମ ଥିଲେ </a:t>
            </a:r>
            <a:r>
              <a:rPr lang="en-US" sz="2800" dirty="0"/>
              <a:t>I </a:t>
            </a:r>
            <a:r>
              <a:rPr lang="or-IN" sz="2800" dirty="0"/>
              <a:t>ସେ ରେଭେନ୍ଶା କଲିଜିଏଟ ସ୍କୁଲ ରୁ ପ୍ରବେଶିକା ପରୀକ୍ଷା ରେ ପାସ କରିବା ପରେ ପ୍ରଥମେ </a:t>
            </a:r>
            <a:r>
              <a:rPr lang="or-IN" sz="2800" dirty="0" smtClean="0"/>
              <a:t>କଲିକତା </a:t>
            </a:r>
            <a:r>
              <a:rPr lang="or-IN" sz="2800" dirty="0"/>
              <a:t>ପଢିବାକୁ ଯାଇଥିଲେ </a:t>
            </a:r>
            <a:r>
              <a:rPr lang="en-US" sz="2800" dirty="0"/>
              <a:t>I  </a:t>
            </a:r>
            <a:r>
              <a:rPr lang="or-IN" sz="2800" dirty="0"/>
              <a:t>ସେଠାରୁ ସେ </a:t>
            </a:r>
            <a:r>
              <a:rPr lang="or-IN" sz="2800" dirty="0" smtClean="0"/>
              <a:t>ଏମ</a:t>
            </a:r>
            <a:r>
              <a:rPr lang="en-US" sz="2800" dirty="0" smtClean="0"/>
              <a:t>.</a:t>
            </a:r>
            <a:r>
              <a:rPr lang="or-IN" sz="2800" dirty="0" smtClean="0"/>
              <a:t>ଏ ,ବି </a:t>
            </a:r>
            <a:r>
              <a:rPr lang="or-IN" sz="2800" dirty="0"/>
              <a:t>ଏଲ ପାସ କରିଥିଲେ </a:t>
            </a:r>
            <a:r>
              <a:rPr lang="en-US" sz="2800" dirty="0"/>
              <a:t>I </a:t>
            </a:r>
          </a:p>
        </p:txBody>
      </p:sp>
      <p:pic>
        <p:nvPicPr>
          <p:cNvPr id="3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79297" y="4552122"/>
            <a:ext cx="864704" cy="5600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153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1430"/>
            <a:ext cx="9164411" cy="5132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9918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or-IN" b="1" u="sng" dirty="0"/>
              <a:t>କଠିନ ଶବ୍ଦ</a:t>
            </a:r>
            <a:endParaRPr lang="en-US" b="1" u="sng" dirty="0"/>
          </a:p>
        </p:txBody>
      </p:sp>
      <p:sp>
        <p:nvSpPr>
          <p:cNvPr id="3" name="Rectangle 2"/>
          <p:cNvSpPr/>
          <p:nvPr/>
        </p:nvSpPr>
        <p:spPr>
          <a:xfrm>
            <a:off x="177800" y="1313875"/>
            <a:ext cx="8839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	</a:t>
            </a:r>
            <a:r>
              <a:rPr lang="or-IN" sz="3200" dirty="0" smtClean="0"/>
              <a:t>ଦୁର୍ଦ୍ଦଶା   </a:t>
            </a:r>
            <a:r>
              <a:rPr lang="en-US" sz="3200" dirty="0" smtClean="0"/>
              <a:t>			</a:t>
            </a:r>
            <a:r>
              <a:rPr lang="or-IN" sz="3200" dirty="0" smtClean="0">
                <a:solidFill>
                  <a:srgbClr val="00B050"/>
                </a:solidFill>
              </a:rPr>
              <a:t>ଖରାପ </a:t>
            </a:r>
            <a:r>
              <a:rPr lang="or-IN" sz="3200" dirty="0">
                <a:solidFill>
                  <a:srgbClr val="00B050"/>
                </a:solidFill>
              </a:rPr>
              <a:t>ଅବସ୍ଥା </a:t>
            </a:r>
          </a:p>
          <a:p>
            <a:r>
              <a:rPr lang="en-US" sz="3200" dirty="0" smtClean="0"/>
              <a:t>	</a:t>
            </a:r>
            <a:r>
              <a:rPr lang="or-IN" sz="3200" dirty="0" smtClean="0"/>
              <a:t>ପ୍ରବେଶିକା </a:t>
            </a:r>
            <a:r>
              <a:rPr lang="or-IN" sz="3200" dirty="0"/>
              <a:t>ପରୀକ୍ଷା  </a:t>
            </a:r>
            <a:r>
              <a:rPr lang="en-US" sz="3200" dirty="0" smtClean="0"/>
              <a:t>	</a:t>
            </a:r>
            <a:r>
              <a:rPr lang="or-IN" sz="3200" dirty="0" smtClean="0">
                <a:solidFill>
                  <a:srgbClr val="00B050"/>
                </a:solidFill>
              </a:rPr>
              <a:t>ଏବେକାର </a:t>
            </a:r>
            <a:r>
              <a:rPr lang="or-IN" sz="3200" dirty="0">
                <a:solidFill>
                  <a:srgbClr val="00B050"/>
                </a:solidFill>
              </a:rPr>
              <a:t>ମାଟ୍ରିକ ପରୀକ୍ଷା</a:t>
            </a:r>
            <a:r>
              <a:rPr lang="or-IN" sz="3200" dirty="0"/>
              <a:t> </a:t>
            </a:r>
          </a:p>
          <a:p>
            <a:r>
              <a:rPr lang="en-US" sz="3200" dirty="0" smtClean="0"/>
              <a:t>	</a:t>
            </a:r>
            <a:r>
              <a:rPr lang="or-IN" sz="3200" dirty="0" smtClean="0"/>
              <a:t>ନିଲାମ  </a:t>
            </a:r>
            <a:r>
              <a:rPr lang="en-US" sz="3200" dirty="0" smtClean="0"/>
              <a:t>			</a:t>
            </a:r>
            <a:r>
              <a:rPr lang="or-IN" sz="3200" dirty="0" smtClean="0">
                <a:solidFill>
                  <a:srgbClr val="00B050"/>
                </a:solidFill>
              </a:rPr>
              <a:t>ବିକ୍ରି </a:t>
            </a:r>
            <a:endParaRPr lang="or-IN" sz="3200" dirty="0">
              <a:solidFill>
                <a:srgbClr val="00B050"/>
              </a:solidFill>
            </a:endParaRPr>
          </a:p>
          <a:p>
            <a:r>
              <a:rPr lang="en-US" sz="3200" dirty="0" smtClean="0"/>
              <a:t>	</a:t>
            </a:r>
            <a:r>
              <a:rPr lang="or-IN" sz="3200" dirty="0" smtClean="0"/>
              <a:t>ପଢୁଆ </a:t>
            </a:r>
            <a:r>
              <a:rPr lang="en-US" sz="3200" dirty="0" smtClean="0"/>
              <a:t>			</a:t>
            </a:r>
            <a:r>
              <a:rPr lang="or-IN" sz="3200" dirty="0" smtClean="0">
                <a:solidFill>
                  <a:srgbClr val="00B050"/>
                </a:solidFill>
              </a:rPr>
              <a:t>ଶିକ୍ଷିତ</a:t>
            </a:r>
            <a:r>
              <a:rPr lang="or-IN" sz="3200" dirty="0" smtClean="0"/>
              <a:t> </a:t>
            </a:r>
            <a:endParaRPr lang="or-IN" sz="3200" dirty="0"/>
          </a:p>
          <a:p>
            <a:r>
              <a:rPr lang="en-US" sz="3200" dirty="0" smtClean="0"/>
              <a:t>	</a:t>
            </a:r>
            <a:r>
              <a:rPr lang="or-IN" sz="3200" dirty="0" smtClean="0"/>
              <a:t>ଲଢୁଆ </a:t>
            </a:r>
            <a:r>
              <a:rPr lang="en-US" sz="3200" dirty="0" smtClean="0"/>
              <a:t>			</a:t>
            </a:r>
            <a:r>
              <a:rPr lang="or-IN" sz="3200" dirty="0" smtClean="0">
                <a:solidFill>
                  <a:srgbClr val="00B050"/>
                </a:solidFill>
              </a:rPr>
              <a:t>ଯିଏ  </a:t>
            </a:r>
            <a:r>
              <a:rPr lang="or-IN" sz="3200" dirty="0">
                <a:solidFill>
                  <a:srgbClr val="00B050"/>
                </a:solidFill>
              </a:rPr>
              <a:t>ଲଢେ </a:t>
            </a:r>
          </a:p>
        </p:txBody>
      </p:sp>
    </p:spTree>
    <p:extLst>
      <p:ext uri="{BB962C8B-B14F-4D97-AF65-F5344CB8AC3E}">
        <p14:creationId xmlns:p14="http://schemas.microsoft.com/office/powerpoint/2010/main" val="29767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1170</TotalTime>
  <Words>318</Words>
  <Application>Microsoft Office PowerPoint</Application>
  <PresentationFormat>On-screen Show (16:9)</PresentationFormat>
  <Paragraphs>42</Paragraphs>
  <Slides>12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କଠିନ ଶବ୍ଦ</vt:lpstr>
      <vt:lpstr>PowerPoint Presentation</vt:lpstr>
      <vt:lpstr>PowerPoint Presentation</vt:lpstr>
      <vt:lpstr>କଠିନ ଶବ୍ଦ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DELL</cp:lastModifiedBy>
  <cp:revision>114</cp:revision>
  <dcterms:modified xsi:type="dcterms:W3CDTF">2021-05-04T16:22:00Z</dcterms:modified>
</cp:coreProperties>
</file>