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300" r:id="rId4"/>
    <p:sldId id="304" r:id="rId5"/>
    <p:sldId id="305" r:id="rId6"/>
    <p:sldId id="306" r:id="rId7"/>
    <p:sldId id="307" r:id="rId8"/>
    <p:sldId id="309" r:id="rId9"/>
    <p:sldId id="311" r:id="rId10"/>
    <p:sldId id="312" r:id="rId11"/>
    <p:sldId id="316" r:id="rId12"/>
    <p:sldId id="317" r:id="rId13"/>
    <p:sldId id="318" r:id="rId14"/>
    <p:sldId id="319" r:id="rId15"/>
    <p:sldId id="314" r:id="rId16"/>
    <p:sldId id="315" r:id="rId17"/>
    <p:sldId id="320" r:id="rId18"/>
    <p:sldId id="303" r:id="rId19"/>
    <p:sldId id="302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0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989623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663512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DATE </a:t>
            </a:r>
            <a:r>
              <a:rPr lang="en" sz="1800" b="1" dirty="0" smtClean="0"/>
              <a:t>       :		03-05-2021	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SESSION </a:t>
            </a:r>
            <a:r>
              <a:rPr lang="en-US" sz="1800" b="1" dirty="0" smtClean="0"/>
              <a:t> :		01		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/>
              <a:t>CLASS </a:t>
            </a:r>
            <a:r>
              <a:rPr lang="en-IN" sz="1800" b="1" dirty="0" smtClean="0"/>
              <a:t>     :		IV</a:t>
            </a:r>
            <a:endParaRPr lang="en" sz="1800" b="1" dirty="0"/>
          </a:p>
          <a:p>
            <a:pPr lvl="0"/>
            <a:r>
              <a:rPr lang="en" sz="1800" b="1" dirty="0"/>
              <a:t>SUBJECT : </a:t>
            </a:r>
            <a:r>
              <a:rPr lang="en" sz="1800" b="1" dirty="0" smtClean="0"/>
              <a:t>		</a:t>
            </a:r>
            <a:r>
              <a:rPr lang="or-IN" sz="1800" b="1" dirty="0"/>
              <a:t>ପାଠ ୨</a:t>
            </a:r>
          </a:p>
          <a:p>
            <a:r>
              <a:rPr lang="en" sz="1800" b="1" dirty="0" smtClean="0"/>
              <a:t>CHAPTER </a:t>
            </a:r>
            <a:r>
              <a:rPr lang="en" sz="1800" b="1" dirty="0"/>
              <a:t>NAME </a:t>
            </a:r>
            <a:r>
              <a:rPr lang="en" sz="1800" b="1" dirty="0" smtClean="0"/>
              <a:t>:	</a:t>
            </a:r>
            <a:r>
              <a:rPr lang="or-IN" sz="1800" b="1" dirty="0"/>
              <a:t>ହଜିଲା ଦିନ ର କଥା </a:t>
            </a:r>
          </a:p>
          <a:p>
            <a:pPr lvl="0"/>
            <a:r>
              <a:rPr lang="en" sz="1800" b="1" dirty="0" smtClean="0"/>
              <a:t>SUB TOPIC :		</a:t>
            </a:r>
            <a:r>
              <a:rPr lang="or-IN" sz="1800" b="1" dirty="0" smtClean="0"/>
              <a:t>ଉପକ୍ରମ </a:t>
            </a:r>
            <a:r>
              <a:rPr lang="or-IN" sz="1800" b="1" dirty="0"/>
              <a:t>, ବିଷୟବସ୍ତୁ ପଠନ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5843"/>
            <a:ext cx="9034670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or-IN" sz="2400" dirty="0" smtClean="0"/>
              <a:t>ସେଦିନ </a:t>
            </a:r>
            <a:r>
              <a:rPr lang="or-IN" sz="2400" dirty="0"/>
              <a:t>କାହିଁକି କେଜାଣି ଟିକେ ସଅଳ ଫେରି ଆସିଥାନ୍ତି </a:t>
            </a:r>
            <a:r>
              <a:rPr lang="en-US" sz="2400" dirty="0"/>
              <a:t>I </a:t>
            </a:r>
            <a:r>
              <a:rPr lang="or-IN" sz="2400" dirty="0"/>
              <a:t>ହତା ଭିତରେ ପଶୁ ପଶୁ ଆଖିରେ ପଡିଲା ଗିନା, ଗଡୁ, ଠେକି , </a:t>
            </a:r>
            <a:r>
              <a:rPr lang="or-IN" sz="2400" dirty="0" smtClean="0"/>
              <a:t>ଢାଳ  </a:t>
            </a:r>
            <a:r>
              <a:rPr lang="or-IN" sz="2400" dirty="0"/>
              <a:t>ଥୁଆ ହୋଇଛି </a:t>
            </a:r>
            <a:r>
              <a:rPr lang="en-US" sz="2400" dirty="0"/>
              <a:t>I </a:t>
            </a:r>
            <a:r>
              <a:rPr lang="or-IN" sz="2400" dirty="0"/>
              <a:t>କୋତରା ଲୁଗା ପିନ୍ଧା ସ୍ତ୍ରୀଲୋକ  କେତୋଟି ଅପେକ୍ଷା କରି ଠିଆ ହୋଇଛନ୍ତି </a:t>
            </a:r>
            <a:r>
              <a:rPr lang="en-US" sz="2400" dirty="0"/>
              <a:t>I </a:t>
            </a:r>
            <a:r>
              <a:rPr lang="or-IN" sz="2400" dirty="0"/>
              <a:t>ସେମାନଙ୍କ କାଖରେ କୁନି କୁନି ଛୁଆ </a:t>
            </a:r>
            <a:r>
              <a:rPr lang="en-US" sz="2400" dirty="0"/>
              <a:t>I </a:t>
            </a:r>
            <a:r>
              <a:rPr lang="or-IN" sz="2400" dirty="0"/>
              <a:t>ବାବୁଙ୍କୁ ଦେଖି ସଭିଏଁ ଶଙ୍କି ଗଲେ </a:t>
            </a:r>
            <a:r>
              <a:rPr lang="en-US" sz="2400" dirty="0"/>
              <a:t>I </a:t>
            </a:r>
            <a:r>
              <a:rPr lang="or-IN" sz="2400" dirty="0"/>
              <a:t>ସ୍ତ୍ରୀ ଲୋକଙ୍କ ଚେହେରା ଯେମିତି, ଛୁଆ ଙ୍କ ଚେହେରା ତାକୁ ବଳି </a:t>
            </a:r>
            <a:r>
              <a:rPr lang="en-US" sz="2400" dirty="0"/>
              <a:t>I </a:t>
            </a:r>
            <a:r>
              <a:rPr lang="or-IN" sz="2400" dirty="0"/>
              <a:t>ସମସ୍ତଙ୍କ ମୁଣ୍ଡ ନୁଖୁରା, ହାଡୁଆ ଦେହକୁ ଠାକରା ମୁହଁ </a:t>
            </a:r>
            <a:r>
              <a:rPr lang="en-US" sz="2400" dirty="0"/>
              <a:t>I </a:t>
            </a:r>
            <a:r>
              <a:rPr lang="or-IN" sz="2400" dirty="0"/>
              <a:t>ଓଠ ଶୁଖିଲା , ଆଖି ନିସ୍ତେଜ, ଛୁଆଗୁଡ଼ିଙ୍କ ଦେହ ଫୁଙ୍ଗୁଳା , ପତଳା ଓ ଦୁର୍ବଳ ଚେହେରା </a:t>
            </a:r>
            <a:r>
              <a:rPr lang="en-US" sz="2400" dirty="0"/>
              <a:t>I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552122"/>
            <a:ext cx="1234591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90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2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552122"/>
            <a:ext cx="1234591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2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661452"/>
            <a:ext cx="1234591" cy="450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06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6" y="0"/>
            <a:ext cx="956144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409" y="4780722"/>
            <a:ext cx="1234591" cy="33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6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661452"/>
            <a:ext cx="1234591" cy="450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661452"/>
            <a:ext cx="1234591" cy="450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1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94526" y="2206489"/>
            <a:ext cx="6589643" cy="10833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54255" y="487017"/>
            <a:ext cx="5148469" cy="89452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 ଜ୍ଞାନର ଫଳାଫଳ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724" y="2417862"/>
            <a:ext cx="6132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000" i="1" dirty="0" smtClean="0">
                <a:solidFill>
                  <a:schemeClr val="tx1"/>
                </a:solidFill>
              </a:rPr>
              <a:t>ଭାରତର </a:t>
            </a:r>
            <a:r>
              <a:rPr lang="or-IN" sz="2000" i="1" dirty="0">
                <a:solidFill>
                  <a:schemeClr val="tx1"/>
                </a:solidFill>
              </a:rPr>
              <a:t>ସ୍ୱାଧୀନତା </a:t>
            </a:r>
            <a:r>
              <a:rPr lang="or-IN" sz="2000" i="1" dirty="0" smtClean="0">
                <a:solidFill>
                  <a:schemeClr val="tx1"/>
                </a:solidFill>
              </a:rPr>
              <a:t>ସଂଗ୍ରାମରେ </a:t>
            </a:r>
            <a:r>
              <a:rPr lang="or-IN" sz="2000" i="1" dirty="0">
                <a:solidFill>
                  <a:schemeClr val="tx1"/>
                </a:solidFill>
              </a:rPr>
              <a:t>ଥିବା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algn="ctr"/>
            <a:r>
              <a:rPr lang="or-IN" sz="2000" i="1" dirty="0" smtClean="0">
                <a:solidFill>
                  <a:schemeClr val="tx1"/>
                </a:solidFill>
              </a:rPr>
              <a:t>ଓଡିଶାର ବରପୁତ୍ରଙ୍କ </a:t>
            </a:r>
            <a:r>
              <a:rPr lang="or-IN" sz="2000" i="1" dirty="0">
                <a:solidFill>
                  <a:schemeClr val="tx1"/>
                </a:solidFill>
              </a:rPr>
              <a:t>ବିଷୟରେ </a:t>
            </a:r>
            <a:r>
              <a:rPr lang="or-IN" sz="2000" i="1" dirty="0" smtClean="0">
                <a:solidFill>
                  <a:schemeClr val="tx1"/>
                </a:solidFill>
              </a:rPr>
              <a:t>ସମ୍ୟକ ଧାରଣା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8" y="4321518"/>
            <a:ext cx="1234591" cy="82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8" y="4105902"/>
            <a:ext cx="1234591" cy="98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DEL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3" y="457200"/>
            <a:ext cx="5338381" cy="38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835" y="4122506"/>
            <a:ext cx="7384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or-IN" sz="2400" i="1" dirty="0">
                <a:solidFill>
                  <a:srgbClr val="002060"/>
                </a:solidFill>
              </a:rPr>
              <a:t>ଘରେ </a:t>
            </a:r>
            <a:r>
              <a:rPr lang="en-US" sz="2400" i="1" dirty="0" smtClean="0">
                <a:solidFill>
                  <a:srgbClr val="002060"/>
                </a:solidFill>
              </a:rPr>
              <a:t>“</a:t>
            </a:r>
            <a:r>
              <a:rPr lang="or-IN" sz="2400" b="1" i="1" dirty="0" smtClean="0">
                <a:solidFill>
                  <a:srgbClr val="002060"/>
                </a:solidFill>
              </a:rPr>
              <a:t>ହଜିଲା </a:t>
            </a:r>
            <a:r>
              <a:rPr lang="or-IN" sz="2400" b="1" i="1" dirty="0">
                <a:solidFill>
                  <a:srgbClr val="002060"/>
                </a:solidFill>
              </a:rPr>
              <a:t>ଦିନର </a:t>
            </a:r>
            <a:r>
              <a:rPr lang="or-IN" sz="2400" b="1" i="1" dirty="0" smtClean="0">
                <a:solidFill>
                  <a:srgbClr val="002060"/>
                </a:solidFill>
              </a:rPr>
              <a:t>କଥା</a:t>
            </a:r>
            <a:r>
              <a:rPr lang="en-US" sz="2400" b="1" i="1" dirty="0" smtClean="0">
                <a:solidFill>
                  <a:srgbClr val="002060"/>
                </a:solidFill>
              </a:rPr>
              <a:t>”</a:t>
            </a:r>
            <a:r>
              <a:rPr lang="or-IN" sz="2400" b="1" i="1" dirty="0" smtClean="0">
                <a:solidFill>
                  <a:srgbClr val="002060"/>
                </a:solidFill>
              </a:rPr>
              <a:t> </a:t>
            </a:r>
            <a:r>
              <a:rPr lang="or-IN" sz="2400" i="1" dirty="0">
                <a:solidFill>
                  <a:srgbClr val="002060"/>
                </a:solidFill>
              </a:rPr>
              <a:t>ଟିକୁ ଭଲଭାବରେ ପଢ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7278" y="340943"/>
            <a:ext cx="35283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ଗୃହ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or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କର୍ମ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32043" y="0"/>
            <a:ext cx="3578087" cy="78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08922" y="69573"/>
            <a:ext cx="5406887" cy="7156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1065949"/>
            <a:ext cx="9144000" cy="40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ଓଡିଶା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ର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ବର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ପୁତ୍ର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ମାନଙ୍କୁ </a:t>
            </a:r>
            <a:r>
              <a:rPr lang="or-IN" sz="3200" b="1" dirty="0">
                <a:solidFill>
                  <a:schemeClr val="tx1"/>
                </a:solidFill>
              </a:rPr>
              <a:t>ଚିହ୍ନିବା</a:t>
            </a:r>
            <a:r>
              <a:rPr lang="or-IN" sz="3200" dirty="0"/>
              <a:t>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ଓ ଜାଣିବା</a:t>
            </a: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0"/>
            <a:ext cx="9136199" cy="1065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3600" b="1" u="sng" dirty="0">
                <a:solidFill>
                  <a:schemeClr val="tx1"/>
                </a:solidFill>
              </a:rPr>
              <a:t>ଶୈକ୍ଷିକ ଉଦ୍ଦେଶ୍ୟ </a:t>
            </a:r>
            <a:endParaRPr sz="32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4282"/>
            <a:ext cx="308009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0" y="0"/>
            <a:ext cx="3101009" cy="23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8"/>
            <a:ext cx="3080094" cy="246428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95" y="2"/>
            <a:ext cx="2962896" cy="51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2" y="2322236"/>
            <a:ext cx="3101008" cy="28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577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5287" y="0"/>
            <a:ext cx="48403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or-IN" sz="2800" dirty="0" smtClean="0">
                <a:solidFill>
                  <a:srgbClr val="002060"/>
                </a:solidFill>
              </a:rPr>
              <a:t>ପଣ୍ଡିତ </a:t>
            </a:r>
            <a:r>
              <a:rPr lang="or-IN" sz="2800" dirty="0">
                <a:solidFill>
                  <a:srgbClr val="002060"/>
                </a:solidFill>
              </a:rPr>
              <a:t>ଗୋପବନ୍ଧୁ ଦାସ </a:t>
            </a:r>
            <a:r>
              <a:rPr lang="or-IN" sz="2800" dirty="0" smtClean="0">
                <a:solidFill>
                  <a:srgbClr val="002060"/>
                </a:solidFill>
              </a:rPr>
              <a:t>ପୁରୀ </a:t>
            </a:r>
            <a:r>
              <a:rPr lang="or-IN" sz="2800" dirty="0">
                <a:solidFill>
                  <a:srgbClr val="002060"/>
                </a:solidFill>
              </a:rPr>
              <a:t>ଜିଲ୍ଲା ର ସୁଆଣ୍ଡୋ </a:t>
            </a:r>
            <a:r>
              <a:rPr lang="or-IN" sz="2800" dirty="0" smtClean="0">
                <a:solidFill>
                  <a:srgbClr val="002060"/>
                </a:solidFill>
              </a:rPr>
              <a:t>ଗ୍ରାମରେ  </a:t>
            </a:r>
            <a:r>
              <a:rPr lang="or-IN" sz="2800" dirty="0">
                <a:solidFill>
                  <a:srgbClr val="002060"/>
                </a:solidFill>
              </a:rPr>
              <a:t>ଜନ୍ମ ନେଇଥିଲେ </a:t>
            </a:r>
            <a:r>
              <a:rPr lang="en-US" sz="2800" dirty="0">
                <a:solidFill>
                  <a:srgbClr val="002060"/>
                </a:solidFill>
              </a:rPr>
              <a:t>I  </a:t>
            </a:r>
            <a:r>
              <a:rPr lang="or-IN" sz="2800" dirty="0" smtClean="0">
                <a:solidFill>
                  <a:srgbClr val="002060"/>
                </a:solidFill>
              </a:rPr>
              <a:t>ସ୍ୱାଧୀନତା ର ସଂଗ୍ରାମରେ </a:t>
            </a:r>
            <a:r>
              <a:rPr lang="or-IN" sz="2800" dirty="0">
                <a:solidFill>
                  <a:srgbClr val="002060"/>
                </a:solidFill>
              </a:rPr>
              <a:t>ସେ ଥିଲେ ଜଣେ </a:t>
            </a:r>
            <a:r>
              <a:rPr lang="or-IN" sz="2800" dirty="0" smtClean="0">
                <a:solidFill>
                  <a:srgbClr val="002060"/>
                </a:solidFill>
              </a:rPr>
              <a:t>ଆଗଧାଡିର </a:t>
            </a:r>
            <a:r>
              <a:rPr lang="or-IN" sz="2800" dirty="0">
                <a:solidFill>
                  <a:srgbClr val="002060"/>
                </a:solidFill>
              </a:rPr>
              <a:t>ଯୋଦ୍ଧା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or-IN" sz="2800" dirty="0" smtClean="0">
                <a:solidFill>
                  <a:srgbClr val="002060"/>
                </a:solidFill>
              </a:rPr>
              <a:t>ନିଜର </a:t>
            </a:r>
            <a:r>
              <a:rPr lang="or-IN" sz="2800" dirty="0">
                <a:solidFill>
                  <a:srgbClr val="002060"/>
                </a:solidFill>
              </a:rPr>
              <a:t>କଲମ </a:t>
            </a:r>
            <a:r>
              <a:rPr lang="or-IN" sz="2800" dirty="0" smtClean="0">
                <a:solidFill>
                  <a:srgbClr val="002060"/>
                </a:solidFill>
              </a:rPr>
              <a:t>ବଳରେ </a:t>
            </a:r>
            <a:r>
              <a:rPr lang="or-IN" sz="2800" dirty="0">
                <a:solidFill>
                  <a:srgbClr val="002060"/>
                </a:solidFill>
              </a:rPr>
              <a:t>ସେ ଇଂରେଜ ମାନଙ୍କ ବିରୁଦ୍ଧରେ </a:t>
            </a:r>
            <a:r>
              <a:rPr lang="or-IN" sz="2800" dirty="0" smtClean="0">
                <a:solidFill>
                  <a:srgbClr val="002060"/>
                </a:solidFill>
              </a:rPr>
              <a:t>ନିଜର ସଂଗ୍ରାମ ଆରମ୍ଭ କରିଥିଲେ</a:t>
            </a:r>
            <a:r>
              <a:rPr lang="en-US" sz="2800" dirty="0" smtClean="0">
                <a:solidFill>
                  <a:srgbClr val="002060"/>
                </a:solidFill>
              </a:rPr>
              <a:t>I </a:t>
            </a:r>
            <a:r>
              <a:rPr lang="or-IN" sz="2800" dirty="0">
                <a:solidFill>
                  <a:srgbClr val="002060"/>
                </a:solidFill>
              </a:rPr>
              <a:t>ଓଡ଼ିଆ </a:t>
            </a:r>
            <a:r>
              <a:rPr lang="or-IN" sz="2800" dirty="0" smtClean="0">
                <a:solidFill>
                  <a:srgbClr val="002060"/>
                </a:solidFill>
              </a:rPr>
              <a:t>ସମ୍ବାଦ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or-IN" sz="2800" dirty="0" smtClean="0">
                <a:solidFill>
                  <a:srgbClr val="002060"/>
                </a:solidFill>
              </a:rPr>
              <a:t>ପତ୍ର </a:t>
            </a:r>
            <a:r>
              <a:rPr lang="or-IN" sz="2800" dirty="0">
                <a:solidFill>
                  <a:srgbClr val="002060"/>
                </a:solidFill>
              </a:rPr>
              <a:t>"ସମାଜ" ର ସେ ଥିଲେ ପ୍ରତିଷ୍ଠାତା </a:t>
            </a:r>
            <a:r>
              <a:rPr lang="en-US" sz="2800" dirty="0" smtClean="0">
                <a:solidFill>
                  <a:srgbClr val="002060"/>
                </a:solidFill>
              </a:rPr>
              <a:t>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0559" y="136020"/>
            <a:ext cx="5063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800" b="1" u="sng" dirty="0">
                <a:solidFill>
                  <a:srgbClr val="C00000"/>
                </a:solidFill>
              </a:rPr>
              <a:t>ଉତ୍କଳମଣି ପଣ୍ଡିତ ଗୋପବନ୍ଧୁ ଦାସ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4273825"/>
            <a:ext cx="1234591" cy="8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9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241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24130" y="141801"/>
            <a:ext cx="491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800" b="1" u="sng" dirty="0">
                <a:solidFill>
                  <a:srgbClr val="C00000"/>
                </a:solidFill>
              </a:rPr>
              <a:t>ବୀର ସୁରେନ୍ଦ୍ର ସାଏ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4129" y="792671"/>
            <a:ext cx="48403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or-IN" sz="2800" dirty="0" smtClean="0">
                <a:solidFill>
                  <a:srgbClr val="002060"/>
                </a:solidFill>
              </a:rPr>
              <a:t>ପଶ୍ଚିମ</a:t>
            </a:r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or-IN" sz="2800" dirty="0" smtClean="0">
                <a:solidFill>
                  <a:srgbClr val="002060"/>
                </a:solidFill>
              </a:rPr>
              <a:t>ଓଡିଶାର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or-IN" sz="2800" dirty="0" smtClean="0">
                <a:solidFill>
                  <a:srgbClr val="002060"/>
                </a:solidFill>
              </a:rPr>
              <a:t>ସ୍ୱାଧୀନତା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or-IN" sz="2800" dirty="0" smtClean="0">
                <a:solidFill>
                  <a:srgbClr val="002060"/>
                </a:solidFill>
              </a:rPr>
              <a:t>ସଂଗ୍ରାମୀ </a:t>
            </a:r>
            <a:r>
              <a:rPr lang="or-IN" sz="2800" dirty="0">
                <a:solidFill>
                  <a:srgbClr val="002060"/>
                </a:solidFill>
              </a:rPr>
              <a:t>ସୁରେନ୍ଦ୍ର ସାଏ ସଫଳତାର ସହିତ ଇଂରେଜ ଙ୍କ ମୁକାବିଲା କରିଥିଲେ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or-IN" sz="2800" dirty="0">
                <a:solidFill>
                  <a:srgbClr val="002060"/>
                </a:solidFill>
              </a:rPr>
              <a:t>ଇଂରେଜଙ୍କ ଦ୍ୱାରା ବନ୍ଦୀ ହୋଇ ସେ ଆସୀରଗଡ଼ ଜେଲ ରେ ୧୮୮୪ ରେ ଶେଷ ନିଶ୍ୱାସ ତ୍ୟାଗ କରିଥିଲେ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or-IN" sz="2800" dirty="0">
                <a:solidFill>
                  <a:srgbClr val="002060"/>
                </a:solidFill>
              </a:rPr>
              <a:t>ଭାରତ ର ସ୍ୱାଧୀନତା ସଂଗ୍ରାମ ର ସେ ଥିଲେ ଜଣେ ସଫଳ ସେନ</a:t>
            </a:r>
            <a:r>
              <a:rPr lang="en-US" sz="2800" dirty="0">
                <a:solidFill>
                  <a:srgbClr val="002060"/>
                </a:solidFill>
              </a:rPr>
              <a:t>I</a:t>
            </a:r>
            <a:r>
              <a:rPr lang="or-IN" sz="2800" dirty="0">
                <a:solidFill>
                  <a:srgbClr val="002060"/>
                </a:solidFill>
              </a:rPr>
              <a:t>ପତି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93705" cy="50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3704" y="111984"/>
            <a:ext cx="485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800" b="1" u="sng" dirty="0">
                <a:solidFill>
                  <a:srgbClr val="FF0000"/>
                </a:solidFill>
              </a:rPr>
              <a:t>ରମାଦେବୀ ଚୌଧୁରୀ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2974" y="635961"/>
            <a:ext cx="47310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or-IN" sz="2400" dirty="0">
                <a:solidFill>
                  <a:srgbClr val="002060"/>
                </a:solidFill>
              </a:rPr>
              <a:t>ଭାରତରେ ଇଂରେଜଙ୍କ  ବିରୁଦ୍ଧରେ ହୋଇଥିବା ଅସହଯୋଗ ଆନ୍ଦୋଳନ ର ସେ ଥିଲେ ଜଣେ ମୂଖ୍ୟ ପୁରୋଧା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ମହାତ୍ମାଗାନ୍ଧୀ ଙ୍କୁ ସହଯୋଗ କରି ସେ ଆରମ୍ଭ କରିଥିଲେ ଇଂରେଜଙ୍କ ଵିରୁଦ୍ଧରେ ନିଜର ଆନ୍ଦୋଳନ </a:t>
            </a:r>
            <a:r>
              <a:rPr lang="en-US" sz="2400" dirty="0">
                <a:solidFill>
                  <a:srgbClr val="002060"/>
                </a:solidFill>
              </a:rPr>
              <a:t>I  </a:t>
            </a:r>
            <a:r>
              <a:rPr lang="or-IN" sz="2400" dirty="0">
                <a:solidFill>
                  <a:srgbClr val="002060"/>
                </a:solidFill>
              </a:rPr>
              <a:t>ସେ ଏକାଧାର ରେ ଥିଲେ ଜଣେ ସ୍ୱାଧୀନତା ସଂଗ୍ରାମୀ ଓ  ସାମାଜିକ ସଂସ୍କାରିକା 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ତାଙ୍କୁ ଓଡିଶାର ଜଣସାଧାରଣ ସ୍ନେହରେ " ମା " ବୋଲି ଡାକୁଥିଲେ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16449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4496" y="176756"/>
            <a:ext cx="4979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800" b="1" u="sng" dirty="0">
                <a:solidFill>
                  <a:srgbClr val="FF0000"/>
                </a:solidFill>
              </a:rPr>
              <a:t>ଜୟୀ ରାଜଗୁରୁ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496" y="70745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or-IN" sz="2800" dirty="0">
                <a:solidFill>
                  <a:srgbClr val="002060"/>
                </a:solidFill>
              </a:rPr>
              <a:t>ଖୋର୍ଦ୍ଧାଗଡ଼ର ରାଜା ମୁକୁନ୍ଦ ଦେବ (ଦ୍ଵିତୀୟ) ଙ୍କ ମୁଖ୍ୟମନ୍ତ୍ରୀ ତଥା ମୁଖ୍ୟ ପୁରୋହିତ ଜୟୀ ରାଜଗୁରୁ ଇଂରେଜଙ୍କ ବିରୁଦ୍ଧରେ ସଶସ୍ତ୍ର </a:t>
            </a:r>
            <a:r>
              <a:rPr lang="or-IN" sz="2800" dirty="0" smtClean="0">
                <a:solidFill>
                  <a:srgbClr val="002060"/>
                </a:solidFill>
              </a:rPr>
              <a:t>ସଂଗ୍ରାମ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or-IN" sz="2800" dirty="0" smtClean="0">
                <a:solidFill>
                  <a:srgbClr val="002060"/>
                </a:solidFill>
              </a:rPr>
              <a:t>କରିଥିଲେ</a:t>
            </a:r>
            <a:r>
              <a:rPr lang="en-US" sz="2800" dirty="0" smtClean="0">
                <a:solidFill>
                  <a:srgbClr val="002060"/>
                </a:solidFill>
              </a:rPr>
              <a:t> I  </a:t>
            </a:r>
            <a:r>
              <a:rPr lang="or-IN" sz="2800" dirty="0" smtClean="0">
                <a:solidFill>
                  <a:srgbClr val="002060"/>
                </a:solidFill>
              </a:rPr>
              <a:t>ଇଂରେଜ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or-IN" sz="2800" dirty="0" smtClean="0">
                <a:solidFill>
                  <a:srgbClr val="002060"/>
                </a:solidFill>
              </a:rPr>
              <a:t>ମାନେ </a:t>
            </a:r>
            <a:r>
              <a:rPr lang="or-IN" sz="2800" dirty="0">
                <a:solidFill>
                  <a:srgbClr val="002060"/>
                </a:solidFill>
              </a:rPr>
              <a:t>ତାଙ୍କୁ ବନ୍ଦୀ କରି </a:t>
            </a:r>
            <a:r>
              <a:rPr lang="or-IN" sz="2800" dirty="0" smtClean="0">
                <a:solidFill>
                  <a:srgbClr val="002060"/>
                </a:solidFill>
              </a:rPr>
              <a:t>ବାଘି ତୋଟାରେ ମୃତୁଦଣ୍ଡ </a:t>
            </a:r>
            <a:r>
              <a:rPr lang="or-IN" sz="2800" dirty="0">
                <a:solidFill>
                  <a:srgbClr val="002060"/>
                </a:solidFill>
              </a:rPr>
              <a:t>ଦେଇଥିଲେ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69"/>
            <a:ext cx="9144000" cy="45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594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or-IN" sz="3200" b="1" dirty="0">
                <a:solidFill>
                  <a:schemeClr val="bg1"/>
                </a:solidFill>
              </a:rPr>
              <a:t>ମଧୁସୂଦନ ଦାସ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21"/>
            <a:ext cx="9144000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or-IN" sz="2800" b="1" dirty="0"/>
              <a:t>ହଜିଲା ଦିନର କଥା </a:t>
            </a:r>
          </a:p>
          <a:p>
            <a:pPr algn="just"/>
            <a:r>
              <a:rPr lang="en-US" sz="2400" dirty="0" smtClean="0"/>
              <a:t>							</a:t>
            </a:r>
            <a:r>
              <a:rPr lang="or-IN" sz="2400" dirty="0" smtClean="0"/>
              <a:t>ରମେଶ </a:t>
            </a:r>
            <a:r>
              <a:rPr lang="or-IN" sz="2400" dirty="0"/>
              <a:t>ଚନ୍ଦ୍ର ଭଞ୍ଜ </a:t>
            </a:r>
          </a:p>
          <a:p>
            <a:pPr algn="just"/>
            <a:endParaRPr lang="or-IN" sz="2400" dirty="0"/>
          </a:p>
          <a:p>
            <a:pPr algn="just">
              <a:lnSpc>
                <a:spcPct val="150000"/>
              </a:lnSpc>
            </a:pPr>
            <a:r>
              <a:rPr lang="or-IN" sz="2400" dirty="0"/>
              <a:t>ସକାଳବୁଲା ଦେହକୁ ବଡ଼ ହିତ </a:t>
            </a:r>
            <a:r>
              <a:rPr lang="en-US" sz="2400" dirty="0"/>
              <a:t>I </a:t>
            </a:r>
            <a:r>
              <a:rPr lang="or-IN" sz="2400" dirty="0"/>
              <a:t>ବେଶ ଫୁର୍ତ୍ତି ଲାଗେ, ସତେଜ ଲାଗେ  </a:t>
            </a:r>
            <a:r>
              <a:rPr lang="en-US" sz="2400" dirty="0" smtClean="0"/>
              <a:t>I</a:t>
            </a:r>
            <a:r>
              <a:rPr lang="or-IN" sz="2400" dirty="0" smtClean="0"/>
              <a:t> </a:t>
            </a:r>
            <a:r>
              <a:rPr lang="or-IN" sz="2400" dirty="0"/>
              <a:t>ସେଦିନ ମଧୁବାବୁ ସବୁଦିନ ପରି ସକାଳ ବେଳ </a:t>
            </a:r>
            <a:r>
              <a:rPr lang="or-IN" sz="2400" dirty="0" smtClean="0"/>
              <a:t>ସ</a:t>
            </a:r>
            <a:r>
              <a:rPr lang="en-US" sz="2400" dirty="0" smtClean="0"/>
              <a:t>I</a:t>
            </a:r>
            <a:r>
              <a:rPr lang="or-IN" sz="2400" dirty="0"/>
              <a:t>ରି</a:t>
            </a:r>
            <a:r>
              <a:rPr lang="or-IN" sz="2400" dirty="0" smtClean="0"/>
              <a:t> କୋଠିକୁ </a:t>
            </a:r>
            <a:r>
              <a:rPr lang="or-IN" sz="2400" dirty="0"/>
              <a:t>ଫେରି ଆସୁଥାନ୍ତି  </a:t>
            </a:r>
            <a:r>
              <a:rPr lang="en-US" sz="2400" dirty="0"/>
              <a:t>I </a:t>
            </a:r>
            <a:r>
              <a:rPr lang="or-IN" sz="2400" dirty="0"/>
              <a:t>ନିତି କିଲ୍ଲା ପଡିଆରେ ଘେରାଏ ବୁଲି ନ ଆସିଲେ ବାବୁଙ୍କୁ ଶାନ୍ତି ଲାଗେ ନାହିଁ </a:t>
            </a:r>
            <a:r>
              <a:rPr lang="en-US" sz="2400" dirty="0"/>
              <a:t>I </a:t>
            </a:r>
            <a:r>
              <a:rPr lang="or-IN" sz="2400" dirty="0"/>
              <a:t>ବେଳେ ବେଳେ ବାରବାଟୀ କୁଳେ</a:t>
            </a:r>
            <a:r>
              <a:rPr lang="or-IN" sz="2400" dirty="0" smtClean="0"/>
              <a:t>କୁଳେ </a:t>
            </a:r>
            <a:r>
              <a:rPr lang="or-IN" sz="2400" dirty="0"/>
              <a:t>ଥୋଡିଏ ବାଟ ଚାଲିଯାନ୍ତି </a:t>
            </a:r>
            <a:r>
              <a:rPr lang="en-US" sz="2400" dirty="0"/>
              <a:t>I  </a:t>
            </a:r>
            <a:r>
              <a:rPr lang="or-IN" sz="2400" dirty="0"/>
              <a:t>ହାତ ରେ ଥାଏ ଶିଙ୍ଘ ବାଡ଼ି </a:t>
            </a:r>
            <a:r>
              <a:rPr lang="en-US" sz="2400" dirty="0"/>
              <a:t>I </a:t>
            </a:r>
            <a:r>
              <a:rPr lang="or-IN" sz="2400" dirty="0" smtClean="0"/>
              <a:t>ଘରଲେଉଟାଣି </a:t>
            </a:r>
            <a:r>
              <a:rPr lang="or-IN" sz="2400" dirty="0"/>
              <a:t>ମନଟା ଟିକିଏ ହାଲୁକା ଲାଗେ </a:t>
            </a:r>
            <a:r>
              <a:rPr lang="en-US" sz="2400" dirty="0"/>
              <a:t>I </a:t>
            </a:r>
            <a:r>
              <a:rPr lang="or-IN" sz="2400" dirty="0"/>
              <a:t>ଶିଙ୍ଘ ବାଡ଼ି ଟା ହାତ ରେ ଘୁରୁଥାଏ </a:t>
            </a:r>
            <a:r>
              <a:rPr lang="en-US" sz="2400" dirty="0"/>
              <a:t>I </a:t>
            </a:r>
            <a:r>
              <a:rPr lang="or-IN" sz="2400" dirty="0"/>
              <a:t>କାଳି ଅନ୍ଧାର ରୁ ସେ ବାହାରି ଯାନ୍ତି </a:t>
            </a:r>
            <a:r>
              <a:rPr lang="en-US" sz="2400" dirty="0"/>
              <a:t>I </a:t>
            </a:r>
            <a:r>
              <a:rPr lang="or-IN" sz="2400" dirty="0"/>
              <a:t>ଫେରୁ ଫେରୁ କଅଁଳ ଖରା ପଡିଯାଇଥାଏ </a:t>
            </a:r>
            <a:r>
              <a:rPr lang="en-US" sz="2400" dirty="0" smtClean="0"/>
              <a:t>I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343400"/>
            <a:ext cx="1234591" cy="76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982</TotalTime>
  <Words>301</Words>
  <Application>Microsoft Office PowerPoint</Application>
  <PresentationFormat>On-screen Show (16:9)</PresentationFormat>
  <Paragraphs>39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98</cp:revision>
  <dcterms:modified xsi:type="dcterms:W3CDTF">2021-07-30T18:25:40Z</dcterms:modified>
</cp:coreProperties>
</file>