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7" r:id="rId2"/>
    <p:sldId id="282" r:id="rId3"/>
    <p:sldId id="279" r:id="rId4"/>
    <p:sldId id="274" r:id="rId5"/>
    <p:sldId id="275" r:id="rId6"/>
    <p:sldId id="277" r:id="rId7"/>
    <p:sldId id="278" r:id="rId8"/>
    <p:sldId id="280" r:id="rId9"/>
    <p:sldId id="28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51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41361A-A966-487B-94FF-9FEB27E2CE66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74C8D2-6A79-42ED-B9BF-0D2B889F33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592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A64519-1769-E041-914C-57BD472932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80DA8A8-EDDF-EC42-9825-1365D527FA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97E948F-8B2E-4840-80AA-AF937DA1B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CDF915A-22E3-1746-84D1-EA4A3C895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9B872E1-4A84-9743-A765-8C0AF202C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03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00621F-5C5C-8841-A2F2-251B8A341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EF7ED05-3B1C-0E4F-B6A7-5E5E50C4B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E6F8299-867E-734C-ADE2-AED4A625C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E565842-E4C8-AE47-A7C3-DBBACC42C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488A52D-1BA6-E546-84B5-CBFA976E5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94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079E832-A574-5A44-81B6-494B49B054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EF4A52C-8BE7-6F4A-8572-D0EBF121F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EA47EC-1EEB-4C4A-8219-7D669E635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34D2989-14FD-7144-8CC1-104483670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D37F14-43C9-4741-AAAC-8B76C0CB2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5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B2CAB0-E37C-F244-AB18-12147C9C1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D716E1-0854-E347-92D5-A56E2521A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0C6722D-C79C-E243-BA1E-4CD5E2822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DFB9E25-43D3-E04A-A6F4-88528EB85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DFCCE90-6E1E-034A-92CD-30905BBD5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6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556208-D92A-8644-84FC-9F67D0120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63D3776-B10A-E246-AC1C-84FDC2C99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A098BA4-235B-4B4C-B9EF-13C942297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4399AC-D446-F341-908F-6B4944C05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38B91B2-D5D8-3147-BFAA-A755EB003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93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B26954-6CAB-BD49-8CE2-72C41E4C2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E2C176-0513-7A45-A2F7-899F2449F3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0DBCCF7-909F-F546-A8F0-317586FCC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53D2E12-07E4-6E47-B38E-FA351AF96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E21B294-651E-6B44-95F9-056887989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091CE75-FD62-CA45-90D7-C75CCC0FE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754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307983-5EB4-F848-88C4-7BA513CF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E5F3FF0-10EB-D54E-A0E4-979B6BE3F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170297A-BB55-FD4C-B819-9DD89F3C0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D8D761D-7A38-7C4D-B1AC-3B9BF57089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4918D04-7E05-2D44-801A-B5F3F8403C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E59644B-62A1-2C45-8E21-6DA7A4B17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590EEF0-5A6E-F34C-8FBB-2E37C2ED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DDE5095-29A7-9542-9A53-F3CFE4253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4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02D862-C02C-5348-A9C8-1F2F9E468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6ABE012-F64A-534D-A012-8DA30DB4C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AEA01C4-2405-2247-9740-C060263C0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70E8B90-5FE4-594F-AE5C-0AC982027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00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259155B-B0A5-0943-A17A-5590C9164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BD48596-985F-FB4D-B324-0697E0135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C475ABF-0372-4743-ADB5-BD15F2A02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2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9BCF26-BB23-914E-9933-A817752D6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D8E813-1061-7649-BF60-395C7BF2B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E2BC2D4-6CF3-A541-9A5A-67E8E15B9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FADFA62-4DB5-D045-8B32-3BC698215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525EC53-443D-3447-8F99-59CA3E15C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652FB55-CCB6-6742-907B-1B4F5B58F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63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B9EA61-FE5B-824E-927D-6D9340437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FD4B520-CAE8-B94A-8D18-6405D6831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92E322E-DD55-374A-AE10-A5F2965631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1D25491-EA25-3443-A839-EEA2C1713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8F5108C-FC5D-A143-827A-BF1577C6F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744D07F-8B0B-B94B-805E-2AFC070E8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58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3C99B2B-AA11-9D43-8B4E-C6AE1CF78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7452DBA-62E8-7841-A896-1CBF6CB22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D9E5C18-97FF-884F-B327-6D495423A4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5200C-CB31-BB47-BEC9-F797321140C2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954A624-86A2-044B-BC39-AAFF7E6C8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6166CF-6E9E-C249-A19D-A5672916E7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B38F3-42F4-814D-8B9F-0C9CA3DEE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72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8"/>
            <a:ext cx="12192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539869" y="140935"/>
            <a:ext cx="1560633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308188" y="914401"/>
            <a:ext cx="11684000" cy="917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6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sz="36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711202" y="1676401"/>
            <a:ext cx="10608983" cy="230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/>
              <a:t>SESSION </a:t>
            </a:r>
            <a:r>
              <a:rPr lang="en-US" sz="2400" b="1" dirty="0"/>
              <a:t>:	</a:t>
            </a:r>
            <a:r>
              <a:rPr lang="en-US" sz="2400" b="1" dirty="0" smtClean="0"/>
              <a:t>	16</a:t>
            </a:r>
            <a:r>
              <a:rPr lang="en-US" sz="2400" b="1" dirty="0"/>
              <a:t>		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/>
              <a:t>CLASS :	</a:t>
            </a:r>
            <a:r>
              <a:rPr lang="en-IN" sz="2400" b="1" dirty="0" smtClean="0"/>
              <a:t>	IV</a:t>
            </a:r>
            <a:endParaRPr lang="en" sz="2400" b="1" dirty="0"/>
          </a:p>
          <a:p>
            <a:pPr lvl="0">
              <a:lnSpc>
                <a:spcPct val="150000"/>
              </a:lnSpc>
            </a:pPr>
            <a:r>
              <a:rPr lang="en" sz="2400" b="1" dirty="0"/>
              <a:t>SUBJECT : 	</a:t>
            </a:r>
            <a:r>
              <a:rPr lang="en" sz="2400" b="1" dirty="0" smtClean="0"/>
              <a:t>	</a:t>
            </a:r>
            <a:r>
              <a:rPr lang="or-IN" sz="2400" b="1" dirty="0"/>
              <a:t>ଓଡ଼ିଆ </a:t>
            </a:r>
            <a:endParaRPr sz="2400" b="1" dirty="0"/>
          </a:p>
          <a:p>
            <a:pPr>
              <a:lnSpc>
                <a:spcPct val="150000"/>
              </a:lnSpc>
            </a:pPr>
            <a:r>
              <a:rPr lang="en" sz="2400" b="1" dirty="0"/>
              <a:t>CHAPTER NAME :	</a:t>
            </a:r>
            <a:r>
              <a:rPr lang="or-IN" sz="2400" b="1" dirty="0"/>
              <a:t> ରଚନା ଓ ବ୍ୟାକରଣ </a:t>
            </a:r>
            <a:endParaRPr lang="en-US" sz="2400" b="1" dirty="0" smtClean="0"/>
          </a:p>
          <a:p>
            <a:pPr>
              <a:lnSpc>
                <a:spcPct val="150000"/>
              </a:lnSpc>
            </a:pPr>
            <a:r>
              <a:rPr lang="en" sz="2400" b="1" dirty="0" smtClean="0"/>
              <a:t>SUBTOPIC </a:t>
            </a:r>
            <a:r>
              <a:rPr lang="en" sz="2400" b="1" dirty="0"/>
              <a:t>:	</a:t>
            </a:r>
            <a:r>
              <a:rPr lang="en" sz="2400" b="1" dirty="0" smtClean="0"/>
              <a:t>	</a:t>
            </a:r>
            <a:r>
              <a:rPr lang="or-IN" sz="2400" b="1" dirty="0"/>
              <a:t> </a:t>
            </a:r>
            <a:r>
              <a:rPr lang="or-IN" sz="2400" b="1" dirty="0" smtClean="0"/>
              <a:t>ବର୍ଷ</a:t>
            </a:r>
            <a:r>
              <a:rPr lang="en-US" sz="2400" b="1" dirty="0" smtClean="0"/>
              <a:t>I</a:t>
            </a:r>
            <a:r>
              <a:rPr lang="or-IN" sz="2400" b="1" dirty="0" smtClean="0"/>
              <a:t>ଋତୁ </a:t>
            </a:r>
            <a:r>
              <a:rPr lang="or-IN" sz="2400" b="1" dirty="0"/>
              <a:t>ଓ ଗଦ୍ୟରୁ </a:t>
            </a:r>
            <a:r>
              <a:rPr lang="or-IN" sz="2400" b="1" dirty="0" smtClean="0"/>
              <a:t>ପଦ୍ୟରୂପ </a:t>
            </a:r>
            <a:endParaRPr lang="or-IN" sz="2400" b="1" dirty="0"/>
          </a:p>
          <a:p>
            <a:pPr lvl="0">
              <a:lnSpc>
                <a:spcPct val="150000"/>
              </a:lnSpc>
            </a:pPr>
            <a:r>
              <a:rPr lang="or-IN" sz="2400" b="1" dirty="0" smtClean="0"/>
              <a:t> </a:t>
            </a:r>
            <a:endParaRPr sz="2400" b="1" dirty="0"/>
          </a:p>
        </p:txBody>
      </p:sp>
    </p:spTree>
    <p:extLst>
      <p:ext uri="{BB962C8B-B14F-4D97-AF65-F5344CB8AC3E}">
        <p14:creationId xmlns:p14="http://schemas.microsoft.com/office/powerpoint/2010/main" val="40909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115062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344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909393" y="0"/>
            <a:ext cx="4770783" cy="1046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2411898" y="92765"/>
            <a:ext cx="7209183" cy="9541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Google Shape;64;p14"/>
          <p:cNvSpPr txBox="1"/>
          <p:nvPr/>
        </p:nvSpPr>
        <p:spPr>
          <a:xfrm>
            <a:off x="0" y="1078367"/>
            <a:ext cx="12192000" cy="6589375"/>
          </a:xfrm>
          <a:prstGeom prst="rect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/>
            <a:r>
              <a:rPr lang="or-IN" sz="4000" b="1" u="sng" dirty="0">
                <a:solidFill>
                  <a:srgbClr val="002060"/>
                </a:solidFill>
              </a:rPr>
              <a:t>ବର୍ଷାଋତୁ </a:t>
            </a:r>
            <a:r>
              <a:rPr lang="or-IN" sz="4000" b="1" u="sng" dirty="0" smtClean="0">
                <a:solidFill>
                  <a:srgbClr val="002060"/>
                </a:solidFill>
              </a:rPr>
              <a:t>ବିଷୟରେ </a:t>
            </a:r>
            <a:r>
              <a:rPr lang="or-IN" sz="4000" b="1" u="sng" dirty="0">
                <a:solidFill>
                  <a:srgbClr val="002060"/>
                </a:solidFill>
              </a:rPr>
              <a:t>ସମ୍ୟକ ଧାରଣା ଦେବା </a:t>
            </a:r>
            <a:endParaRPr lang="en-US" sz="3200" b="1" dirty="0" smtClean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r>
              <a:rPr lang="or-IN" sz="3200" b="1" dirty="0" smtClean="0">
                <a:solidFill>
                  <a:schemeClr val="tx1"/>
                </a:solidFill>
                <a:latin typeface="Bradley Hand ITC" panose="03070402050302030203" pitchFamily="66" charset="0"/>
                <a:ea typeface="Calibri"/>
                <a:cs typeface="Calibri"/>
                <a:sym typeface="Calibri"/>
              </a:rPr>
              <a:t> </a:t>
            </a:r>
            <a:endParaRPr lang="or-IN" sz="3200" b="1" dirty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35481" y="5791201"/>
            <a:ext cx="1646121" cy="1271567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" y="8260"/>
            <a:ext cx="12181599" cy="1046920"/>
          </a:xfrm>
          <a:prstGeom prst="rect">
            <a:avLst/>
          </a:prstGeom>
          <a:ln w="76200">
            <a:solidFill>
              <a:srgbClr val="FFFF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or-IN" sz="4400" b="1" u="sng" dirty="0">
                <a:solidFill>
                  <a:srgbClr val="C00000"/>
                </a:solidFill>
              </a:rPr>
              <a:t>ଶୈକ୍ଷିକ ଉଦ୍ଦେଶ୍ୟ </a:t>
            </a:r>
            <a:endParaRPr sz="4000" b="1" i="0" u="sng" strike="noStrike" cap="none" dirty="0">
              <a:solidFill>
                <a:srgbClr val="C00000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8562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888623"/>
            <a:ext cx="11734800" cy="59400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sz="2800" dirty="0" smtClean="0"/>
          </a:p>
          <a:p>
            <a:r>
              <a:rPr lang="or-IN" sz="3200" dirty="0" smtClean="0">
                <a:solidFill>
                  <a:srgbClr val="002060"/>
                </a:solidFill>
              </a:rPr>
              <a:t>ଗ୍ରୀଷ୍ମଋତୁ </a:t>
            </a:r>
            <a:r>
              <a:rPr lang="or-IN" sz="3200" dirty="0">
                <a:solidFill>
                  <a:srgbClr val="002060"/>
                </a:solidFill>
              </a:rPr>
              <a:t>ପରେ </a:t>
            </a:r>
            <a:r>
              <a:rPr lang="or-IN" sz="3200" dirty="0" smtClean="0">
                <a:solidFill>
                  <a:srgbClr val="002060"/>
                </a:solidFill>
              </a:rPr>
              <a:t>ଧରାପୃଷ୍ଠକୁ </a:t>
            </a:r>
            <a:r>
              <a:rPr lang="or-IN" sz="3200" dirty="0">
                <a:solidFill>
                  <a:srgbClr val="002060"/>
                </a:solidFill>
              </a:rPr>
              <a:t>ଓଲ୍ହାଇଆସେ ବର୍ଷାଋତୁ </a:t>
            </a:r>
            <a:r>
              <a:rPr lang="en-US" sz="3200" dirty="0">
                <a:solidFill>
                  <a:srgbClr val="002060"/>
                </a:solidFill>
              </a:rPr>
              <a:t>I </a:t>
            </a:r>
            <a:r>
              <a:rPr lang="or-IN" sz="3200" dirty="0">
                <a:solidFill>
                  <a:srgbClr val="002060"/>
                </a:solidFill>
              </a:rPr>
              <a:t>ଆଷାଢ଼ ଓ ଶ୍ରାବଣ </a:t>
            </a:r>
            <a:r>
              <a:rPr lang="or-IN" sz="3200" dirty="0" smtClean="0">
                <a:solidFill>
                  <a:srgbClr val="002060"/>
                </a:solidFill>
              </a:rPr>
              <a:t>ମାସରେ </a:t>
            </a:r>
            <a:r>
              <a:rPr lang="or-IN" sz="3200" dirty="0">
                <a:solidFill>
                  <a:srgbClr val="002060"/>
                </a:solidFill>
              </a:rPr>
              <a:t>ପ୍ରଚୁର </a:t>
            </a:r>
            <a:r>
              <a:rPr lang="or-IN" sz="3200" dirty="0" smtClean="0">
                <a:solidFill>
                  <a:srgbClr val="002060"/>
                </a:solidFill>
              </a:rPr>
              <a:t>ପରିମାଣରେ </a:t>
            </a:r>
            <a:r>
              <a:rPr lang="or-IN" sz="3200" dirty="0">
                <a:solidFill>
                  <a:srgbClr val="002060"/>
                </a:solidFill>
              </a:rPr>
              <a:t>ବର୍ଷା ହୁଏ, ତେଣୁ ଏହି </a:t>
            </a:r>
            <a:r>
              <a:rPr lang="or-IN" sz="3200" dirty="0" smtClean="0">
                <a:solidFill>
                  <a:srgbClr val="002060"/>
                </a:solidFill>
              </a:rPr>
              <a:t>ଦୁଇମାସକୁ </a:t>
            </a:r>
            <a:r>
              <a:rPr lang="or-IN" sz="3200" dirty="0">
                <a:solidFill>
                  <a:srgbClr val="002060"/>
                </a:solidFill>
              </a:rPr>
              <a:t>ବର୍ଷାଋତୁ କୁହାଯାଏ </a:t>
            </a:r>
            <a:r>
              <a:rPr lang="en-US" sz="3200" dirty="0">
                <a:solidFill>
                  <a:srgbClr val="002060"/>
                </a:solidFill>
              </a:rPr>
              <a:t>I </a:t>
            </a:r>
            <a:r>
              <a:rPr lang="or-IN" sz="3200" dirty="0">
                <a:solidFill>
                  <a:srgbClr val="002060"/>
                </a:solidFill>
              </a:rPr>
              <a:t>ଭକ୍ତକବି ମଧୁସୂଦନ ରାଓ ଲେଖିଛନ୍ତି </a:t>
            </a:r>
            <a:r>
              <a:rPr lang="en-US" sz="3200" dirty="0">
                <a:solidFill>
                  <a:srgbClr val="002060"/>
                </a:solidFill>
              </a:rPr>
              <a:t>-</a:t>
            </a:r>
            <a:endParaRPr lang="or-IN" sz="3200" dirty="0">
              <a:solidFill>
                <a:srgbClr val="002060"/>
              </a:solidFill>
            </a:endParaRPr>
          </a:p>
          <a:p>
            <a:r>
              <a:rPr lang="or-IN" sz="3200" dirty="0">
                <a:solidFill>
                  <a:srgbClr val="002060"/>
                </a:solidFill>
              </a:rPr>
              <a:t>        </a:t>
            </a:r>
            <a:r>
              <a:rPr lang="en-US" sz="3200" dirty="0" smtClean="0">
                <a:solidFill>
                  <a:srgbClr val="002060"/>
                </a:solidFill>
              </a:rPr>
              <a:t>			“</a:t>
            </a:r>
            <a:r>
              <a:rPr lang="or-IN" sz="3200" b="1" dirty="0" smtClean="0">
                <a:solidFill>
                  <a:srgbClr val="002060"/>
                </a:solidFill>
              </a:rPr>
              <a:t>ବର୍ଷା </a:t>
            </a:r>
            <a:r>
              <a:rPr lang="or-IN" sz="3200" b="1" dirty="0">
                <a:solidFill>
                  <a:srgbClr val="002060"/>
                </a:solidFill>
              </a:rPr>
              <a:t>ରେ ଆଷାଢ଼ ଶ୍ରାବଣ </a:t>
            </a:r>
          </a:p>
          <a:p>
            <a:r>
              <a:rPr lang="or-IN" sz="3200" b="1" dirty="0">
                <a:solidFill>
                  <a:srgbClr val="002060"/>
                </a:solidFill>
              </a:rPr>
              <a:t>                   </a:t>
            </a:r>
            <a:r>
              <a:rPr lang="en-US" sz="3200" b="1" dirty="0" smtClean="0">
                <a:solidFill>
                  <a:srgbClr val="002060"/>
                </a:solidFill>
              </a:rPr>
              <a:t>				</a:t>
            </a:r>
            <a:r>
              <a:rPr lang="or-IN" sz="3200" b="1" dirty="0" smtClean="0">
                <a:solidFill>
                  <a:srgbClr val="002060"/>
                </a:solidFill>
              </a:rPr>
              <a:t>ମେଘ </a:t>
            </a:r>
            <a:r>
              <a:rPr lang="or-IN" sz="3200" b="1" dirty="0">
                <a:solidFill>
                  <a:srgbClr val="002060"/>
                </a:solidFill>
              </a:rPr>
              <a:t>ବରଷେ ଘନ </a:t>
            </a:r>
            <a:r>
              <a:rPr lang="or-IN" sz="3200" b="1" dirty="0" smtClean="0">
                <a:solidFill>
                  <a:srgbClr val="002060"/>
                </a:solidFill>
              </a:rPr>
              <a:t>ଘନ</a:t>
            </a:r>
            <a:r>
              <a:rPr lang="en-US" sz="3200" b="1" dirty="0" smtClean="0">
                <a:solidFill>
                  <a:srgbClr val="002060"/>
                </a:solidFill>
              </a:rPr>
              <a:t>”</a:t>
            </a:r>
            <a:r>
              <a:rPr lang="or-IN" sz="3200" dirty="0" smtClean="0">
                <a:solidFill>
                  <a:srgbClr val="002060"/>
                </a:solidFill>
              </a:rPr>
              <a:t> </a:t>
            </a:r>
            <a:endParaRPr lang="or-IN" sz="3200" dirty="0">
              <a:solidFill>
                <a:srgbClr val="002060"/>
              </a:solidFill>
            </a:endParaRPr>
          </a:p>
          <a:p>
            <a:pPr algn="just"/>
            <a:r>
              <a:rPr lang="or-IN" sz="3200" dirty="0">
                <a:solidFill>
                  <a:srgbClr val="002060"/>
                </a:solidFill>
              </a:rPr>
              <a:t>ଏହି </a:t>
            </a:r>
            <a:r>
              <a:rPr lang="or-IN" sz="3200" dirty="0" smtClean="0">
                <a:solidFill>
                  <a:srgbClr val="002060"/>
                </a:solidFill>
              </a:rPr>
              <a:t>ଋତୁରେ </a:t>
            </a:r>
            <a:r>
              <a:rPr lang="or-IN" sz="3200" dirty="0">
                <a:solidFill>
                  <a:srgbClr val="002060"/>
                </a:solidFill>
              </a:rPr>
              <a:t>ଆକାଶ ରେ ମେଘମାଳା </a:t>
            </a:r>
            <a:r>
              <a:rPr lang="or-IN" sz="3200" dirty="0" smtClean="0">
                <a:solidFill>
                  <a:srgbClr val="002060"/>
                </a:solidFill>
              </a:rPr>
              <a:t>ଦେଖି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or-IN" sz="3200" dirty="0" smtClean="0">
                <a:solidFill>
                  <a:srgbClr val="002060"/>
                </a:solidFill>
              </a:rPr>
              <a:t>ମୟୁର </a:t>
            </a:r>
            <a:r>
              <a:rPr lang="or-IN" sz="3200" dirty="0">
                <a:solidFill>
                  <a:srgbClr val="002060"/>
                </a:solidFill>
              </a:rPr>
              <a:t>ନାଚିଉଠେ </a:t>
            </a:r>
            <a:r>
              <a:rPr lang="en-US" sz="3200" dirty="0">
                <a:solidFill>
                  <a:srgbClr val="002060"/>
                </a:solidFill>
              </a:rPr>
              <a:t>I  </a:t>
            </a:r>
            <a:r>
              <a:rPr lang="or-IN" sz="3200" dirty="0">
                <a:solidFill>
                  <a:srgbClr val="002060"/>
                </a:solidFill>
              </a:rPr>
              <a:t>ଶୁଖିଲା </a:t>
            </a:r>
            <a:r>
              <a:rPr lang="or-IN" sz="3200" dirty="0" smtClean="0">
                <a:solidFill>
                  <a:srgbClr val="002060"/>
                </a:solidFill>
              </a:rPr>
              <a:t>ଗଛଲତାରେ </a:t>
            </a:r>
            <a:r>
              <a:rPr lang="or-IN" sz="3200" dirty="0">
                <a:solidFill>
                  <a:srgbClr val="002060"/>
                </a:solidFill>
              </a:rPr>
              <a:t>ନୂତନ ପତ୍ର କଅଁଳି ଉଠେ </a:t>
            </a:r>
            <a:r>
              <a:rPr lang="en-US" sz="3200" dirty="0">
                <a:solidFill>
                  <a:srgbClr val="002060"/>
                </a:solidFill>
              </a:rPr>
              <a:t>I  </a:t>
            </a:r>
            <a:r>
              <a:rPr lang="or-IN" sz="3200" dirty="0">
                <a:solidFill>
                  <a:srgbClr val="002060"/>
                </a:solidFill>
              </a:rPr>
              <a:t>ନାନା ପ୍ରକାର </a:t>
            </a:r>
            <a:r>
              <a:rPr lang="or-IN" sz="3200" dirty="0" smtClean="0">
                <a:solidFill>
                  <a:srgbClr val="002060"/>
                </a:solidFill>
              </a:rPr>
              <a:t>ଫସଲରେ </a:t>
            </a:r>
            <a:r>
              <a:rPr lang="or-IN" sz="3200" dirty="0">
                <a:solidFill>
                  <a:srgbClr val="002060"/>
                </a:solidFill>
              </a:rPr>
              <a:t>ଧରଣୀ ରାଣୀ ହସି ଉଠେ </a:t>
            </a:r>
            <a:r>
              <a:rPr lang="en-US" sz="3200" dirty="0">
                <a:solidFill>
                  <a:srgbClr val="002060"/>
                </a:solidFill>
              </a:rPr>
              <a:t>I </a:t>
            </a:r>
            <a:r>
              <a:rPr lang="or-IN" sz="3200" dirty="0">
                <a:solidFill>
                  <a:srgbClr val="002060"/>
                </a:solidFill>
              </a:rPr>
              <a:t>ବର୍ଷା ଯୋଗୁ </a:t>
            </a:r>
            <a:r>
              <a:rPr lang="or-IN" sz="3200" dirty="0" smtClean="0">
                <a:solidFill>
                  <a:srgbClr val="002060"/>
                </a:solidFill>
              </a:rPr>
              <a:t>ନଈ,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or-IN" sz="3200" dirty="0" smtClean="0">
                <a:solidFill>
                  <a:srgbClr val="002060"/>
                </a:solidFill>
              </a:rPr>
              <a:t>ନାଳ, </a:t>
            </a:r>
            <a:r>
              <a:rPr lang="or-IN" sz="3200" dirty="0">
                <a:solidFill>
                  <a:srgbClr val="002060"/>
                </a:solidFill>
              </a:rPr>
              <a:t>ଗାଡ଼ିଆ, ପୋଖରୀ ଜଳମଗ୍ନ ହୋଇଯାଏ </a:t>
            </a:r>
            <a:r>
              <a:rPr lang="en-US" sz="3200" dirty="0" smtClean="0">
                <a:solidFill>
                  <a:srgbClr val="002060"/>
                </a:solidFill>
              </a:rPr>
              <a:t>I</a:t>
            </a:r>
          </a:p>
          <a:p>
            <a:pPr algn="just"/>
            <a:endParaRPr lang="en-US" sz="2800" dirty="0">
              <a:solidFill>
                <a:srgbClr val="002060"/>
              </a:solidFill>
            </a:endParaRPr>
          </a:p>
          <a:p>
            <a:pPr algn="just"/>
            <a:endParaRPr lang="en-US" sz="4000" dirty="0" smtClean="0"/>
          </a:p>
          <a:p>
            <a:pPr algn="just"/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228600" y="76200"/>
            <a:ext cx="11658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600" b="1" dirty="0" err="1" smtClean="0">
                <a:solidFill>
                  <a:schemeClr val="bg1"/>
                </a:solidFill>
              </a:rPr>
              <a:t>ବର୍ଷା</a:t>
            </a:r>
            <a:r>
              <a:rPr lang="en-IN" sz="3600" b="1" dirty="0" smtClean="0">
                <a:solidFill>
                  <a:schemeClr val="bg1"/>
                </a:solidFill>
              </a:rPr>
              <a:t> </a:t>
            </a:r>
            <a:r>
              <a:rPr lang="en-IN" sz="3600" b="1" dirty="0" err="1" smtClean="0">
                <a:solidFill>
                  <a:schemeClr val="bg1"/>
                </a:solidFill>
              </a:rPr>
              <a:t>ଋତୁ</a:t>
            </a:r>
            <a:endParaRPr lang="en-US" sz="3600" b="1" dirty="0">
              <a:solidFill>
                <a:schemeClr val="bg1"/>
              </a:solidFill>
            </a:endParaRPr>
          </a:p>
        </p:txBody>
      </p:sp>
      <p:pic>
        <p:nvPicPr>
          <p:cNvPr id="6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35480" y="5474537"/>
            <a:ext cx="1646121" cy="13091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459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76200"/>
            <a:ext cx="11811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4400" b="1" dirty="0" err="1" smtClean="0">
                <a:solidFill>
                  <a:schemeClr val="bg1"/>
                </a:solidFill>
              </a:rPr>
              <a:t>ବର୍ଷା</a:t>
            </a:r>
            <a:r>
              <a:rPr lang="en-IN" sz="4400" b="1" dirty="0" smtClean="0">
                <a:solidFill>
                  <a:schemeClr val="bg1"/>
                </a:solidFill>
              </a:rPr>
              <a:t> </a:t>
            </a:r>
            <a:r>
              <a:rPr lang="en-IN" sz="4400" b="1" dirty="0" err="1" smtClean="0">
                <a:solidFill>
                  <a:schemeClr val="bg1"/>
                </a:solidFill>
              </a:rPr>
              <a:t>ଋତୁ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856357"/>
            <a:ext cx="11811000" cy="600164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or-IN" sz="3200" dirty="0">
                <a:solidFill>
                  <a:srgbClr val="002060"/>
                </a:solidFill>
              </a:rPr>
              <a:t>ଏହି </a:t>
            </a:r>
            <a:r>
              <a:rPr lang="or-IN" sz="3200" dirty="0" smtClean="0">
                <a:solidFill>
                  <a:srgbClr val="002060"/>
                </a:solidFill>
              </a:rPr>
              <a:t>ୠତୁରେ </a:t>
            </a:r>
            <a:r>
              <a:rPr lang="or-IN" sz="3200" dirty="0">
                <a:solidFill>
                  <a:srgbClr val="002060"/>
                </a:solidFill>
              </a:rPr>
              <a:t>ରଥ ଯାତ୍ରା, ଜନ୍ମାଷ୍ଟମୀ, ରକ୍ଷାବନ୍ଧନ ଓ ଝୁଲଣ ଯାତ୍ରା ଆଦି ପର୍ବ ପାଳିତ ହୁଏ </a:t>
            </a:r>
            <a:r>
              <a:rPr lang="en-US" sz="3200" dirty="0">
                <a:solidFill>
                  <a:srgbClr val="002060"/>
                </a:solidFill>
              </a:rPr>
              <a:t>I </a:t>
            </a:r>
            <a:r>
              <a:rPr lang="or-IN" sz="3200" dirty="0">
                <a:solidFill>
                  <a:srgbClr val="002060"/>
                </a:solidFill>
              </a:rPr>
              <a:t>ବିଭିନ୍ନ ପ୍ରକାର ପରିବା </a:t>
            </a:r>
            <a:r>
              <a:rPr lang="or-IN" sz="3200" dirty="0" smtClean="0">
                <a:solidFill>
                  <a:srgbClr val="002060"/>
                </a:solidFill>
              </a:rPr>
              <a:t>ମଧ୍ୟରେ </a:t>
            </a:r>
            <a:r>
              <a:rPr lang="or-IN" sz="3200" dirty="0">
                <a:solidFill>
                  <a:srgbClr val="002060"/>
                </a:solidFill>
              </a:rPr>
              <a:t>ଭେଣ୍ଡି, କାକୁଡି, କଲରା, ପୋଟଳ, କଖାରୁ ପ୍ରଚୁର ପରିମାଣ ରେ ମିଳେ </a:t>
            </a:r>
            <a:r>
              <a:rPr lang="en-US" sz="3200" dirty="0">
                <a:solidFill>
                  <a:srgbClr val="002060"/>
                </a:solidFill>
              </a:rPr>
              <a:t>I </a:t>
            </a:r>
            <a:r>
              <a:rPr lang="or-IN" sz="3200" dirty="0" smtClean="0">
                <a:solidFill>
                  <a:srgbClr val="002060"/>
                </a:solidFill>
              </a:rPr>
              <a:t>ବର୍ଷାଋତୁ </a:t>
            </a:r>
            <a:r>
              <a:rPr lang="or-IN" sz="3200" dirty="0">
                <a:solidFill>
                  <a:srgbClr val="002060"/>
                </a:solidFill>
              </a:rPr>
              <a:t>ନ ଥିଲେ ପ୍ରାଣୀ </a:t>
            </a:r>
            <a:r>
              <a:rPr lang="or-IN" sz="3200" dirty="0" smtClean="0">
                <a:solidFill>
                  <a:srgbClr val="002060"/>
                </a:solidFill>
              </a:rPr>
              <a:t>ଜଗତର </a:t>
            </a:r>
            <a:r>
              <a:rPr lang="or-IN" sz="3200" dirty="0">
                <a:solidFill>
                  <a:srgbClr val="002060"/>
                </a:solidFill>
              </a:rPr>
              <a:t>ଜୀବନ ଧାରଣ ସମ୍ଭବ ହୁଅନ୍ତା ନାହିଁ </a:t>
            </a:r>
            <a:r>
              <a:rPr lang="en-US" sz="3200" dirty="0">
                <a:solidFill>
                  <a:srgbClr val="002060"/>
                </a:solidFill>
              </a:rPr>
              <a:t>I </a:t>
            </a:r>
            <a:r>
              <a:rPr lang="or-IN" sz="3200" dirty="0" smtClean="0">
                <a:solidFill>
                  <a:srgbClr val="002060"/>
                </a:solidFill>
              </a:rPr>
              <a:t>କିନ୍ତୁ </a:t>
            </a:r>
            <a:r>
              <a:rPr lang="or-IN" sz="3200" dirty="0">
                <a:solidFill>
                  <a:srgbClr val="002060"/>
                </a:solidFill>
              </a:rPr>
              <a:t>ବେଳେବେଳେ ଅତ୍ୟଧିକ ବର୍ଷା ହେବାଦ୍ବାରା ଆମେ ବହୁତ ଅସୁବିଧା ଭୋଗିଥାଉ </a:t>
            </a:r>
            <a:r>
              <a:rPr lang="en-US" sz="3200" dirty="0" smtClean="0">
                <a:solidFill>
                  <a:srgbClr val="002060"/>
                </a:solidFill>
              </a:rPr>
              <a:t>I </a:t>
            </a:r>
            <a:r>
              <a:rPr lang="or-IN" sz="3200" dirty="0">
                <a:solidFill>
                  <a:srgbClr val="002060"/>
                </a:solidFill>
              </a:rPr>
              <a:t>କିନ୍ତୁ ଏତେ </a:t>
            </a:r>
            <a:r>
              <a:rPr lang="or-IN" sz="3200" dirty="0" smtClean="0">
                <a:solidFill>
                  <a:srgbClr val="002060"/>
                </a:solidFill>
              </a:rPr>
              <a:t>ଅସୁବିଧା </a:t>
            </a:r>
            <a:r>
              <a:rPr lang="or-IN" sz="3200" dirty="0">
                <a:solidFill>
                  <a:srgbClr val="002060"/>
                </a:solidFill>
              </a:rPr>
              <a:t>ସତ୍ୱେ </a:t>
            </a:r>
            <a:r>
              <a:rPr lang="or-IN" sz="3200" dirty="0" smtClean="0">
                <a:solidFill>
                  <a:srgbClr val="002060"/>
                </a:solidFill>
              </a:rPr>
              <a:t>ବର୍ଷାଋତୁ </a:t>
            </a:r>
            <a:r>
              <a:rPr lang="or-IN" sz="3200" dirty="0">
                <a:solidFill>
                  <a:srgbClr val="002060"/>
                </a:solidFill>
              </a:rPr>
              <a:t>ପୃଥିବୀ ପାଇଁ ମଙ୍ଗଳକାରୀ </a:t>
            </a:r>
            <a:r>
              <a:rPr lang="en-US" sz="3200" dirty="0">
                <a:solidFill>
                  <a:srgbClr val="002060"/>
                </a:solidFill>
              </a:rPr>
              <a:t>I </a:t>
            </a:r>
            <a:r>
              <a:rPr lang="or-IN" sz="3200">
                <a:solidFill>
                  <a:srgbClr val="002060"/>
                </a:solidFill>
              </a:rPr>
              <a:t>ତେଣୁ </a:t>
            </a:r>
            <a:r>
              <a:rPr lang="or-IN" sz="3200" smtClean="0">
                <a:solidFill>
                  <a:srgbClr val="002060"/>
                </a:solidFill>
              </a:rPr>
              <a:t>ମଧୁସୂଦନ </a:t>
            </a:r>
            <a:r>
              <a:rPr lang="or-IN" sz="3200" dirty="0">
                <a:solidFill>
                  <a:srgbClr val="002060"/>
                </a:solidFill>
              </a:rPr>
              <a:t>କହିଛନ୍ତି </a:t>
            </a:r>
          </a:p>
          <a:p>
            <a:r>
              <a:rPr lang="or-IN" sz="3200" dirty="0">
                <a:solidFill>
                  <a:srgbClr val="002060"/>
                </a:solidFill>
              </a:rPr>
              <a:t>    </a:t>
            </a:r>
            <a:r>
              <a:rPr lang="en-US" sz="3200" dirty="0" smtClean="0">
                <a:solidFill>
                  <a:srgbClr val="002060"/>
                </a:solidFill>
              </a:rPr>
              <a:t>			</a:t>
            </a:r>
            <a:r>
              <a:rPr lang="or-IN" sz="3200" b="1" dirty="0" smtClean="0">
                <a:solidFill>
                  <a:srgbClr val="002060"/>
                </a:solidFill>
              </a:rPr>
              <a:t>ବର୍ଷା </a:t>
            </a:r>
            <a:r>
              <a:rPr lang="or-IN" sz="3200" b="1" dirty="0">
                <a:solidFill>
                  <a:srgbClr val="002060"/>
                </a:solidFill>
              </a:rPr>
              <a:t>କାଳ ଅଟେ ମଙ୍ଗଳକାରୀ</a:t>
            </a:r>
          </a:p>
          <a:p>
            <a:r>
              <a:rPr lang="or-IN" sz="3200" b="1" dirty="0">
                <a:solidFill>
                  <a:srgbClr val="002060"/>
                </a:solidFill>
              </a:rPr>
              <a:t>                     </a:t>
            </a:r>
            <a:r>
              <a:rPr lang="en-US" sz="3200" b="1" dirty="0" smtClean="0">
                <a:solidFill>
                  <a:srgbClr val="002060"/>
                </a:solidFill>
              </a:rPr>
              <a:t>			</a:t>
            </a:r>
            <a:r>
              <a:rPr lang="or-IN" sz="3200" b="1" dirty="0">
                <a:solidFill>
                  <a:srgbClr val="002060"/>
                </a:solidFill>
              </a:rPr>
              <a:t>ପାଳଇ </a:t>
            </a:r>
            <a:r>
              <a:rPr lang="or-IN" sz="3200" b="1" dirty="0" smtClean="0">
                <a:solidFill>
                  <a:srgbClr val="002060"/>
                </a:solidFill>
              </a:rPr>
              <a:t>ପରଜାଙ୍କୁ  </a:t>
            </a:r>
            <a:r>
              <a:rPr lang="or-IN" sz="3200" b="1" dirty="0">
                <a:solidFill>
                  <a:srgbClr val="002060"/>
                </a:solidFill>
              </a:rPr>
              <a:t>ବରଷି ବାରି </a:t>
            </a:r>
            <a:endParaRPr lang="en-US" sz="3200" b="1" dirty="0" smtClean="0">
              <a:solidFill>
                <a:srgbClr val="002060"/>
              </a:solidFill>
            </a:endParaRPr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/>
          </a:p>
        </p:txBody>
      </p:sp>
      <p:pic>
        <p:nvPicPr>
          <p:cNvPr id="6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35480" y="5474537"/>
            <a:ext cx="1646121" cy="13091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255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76200"/>
            <a:ext cx="11811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4400" b="1" dirty="0">
                <a:solidFill>
                  <a:schemeClr val="bg1"/>
                </a:solidFill>
              </a:rPr>
              <a:t>ଗଦ୍ୟ ରୁ ପଦ୍ୟ ରୂପ କହିବା  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856357"/>
            <a:ext cx="11811000" cy="600164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or-IN" sz="3200" dirty="0">
                <a:solidFill>
                  <a:srgbClr val="0070C0"/>
                </a:solidFill>
              </a:rPr>
              <a:t>ଯେପରି </a:t>
            </a:r>
            <a:r>
              <a:rPr lang="or-IN" sz="3200" b="1" dirty="0">
                <a:solidFill>
                  <a:srgbClr val="0070C0"/>
                </a:solidFill>
              </a:rPr>
              <a:t>ଵର୍ଷା</a:t>
            </a:r>
            <a:r>
              <a:rPr lang="or-IN" sz="3200" dirty="0">
                <a:solidFill>
                  <a:srgbClr val="0070C0"/>
                </a:solidFill>
              </a:rPr>
              <a:t> ର </a:t>
            </a:r>
            <a:r>
              <a:rPr lang="or-IN" sz="3200" dirty="0" smtClean="0">
                <a:solidFill>
                  <a:srgbClr val="0070C0"/>
                </a:solidFill>
              </a:rPr>
              <a:t>ପଦ୍ୟରୂପ </a:t>
            </a:r>
            <a:r>
              <a:rPr lang="or-IN" sz="3200" b="1" dirty="0">
                <a:solidFill>
                  <a:srgbClr val="0070C0"/>
                </a:solidFill>
              </a:rPr>
              <a:t>ବରଷା</a:t>
            </a:r>
            <a:r>
              <a:rPr lang="or-IN" sz="3200" dirty="0">
                <a:solidFill>
                  <a:srgbClr val="0070C0"/>
                </a:solidFill>
              </a:rPr>
              <a:t>, ସେହିପରି </a:t>
            </a:r>
            <a:r>
              <a:rPr lang="or-IN" sz="3200" dirty="0" smtClean="0">
                <a:solidFill>
                  <a:srgbClr val="0070C0"/>
                </a:solidFill>
              </a:rPr>
              <a:t>କଣହେବ </a:t>
            </a:r>
            <a:r>
              <a:rPr lang="or-IN" sz="3200" dirty="0">
                <a:solidFill>
                  <a:srgbClr val="0070C0"/>
                </a:solidFill>
              </a:rPr>
              <a:t>କୁହ 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		</a:t>
            </a:r>
            <a:r>
              <a:rPr lang="or-IN" sz="3200" dirty="0" smtClean="0">
                <a:solidFill>
                  <a:srgbClr val="C00000"/>
                </a:solidFill>
              </a:rPr>
              <a:t>ଜନ୍ମ </a:t>
            </a:r>
            <a:r>
              <a:rPr lang="en-US" sz="3200" dirty="0" smtClean="0">
                <a:solidFill>
                  <a:srgbClr val="C00000"/>
                </a:solidFill>
              </a:rPr>
              <a:t>			</a:t>
            </a:r>
            <a:endParaRPr lang="or-IN" sz="3200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C00000"/>
                </a:solidFill>
              </a:rPr>
              <a:t>		</a:t>
            </a:r>
            <a:r>
              <a:rPr lang="or-IN" sz="3200" dirty="0" smtClean="0">
                <a:solidFill>
                  <a:srgbClr val="C00000"/>
                </a:solidFill>
              </a:rPr>
              <a:t>ପର୍ବତ </a:t>
            </a:r>
            <a:endParaRPr lang="or-IN" sz="3200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C00000"/>
                </a:solidFill>
              </a:rPr>
              <a:t>		</a:t>
            </a:r>
            <a:r>
              <a:rPr lang="or-IN" sz="3200" dirty="0" smtClean="0">
                <a:solidFill>
                  <a:srgbClr val="C00000"/>
                </a:solidFill>
              </a:rPr>
              <a:t>ମର୍ତ୍ତ୍ୟ</a:t>
            </a:r>
            <a:endParaRPr lang="or-IN" sz="3200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C00000"/>
                </a:solidFill>
              </a:rPr>
              <a:t>		</a:t>
            </a:r>
            <a:r>
              <a:rPr lang="or-IN" sz="3200" dirty="0" smtClean="0">
                <a:solidFill>
                  <a:srgbClr val="C00000"/>
                </a:solidFill>
              </a:rPr>
              <a:t>ଗୌରବ </a:t>
            </a:r>
            <a:endParaRPr lang="or-IN" sz="3200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C00000"/>
                </a:solidFill>
              </a:rPr>
              <a:t>		</a:t>
            </a:r>
            <a:r>
              <a:rPr lang="or-IN" sz="3200" dirty="0" smtClean="0">
                <a:solidFill>
                  <a:srgbClr val="C00000"/>
                </a:solidFill>
              </a:rPr>
              <a:t>ବାର୍ତ୍ତା </a:t>
            </a:r>
            <a:endParaRPr lang="or-IN" sz="3200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C00000"/>
                </a:solidFill>
              </a:rPr>
              <a:t>		</a:t>
            </a:r>
            <a:r>
              <a:rPr lang="or-IN" sz="3200" dirty="0" smtClean="0">
                <a:solidFill>
                  <a:srgbClr val="C00000"/>
                </a:solidFill>
              </a:rPr>
              <a:t>ମଗ୍ନ </a:t>
            </a:r>
            <a:endParaRPr lang="or-IN" sz="3200" dirty="0">
              <a:solidFill>
                <a:srgbClr val="C00000"/>
              </a:solidFill>
            </a:endParaRPr>
          </a:p>
          <a:p>
            <a:r>
              <a:rPr lang="en-US" sz="3200" dirty="0" smtClean="0">
                <a:solidFill>
                  <a:srgbClr val="C00000"/>
                </a:solidFill>
              </a:rPr>
              <a:t>		</a:t>
            </a:r>
            <a:r>
              <a:rPr lang="or-IN" sz="3200" dirty="0" smtClean="0">
                <a:solidFill>
                  <a:srgbClr val="C00000"/>
                </a:solidFill>
              </a:rPr>
              <a:t>ଖର୍ଚ୍ଚ </a:t>
            </a:r>
            <a:endParaRPr lang="en-US" sz="3200" dirty="0" smtClean="0">
              <a:solidFill>
                <a:srgbClr val="C00000"/>
              </a:solidFill>
            </a:endParaRPr>
          </a:p>
          <a:p>
            <a:endParaRPr lang="en-US" sz="3200" dirty="0"/>
          </a:p>
        </p:txBody>
      </p:sp>
      <p:pic>
        <p:nvPicPr>
          <p:cNvPr id="6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35480" y="5474537"/>
            <a:ext cx="1646121" cy="13091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3962400" y="1600200"/>
            <a:ext cx="1676400" cy="381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62400" y="2362200"/>
            <a:ext cx="1676400" cy="381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962400" y="3048000"/>
            <a:ext cx="1676400" cy="381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2400" y="3886200"/>
            <a:ext cx="1676400" cy="381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962400" y="4572000"/>
            <a:ext cx="1676400" cy="381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5257800"/>
            <a:ext cx="1676400" cy="381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962400" y="5867400"/>
            <a:ext cx="1676400" cy="381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44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76200"/>
            <a:ext cx="118110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4400" b="1" dirty="0">
                <a:solidFill>
                  <a:schemeClr val="bg1"/>
                </a:solidFill>
              </a:rPr>
              <a:t>ଗଦ୍ୟ ରୁ ପଦ୍ୟ ରୂପ କହିବା  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856357"/>
            <a:ext cx="11811000" cy="600164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or-IN" sz="3200" dirty="0">
                <a:solidFill>
                  <a:srgbClr val="0070C0"/>
                </a:solidFill>
              </a:rPr>
              <a:t>ଯେପରି </a:t>
            </a:r>
            <a:r>
              <a:rPr lang="or-IN" sz="3200" b="1" dirty="0">
                <a:solidFill>
                  <a:srgbClr val="0070C0"/>
                </a:solidFill>
              </a:rPr>
              <a:t>ଵର୍ଷା</a:t>
            </a:r>
            <a:r>
              <a:rPr lang="or-IN" sz="3200" dirty="0">
                <a:solidFill>
                  <a:srgbClr val="0070C0"/>
                </a:solidFill>
              </a:rPr>
              <a:t> ର </a:t>
            </a:r>
            <a:r>
              <a:rPr lang="or-IN" sz="3200" dirty="0" smtClean="0">
                <a:solidFill>
                  <a:srgbClr val="0070C0"/>
                </a:solidFill>
              </a:rPr>
              <a:t>ପଦ୍ୟରୂପ </a:t>
            </a:r>
            <a:r>
              <a:rPr lang="or-IN" sz="3200" b="1" dirty="0">
                <a:solidFill>
                  <a:srgbClr val="0070C0"/>
                </a:solidFill>
              </a:rPr>
              <a:t>ବରଷା</a:t>
            </a:r>
            <a:r>
              <a:rPr lang="or-IN" sz="3200" dirty="0">
                <a:solidFill>
                  <a:srgbClr val="0070C0"/>
                </a:solidFill>
              </a:rPr>
              <a:t>, </a:t>
            </a:r>
            <a:r>
              <a:rPr lang="or-IN" sz="3200" dirty="0" smtClean="0">
                <a:solidFill>
                  <a:srgbClr val="0070C0"/>
                </a:solidFill>
              </a:rPr>
              <a:t>ସେହିପରି</a:t>
            </a:r>
            <a:r>
              <a:rPr lang="en-US" sz="3200" dirty="0" smtClean="0">
                <a:solidFill>
                  <a:srgbClr val="0070C0"/>
                </a:solidFill>
              </a:rPr>
              <a:t> -</a:t>
            </a:r>
            <a:endParaRPr lang="or-IN" sz="3200" dirty="0">
              <a:solidFill>
                <a:srgbClr val="0070C0"/>
              </a:solidFill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200" dirty="0" smtClean="0"/>
              <a:t>		</a:t>
            </a:r>
            <a:r>
              <a:rPr lang="or-IN" sz="3200" dirty="0" smtClean="0">
                <a:solidFill>
                  <a:srgbClr val="C00000"/>
                </a:solidFill>
              </a:rPr>
              <a:t>ଜନ୍ମ </a:t>
            </a:r>
            <a:r>
              <a:rPr lang="en-US" sz="3200" dirty="0" smtClean="0">
                <a:solidFill>
                  <a:srgbClr val="C00000"/>
                </a:solidFill>
              </a:rPr>
              <a:t>			</a:t>
            </a:r>
            <a:endParaRPr lang="or-IN" sz="3200" dirty="0">
              <a:solidFill>
                <a:srgbClr val="C00000"/>
              </a:solidFill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200" dirty="0" smtClean="0">
                <a:solidFill>
                  <a:srgbClr val="C00000"/>
                </a:solidFill>
              </a:rPr>
              <a:t>		</a:t>
            </a:r>
            <a:r>
              <a:rPr lang="or-IN" sz="3200" dirty="0" smtClean="0">
                <a:solidFill>
                  <a:srgbClr val="C00000"/>
                </a:solidFill>
              </a:rPr>
              <a:t>ପର୍ବତ </a:t>
            </a:r>
            <a:endParaRPr lang="or-IN" sz="3200" dirty="0">
              <a:solidFill>
                <a:srgbClr val="C00000"/>
              </a:solidFill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200" dirty="0" smtClean="0">
                <a:solidFill>
                  <a:srgbClr val="C00000"/>
                </a:solidFill>
              </a:rPr>
              <a:t>		</a:t>
            </a:r>
            <a:r>
              <a:rPr lang="or-IN" sz="3200" dirty="0" smtClean="0">
                <a:solidFill>
                  <a:srgbClr val="C00000"/>
                </a:solidFill>
              </a:rPr>
              <a:t>ମର୍ତ୍ତ୍ୟ</a:t>
            </a:r>
            <a:endParaRPr lang="or-IN" sz="3200" dirty="0">
              <a:solidFill>
                <a:srgbClr val="C00000"/>
              </a:solidFill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200" dirty="0" smtClean="0">
                <a:solidFill>
                  <a:srgbClr val="C00000"/>
                </a:solidFill>
              </a:rPr>
              <a:t>		</a:t>
            </a:r>
            <a:r>
              <a:rPr lang="or-IN" sz="3200" dirty="0" smtClean="0">
                <a:solidFill>
                  <a:srgbClr val="C00000"/>
                </a:solidFill>
              </a:rPr>
              <a:t>ଗୌରବ </a:t>
            </a:r>
            <a:endParaRPr lang="or-IN" sz="3200" dirty="0">
              <a:solidFill>
                <a:srgbClr val="C00000"/>
              </a:solidFill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200" dirty="0" smtClean="0">
                <a:solidFill>
                  <a:srgbClr val="C00000"/>
                </a:solidFill>
              </a:rPr>
              <a:t>		</a:t>
            </a:r>
            <a:r>
              <a:rPr lang="or-IN" sz="3200" dirty="0" smtClean="0">
                <a:solidFill>
                  <a:srgbClr val="C00000"/>
                </a:solidFill>
              </a:rPr>
              <a:t>ବାର୍ତ୍ତା </a:t>
            </a:r>
            <a:endParaRPr lang="or-IN" sz="3200" dirty="0">
              <a:solidFill>
                <a:srgbClr val="C00000"/>
              </a:solidFill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200" dirty="0" smtClean="0">
                <a:solidFill>
                  <a:srgbClr val="C00000"/>
                </a:solidFill>
              </a:rPr>
              <a:t>		</a:t>
            </a:r>
            <a:r>
              <a:rPr lang="or-IN" sz="3200" dirty="0" smtClean="0">
                <a:solidFill>
                  <a:srgbClr val="C00000"/>
                </a:solidFill>
              </a:rPr>
              <a:t>ମଗ୍ନ </a:t>
            </a:r>
            <a:endParaRPr lang="or-IN" sz="3200" dirty="0">
              <a:solidFill>
                <a:srgbClr val="C0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3200" dirty="0" smtClean="0">
                <a:solidFill>
                  <a:srgbClr val="C00000"/>
                </a:solidFill>
              </a:rPr>
              <a:t>		</a:t>
            </a:r>
            <a:r>
              <a:rPr lang="or-IN" sz="3200" dirty="0" smtClean="0">
                <a:solidFill>
                  <a:srgbClr val="C00000"/>
                </a:solidFill>
              </a:rPr>
              <a:t>ଖର୍ଚ୍ଚ </a:t>
            </a:r>
            <a:endParaRPr lang="en-US" sz="3200" dirty="0" smtClean="0">
              <a:solidFill>
                <a:srgbClr val="C00000"/>
              </a:solidFill>
            </a:endParaRPr>
          </a:p>
          <a:p>
            <a:endParaRPr lang="en-US" sz="3200" dirty="0"/>
          </a:p>
        </p:txBody>
      </p:sp>
      <p:pic>
        <p:nvPicPr>
          <p:cNvPr id="6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35480" y="5474537"/>
            <a:ext cx="1646121" cy="13091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3962400" y="1600200"/>
            <a:ext cx="1676400" cy="381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2400" b="1" dirty="0">
                <a:solidFill>
                  <a:srgbClr val="002060"/>
                </a:solidFill>
              </a:rPr>
              <a:t>ଜନମ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62400" y="2362200"/>
            <a:ext cx="1676400" cy="381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2400" b="1" dirty="0">
                <a:solidFill>
                  <a:srgbClr val="002060"/>
                </a:solidFill>
              </a:rPr>
              <a:t>ପରବତ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62400" y="3048000"/>
            <a:ext cx="1676400" cy="381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2400" b="1" dirty="0">
                <a:solidFill>
                  <a:srgbClr val="002060"/>
                </a:solidFill>
              </a:rPr>
              <a:t>ମରତ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62400" y="3886200"/>
            <a:ext cx="1676400" cy="381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2400" b="1" dirty="0">
                <a:solidFill>
                  <a:srgbClr val="002060"/>
                </a:solidFill>
              </a:rPr>
              <a:t>ଗଉରବ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79223" y="4572000"/>
            <a:ext cx="1676400" cy="381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2400" b="1" dirty="0">
                <a:solidFill>
                  <a:srgbClr val="002060"/>
                </a:solidFill>
              </a:rPr>
              <a:t>ବାରତା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62400" y="5257800"/>
            <a:ext cx="1676400" cy="381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2400" b="1" dirty="0">
                <a:solidFill>
                  <a:srgbClr val="002060"/>
                </a:solidFill>
              </a:rPr>
              <a:t>ମଗନ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62400" y="5867400"/>
            <a:ext cx="1676400" cy="381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or-IN" sz="2400" b="1" dirty="0">
                <a:solidFill>
                  <a:srgbClr val="002060"/>
                </a:solidFill>
              </a:rPr>
              <a:t>ଖରଚ 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45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35480" y="5474537"/>
            <a:ext cx="1646121" cy="130918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8686800" cy="4564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2667000" y="1143000"/>
            <a:ext cx="24128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ContrastingRightFacing"/>
              <a:lightRig rig="threePt" dir="t"/>
            </a:scene3d>
          </a:bodyPr>
          <a:lstStyle/>
          <a:p>
            <a:pPr algn="ctr"/>
            <a:r>
              <a:rPr lang="or-IN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ଗୃହକର୍ମ 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97621" y="2057400"/>
            <a:ext cx="20601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ContrastingRightFacing"/>
              <a:lightRig rig="threePt" dir="t"/>
            </a:scene3d>
          </a:bodyPr>
          <a:lstStyle/>
          <a:p>
            <a:pPr algn="ctr"/>
            <a:r>
              <a:rPr lang="or-IN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ଓଡ଼ିଆ 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28087" y="2743200"/>
            <a:ext cx="115448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ContrastingRightFacing"/>
              <a:lightRig rig="threePt" dir="t"/>
            </a:scene3d>
          </a:bodyPr>
          <a:lstStyle/>
          <a:p>
            <a:pPr algn="ctr"/>
            <a:r>
              <a:rPr lang="or-IN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କକ୍ଷ </a:t>
            </a:r>
            <a:r>
              <a:rPr lang="or-IN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୪ 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0" y="4869359"/>
            <a:ext cx="8610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or-IN" sz="4400" b="1" dirty="0">
                <a:solidFill>
                  <a:srgbClr val="C00000"/>
                </a:solidFill>
              </a:rPr>
              <a:t>ରଚନା ଟି  ଖାତାରେ ଲେଖ ଓ ମନେରଖ</a:t>
            </a:r>
            <a:endParaRPr lang="en-US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65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47400" y="5599967"/>
            <a:ext cx="12342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0568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161</Words>
  <Application>Microsoft Office PowerPoint</Application>
  <PresentationFormat>Custom</PresentationFormat>
  <Paragraphs>59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gayatri.rath@odmegroup.org</dc:creator>
  <cp:lastModifiedBy>DELL</cp:lastModifiedBy>
  <cp:revision>42</cp:revision>
  <dcterms:created xsi:type="dcterms:W3CDTF">2021-07-05T16:04:27Z</dcterms:created>
  <dcterms:modified xsi:type="dcterms:W3CDTF">2021-07-29T02:45:11Z</dcterms:modified>
</cp:coreProperties>
</file>