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68" r:id="rId3"/>
    <p:sldId id="260" r:id="rId4"/>
    <p:sldId id="283" r:id="rId5"/>
    <p:sldId id="282" r:id="rId6"/>
    <p:sldId id="273" r:id="rId7"/>
    <p:sldId id="284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240" y="4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41361A-A966-487B-94FF-9FEB27E2CE66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74C8D2-6A79-42ED-B9BF-0D2B889F3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92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A64519-1769-E041-914C-57BD47293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80DA8A8-EDDF-EC42-9825-1365D527F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97E948F-8B2E-4840-80AA-AF937DA1B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CDF915A-22E3-1746-84D1-EA4A3C895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9B872E1-4A84-9743-A765-8C0AF202C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0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00621F-5C5C-8841-A2F2-251B8A341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EF7ED05-3B1C-0E4F-B6A7-5E5E50C4B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E6F8299-867E-734C-ADE2-AED4A625C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E565842-E4C8-AE47-A7C3-DBBACC42C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488A52D-1BA6-E546-84B5-CBFA976E5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94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B079E832-A574-5A44-81B6-494B49B05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EF4A52C-8BE7-6F4A-8572-D0EBF121F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4EA47EC-1EEB-4C4A-8219-7D669E635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34D2989-14FD-7144-8CC1-10448367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D37F14-43C9-4741-AAAC-8B76C0CB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B2CAB0-E37C-F244-AB18-12147C9C1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D716E1-0854-E347-92D5-A56E2521A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0C6722D-C79C-E243-BA1E-4CD5E2822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DFB9E25-43D3-E04A-A6F4-88528EB85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DFCCE90-6E1E-034A-92CD-30905BBD5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6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556208-D92A-8644-84FC-9F67D0120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63D3776-B10A-E246-AC1C-84FDC2C99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A098BA4-235B-4B4C-B9EF-13C942297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44399AC-D446-F341-908F-6B4944C05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38B91B2-D5D8-3147-BFAA-A755EB003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9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B26954-6CAB-BD49-8CE2-72C41E4C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EE2C176-0513-7A45-A2F7-899F2449F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0DBCCF7-909F-F546-A8F0-317586FCC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53D2E12-07E4-6E47-B38E-FA351AF96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E21B294-651E-6B44-95F9-05688798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091CE75-FD62-CA45-90D7-C75CCC0FE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5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307983-5EB4-F848-88C4-7BA513CF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E5F3FF0-10EB-D54E-A0E4-979B6BE3F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170297A-BB55-FD4C-B819-9DD89F3C0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7D8D761D-7A38-7C4D-B1AC-3B9BF5708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4918D04-7E05-2D44-801A-B5F3F8403C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E59644B-62A1-2C45-8E21-6DA7A4B17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7590EEF0-5A6E-F34C-8FBB-2E37C2ED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DDE5095-29A7-9542-9A53-F3CFE4253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4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102D862-C02C-5348-A9C8-1F2F9E468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6ABE012-F64A-534D-A012-8DA30DB4C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CAEA01C4-2405-2247-9740-C060263C0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E70E8B90-5FE4-594F-AE5C-0AC982027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0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259155B-B0A5-0943-A17A-5590C9164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BD48596-985F-FB4D-B324-0697E0135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C475ABF-0372-4743-ADB5-BD15F2A0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9BCF26-BB23-914E-9933-A817752D6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CD8E813-1061-7649-BF60-395C7BF2B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E2BC2D4-6CF3-A541-9A5A-67E8E15B9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FADFA62-4DB5-D045-8B32-3BC698215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525EC53-443D-3447-8F99-59CA3E15C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652FB55-CCB6-6742-907B-1B4F5B58F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6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5B9EA61-FE5B-824E-927D-6D9340437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FD4B520-CAE8-B94A-8D18-6405D6831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92E322E-DD55-374A-AE10-A5F296563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1D25491-EA25-3443-A839-EEA2C171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8F5108C-FC5D-A143-827A-BF1577C6F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744D07F-8B0B-B94B-805E-2AFC070E8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58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3C99B2B-AA11-9D43-8B4E-C6AE1CF78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7452DBA-62E8-7841-A896-1CBF6CB22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D9E5C18-97FF-884F-B327-6D495423A4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5200C-CB31-BB47-BEC9-F797321140C2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954A624-86A2-044B-BC39-AAFF7E6C8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6166CF-6E9E-C249-A19D-A5672916E7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7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8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69" y="140935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08188" y="914401"/>
            <a:ext cx="11684000" cy="917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36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11202" y="1676401"/>
            <a:ext cx="10608983" cy="230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/>
              <a:t>SESSION </a:t>
            </a:r>
            <a:r>
              <a:rPr lang="en-US" sz="2400" b="1" dirty="0"/>
              <a:t>:	</a:t>
            </a:r>
            <a:r>
              <a:rPr lang="en-US" sz="2400" b="1" dirty="0" smtClean="0"/>
              <a:t>	</a:t>
            </a:r>
            <a:r>
              <a:rPr lang="en-US" sz="2400" b="1" dirty="0" smtClean="0"/>
              <a:t>14</a:t>
            </a:r>
            <a:r>
              <a:rPr lang="en-US" sz="2400" b="1" dirty="0"/>
              <a:t>		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/>
              <a:t>CLASS :	</a:t>
            </a:r>
            <a:r>
              <a:rPr lang="en-IN" sz="2400" b="1" dirty="0" smtClean="0"/>
              <a:t>	IV</a:t>
            </a:r>
            <a:endParaRPr lang="en" sz="2400" b="1" dirty="0"/>
          </a:p>
          <a:p>
            <a:pPr lvl="0">
              <a:lnSpc>
                <a:spcPct val="150000"/>
              </a:lnSpc>
            </a:pPr>
            <a:r>
              <a:rPr lang="en" sz="2400" b="1" dirty="0"/>
              <a:t>SUBJECT : 	</a:t>
            </a:r>
            <a:r>
              <a:rPr lang="en" sz="2400" b="1" dirty="0" smtClean="0"/>
              <a:t>	</a:t>
            </a:r>
            <a:r>
              <a:rPr lang="or-IN" sz="2400" b="1" dirty="0" smtClean="0"/>
              <a:t>ପାଠ </a:t>
            </a:r>
            <a:r>
              <a:rPr lang="en-IN" sz="2400" b="1" dirty="0"/>
              <a:t>୩ </a:t>
            </a:r>
            <a:r>
              <a:rPr lang="or-IN" sz="2400" b="1" dirty="0"/>
              <a:t> </a:t>
            </a:r>
            <a:endParaRPr sz="2400" b="1" dirty="0"/>
          </a:p>
          <a:p>
            <a:pPr>
              <a:lnSpc>
                <a:spcPct val="150000"/>
              </a:lnSpc>
            </a:pPr>
            <a:r>
              <a:rPr lang="en" sz="2400" b="1" dirty="0"/>
              <a:t>CHAPTER NAME :	</a:t>
            </a:r>
            <a:r>
              <a:rPr lang="or-IN" sz="2400" b="1" dirty="0"/>
              <a:t>ବ୍ୟାକରଣ </a:t>
            </a:r>
            <a:endParaRPr lang="en-US" sz="2400" b="1" dirty="0" smtClean="0"/>
          </a:p>
          <a:p>
            <a:pPr>
              <a:lnSpc>
                <a:spcPct val="150000"/>
              </a:lnSpc>
            </a:pPr>
            <a:r>
              <a:rPr lang="en" sz="2400" b="1" dirty="0" smtClean="0"/>
              <a:t>SUBTOPIC </a:t>
            </a:r>
            <a:r>
              <a:rPr lang="en" sz="2400" b="1" dirty="0"/>
              <a:t>:	</a:t>
            </a:r>
            <a:r>
              <a:rPr lang="en" sz="2400" b="1" dirty="0" smtClean="0"/>
              <a:t>	</a:t>
            </a:r>
            <a:r>
              <a:rPr lang="or-IN" sz="2400" b="1" dirty="0"/>
              <a:t>କ୍ରିୟା ପଦ</a:t>
            </a:r>
            <a:endParaRPr lang="en-US" sz="2400" b="1" dirty="0"/>
          </a:p>
          <a:p>
            <a:pPr>
              <a:lnSpc>
                <a:spcPct val="150000"/>
              </a:lnSpc>
            </a:pPr>
            <a:endParaRPr lang="or-IN" sz="2400" b="1" dirty="0"/>
          </a:p>
          <a:p>
            <a:pPr lvl="0">
              <a:lnSpc>
                <a:spcPct val="150000"/>
              </a:lnSpc>
            </a:pPr>
            <a:r>
              <a:rPr lang="or-IN" sz="2400" b="1" dirty="0" smtClean="0"/>
              <a:t> </a:t>
            </a:r>
            <a:endParaRPr sz="2400" b="1" dirty="0"/>
          </a:p>
        </p:txBody>
      </p:sp>
    </p:spTree>
    <p:extLst>
      <p:ext uri="{BB962C8B-B14F-4D97-AF65-F5344CB8AC3E}">
        <p14:creationId xmlns:p14="http://schemas.microsoft.com/office/powerpoint/2010/main" val="40909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466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909393" y="0"/>
            <a:ext cx="4770783" cy="1046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411898" y="92765"/>
            <a:ext cx="7209183" cy="9541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Google Shape;64;p14"/>
          <p:cNvSpPr txBox="1"/>
          <p:nvPr/>
        </p:nvSpPr>
        <p:spPr>
          <a:xfrm>
            <a:off x="0" y="1078367"/>
            <a:ext cx="12192000" cy="6589375"/>
          </a:xfrm>
          <a:prstGeom prst="rect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or-IN" sz="4000" b="1" u="sng" dirty="0">
                <a:solidFill>
                  <a:srgbClr val="002060"/>
                </a:solidFill>
              </a:rPr>
              <a:t>କ୍ରିୟା</a:t>
            </a:r>
            <a:r>
              <a:rPr lang="or-IN" sz="4000" b="1" dirty="0" smtClean="0">
                <a:solidFill>
                  <a:srgbClr val="002060"/>
                </a:solidFill>
              </a:rPr>
              <a:t> </a:t>
            </a:r>
            <a:r>
              <a:rPr lang="or-IN" sz="4000" b="1" dirty="0">
                <a:solidFill>
                  <a:srgbClr val="002060"/>
                </a:solidFill>
              </a:rPr>
              <a:t>କଣ </a:t>
            </a:r>
            <a:r>
              <a:rPr lang="or-IN" sz="4000" b="1" dirty="0" smtClean="0">
                <a:solidFill>
                  <a:srgbClr val="002060"/>
                </a:solidFill>
              </a:rPr>
              <a:t>ଜାଣିବା</a:t>
            </a:r>
            <a:endParaRPr lang="en-US" sz="4000" b="1" dirty="0" smtClean="0">
              <a:solidFill>
                <a:srgbClr val="002060"/>
              </a:solidFill>
            </a:endParaRPr>
          </a:p>
          <a:p>
            <a:pPr algn="ctr"/>
            <a:r>
              <a:rPr lang="or-IN" sz="4000" b="1" dirty="0" smtClean="0">
                <a:solidFill>
                  <a:srgbClr val="002060"/>
                </a:solidFill>
              </a:rPr>
              <a:t> </a:t>
            </a:r>
            <a:endParaRPr lang="en-US" sz="3200" b="1" dirty="0" smtClean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r>
              <a:rPr lang="or-IN" sz="3200" b="1" dirty="0" smtClean="0">
                <a:solidFill>
                  <a:schemeClr val="tx1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 </a:t>
            </a:r>
            <a:endParaRPr lang="or-IN" sz="3200" b="1" dirty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35481" y="5791201"/>
            <a:ext cx="1646121" cy="1271567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" y="8260"/>
            <a:ext cx="12181599" cy="1046920"/>
          </a:xfrm>
          <a:prstGeom prst="rect">
            <a:avLst/>
          </a:prstGeom>
          <a:ln w="76200"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or-IN" sz="4400" b="1" u="sng" dirty="0">
                <a:solidFill>
                  <a:schemeClr val="bg1"/>
                </a:solidFill>
              </a:rPr>
              <a:t>ଶୈକ୍ଷିକ ଉଦ୍ଦେଶ୍ୟ </a:t>
            </a:r>
            <a:endParaRPr sz="4000" b="1" i="0" u="sng" strike="noStrike" cap="none" dirty="0">
              <a:solidFill>
                <a:schemeClr val="bg1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898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85EEAA-D342-9440-A0CE-47C6E73A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12181600" cy="5843567"/>
          </a:xfrm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or-IN" b="1" dirty="0">
                <a:solidFill>
                  <a:srgbClr val="002060"/>
                </a:solidFill>
              </a:rPr>
              <a:t>ଏକ ବା ଏକାଧିକ ପଦ ମିଶି କୌଣସି ଏକ ଅର୍ଥ ପ୍ରକାଶ କଲେ ବା ଏକ ସାର୍ଥକ ଉକ୍ତି ହେଲେ </a:t>
            </a:r>
            <a:r>
              <a:rPr lang="or-IN" b="1" dirty="0" smtClean="0">
                <a:solidFill>
                  <a:srgbClr val="002060"/>
                </a:solidFill>
              </a:rPr>
              <a:t>ତାହାକୁ  </a:t>
            </a:r>
            <a:r>
              <a:rPr lang="or-IN" b="1" dirty="0">
                <a:solidFill>
                  <a:srgbClr val="002060"/>
                </a:solidFill>
              </a:rPr>
              <a:t>ବାକ୍ୟ କୁହାଯାଏ </a:t>
            </a:r>
          </a:p>
          <a:p>
            <a:pPr marL="0" indent="0">
              <a:buNone/>
            </a:pPr>
            <a:r>
              <a:rPr lang="or-IN" dirty="0"/>
              <a:t>ଏକ ବାକ୍ୟ ରେ ୫ ଟି ପଦ ଦେଖାଯାଏ </a:t>
            </a:r>
            <a:r>
              <a:rPr lang="or-IN" dirty="0" smtClean="0"/>
              <a:t>–</a:t>
            </a:r>
            <a:endParaRPr lang="en-US" dirty="0" smtClean="0"/>
          </a:p>
          <a:p>
            <a:pPr marL="0" indent="0">
              <a:buNone/>
            </a:pPr>
            <a:r>
              <a:rPr lang="or-IN" dirty="0"/>
              <a:t>୧- ବିଶେଷ୍ୟ </a:t>
            </a:r>
          </a:p>
          <a:p>
            <a:pPr marL="0" indent="0">
              <a:buNone/>
            </a:pPr>
            <a:r>
              <a:rPr lang="or-IN" dirty="0"/>
              <a:t>୨- ବିଶେଷଣ </a:t>
            </a:r>
          </a:p>
          <a:p>
            <a:pPr marL="0" indent="0">
              <a:buNone/>
            </a:pPr>
            <a:r>
              <a:rPr lang="or-IN" dirty="0"/>
              <a:t>୩- ସର୍ବନାମ </a:t>
            </a:r>
          </a:p>
          <a:p>
            <a:pPr marL="0" indent="0">
              <a:buNone/>
            </a:pPr>
            <a:r>
              <a:rPr lang="or-IN" dirty="0"/>
              <a:t>୪- ଅବ୍ୟୟ </a:t>
            </a:r>
          </a:p>
          <a:p>
            <a:pPr marL="0" indent="0">
              <a:buNone/>
            </a:pPr>
            <a:r>
              <a:rPr lang="or-IN" dirty="0" smtClean="0"/>
              <a:t>୫-</a:t>
            </a:r>
            <a:r>
              <a:rPr lang="en-US" dirty="0" smtClean="0"/>
              <a:t> </a:t>
            </a:r>
            <a:r>
              <a:rPr lang="or-IN" dirty="0" smtClean="0"/>
              <a:t>କ୍ରିୟା</a:t>
            </a:r>
            <a:endParaRPr lang="en-IN" sz="2800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81600" cy="838200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IN" dirty="0">
                <a:solidFill>
                  <a:srgbClr val="FF0000"/>
                </a:solidFill>
              </a:rPr>
              <a:t>  </a:t>
            </a:r>
            <a:r>
              <a:rPr lang="en-IN" dirty="0" smtClean="0">
                <a:solidFill>
                  <a:srgbClr val="FF0000"/>
                </a:solidFill>
              </a:rPr>
              <a:t>      </a:t>
            </a:r>
            <a:r>
              <a:rPr lang="or-IN" sz="4000" b="1" u="sng" dirty="0">
                <a:solidFill>
                  <a:schemeClr val="bg1"/>
                </a:solidFill>
              </a:rPr>
              <a:t>ବ୍ୟାକରଣ </a:t>
            </a:r>
            <a:endParaRPr lang="en-US" b="1" u="sng" dirty="0">
              <a:solidFill>
                <a:schemeClr val="bg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952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n Arrow Callout 6"/>
          <p:cNvSpPr/>
          <p:nvPr/>
        </p:nvSpPr>
        <p:spPr>
          <a:xfrm>
            <a:off x="533400" y="2895600"/>
            <a:ext cx="685800" cy="533400"/>
          </a:xfrm>
          <a:prstGeom prst="downArrowCallou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Callout 8"/>
          <p:cNvSpPr/>
          <p:nvPr/>
        </p:nvSpPr>
        <p:spPr>
          <a:xfrm>
            <a:off x="1295400" y="2895600"/>
            <a:ext cx="1143000" cy="533400"/>
          </a:xfrm>
          <a:prstGeom prst="downArrow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85EEAA-D342-9440-A0CE-47C6E73A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0"/>
            <a:ext cx="12181600" cy="5843567"/>
          </a:xfrm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marL="457200" lvl="1" indent="0">
              <a:lnSpc>
                <a:spcPct val="150000"/>
              </a:lnSpc>
              <a:buNone/>
            </a:pPr>
            <a:endParaRPr lang="en-US" sz="2800" dirty="0" smtClean="0"/>
          </a:p>
          <a:p>
            <a:pPr marL="457200" lvl="1" indent="0">
              <a:lnSpc>
                <a:spcPct val="150000"/>
              </a:lnSpc>
              <a:buNone/>
            </a:pPr>
            <a:endParaRPr lang="or-IN" sz="2800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525"/>
            <a:ext cx="12181600" cy="1006475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IN" dirty="0">
                <a:solidFill>
                  <a:srgbClr val="FF0000"/>
                </a:solidFill>
              </a:rPr>
              <a:t>  </a:t>
            </a:r>
            <a:r>
              <a:rPr lang="en-IN" dirty="0" smtClean="0">
                <a:solidFill>
                  <a:srgbClr val="FF0000"/>
                </a:solidFill>
              </a:rPr>
              <a:t>      </a:t>
            </a:r>
            <a:r>
              <a:rPr lang="en-IN" dirty="0">
                <a:solidFill>
                  <a:srgbClr val="FF0000"/>
                </a:solidFill>
              </a:rPr>
              <a:t> </a:t>
            </a:r>
            <a:r>
              <a:rPr lang="or-IN" b="1" u="sng" dirty="0">
                <a:solidFill>
                  <a:schemeClr val="bg1"/>
                </a:solidFill>
              </a:rPr>
              <a:t>ବ୍ୟାକରଣ </a:t>
            </a:r>
            <a:r>
              <a:rPr lang="en-US" b="1" u="sng" dirty="0" smtClean="0">
                <a:solidFill>
                  <a:schemeClr val="bg1"/>
                </a:solidFill>
              </a:rPr>
              <a:t>(</a:t>
            </a:r>
            <a:r>
              <a:rPr lang="or-IN" b="1" u="sng" dirty="0" smtClean="0"/>
              <a:t>କ୍ରିୟା</a:t>
            </a:r>
            <a:r>
              <a:rPr lang="en-US" b="1" u="sng" dirty="0" smtClean="0"/>
              <a:t>)</a:t>
            </a:r>
            <a:r>
              <a:rPr lang="or-IN" dirty="0" smtClean="0"/>
              <a:t> </a:t>
            </a:r>
            <a:endParaRPr lang="en-US" b="1" u="sng" dirty="0">
              <a:solidFill>
                <a:schemeClr val="bg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0" y="1066800"/>
            <a:ext cx="12192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or-IN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or-IN" sz="3200" dirty="0" smtClean="0">
                <a:solidFill>
                  <a:srgbClr val="002060"/>
                </a:solidFill>
              </a:rPr>
              <a:t>ବାକ୍ୟରେ </a:t>
            </a:r>
            <a:r>
              <a:rPr lang="or-IN" sz="3200" dirty="0">
                <a:solidFill>
                  <a:srgbClr val="002060"/>
                </a:solidFill>
              </a:rPr>
              <a:t>ବ୍ୟବହୃତ ଯେଉଁ ପଦରେ  କୌଣସି </a:t>
            </a:r>
            <a:r>
              <a:rPr lang="or-IN" sz="3200" dirty="0" smtClean="0">
                <a:solidFill>
                  <a:srgbClr val="002060"/>
                </a:solidFill>
              </a:rPr>
              <a:t>କାର୍ଯ୍ୟର </a:t>
            </a:r>
            <a:r>
              <a:rPr lang="or-IN" sz="3200" dirty="0">
                <a:solidFill>
                  <a:srgbClr val="002060"/>
                </a:solidFill>
              </a:rPr>
              <a:t>ସୂଚନା ମିଳେ ତାହାକୁ କ୍ରିୟା କୁହାଯାଏ </a:t>
            </a:r>
            <a:r>
              <a:rPr lang="en-US" sz="3200" dirty="0" smtClean="0">
                <a:solidFill>
                  <a:srgbClr val="002060"/>
                </a:solidFill>
              </a:rPr>
              <a:t>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or-IN" sz="3200" dirty="0" smtClean="0"/>
              <a:t>କର୍ତ୍ତା </a:t>
            </a:r>
            <a:r>
              <a:rPr lang="or-IN" sz="3200" dirty="0"/>
              <a:t>ଯାହା କରେ ତାହା </a:t>
            </a:r>
            <a:r>
              <a:rPr lang="or-IN" sz="3200" dirty="0" smtClean="0"/>
              <a:t>କ୍ରିୟା</a:t>
            </a:r>
            <a:endParaRPr lang="en-US" sz="32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or-IN" sz="3200" dirty="0" smtClean="0"/>
              <a:t>ରାମ </a:t>
            </a:r>
            <a:r>
              <a:rPr lang="or-IN" sz="3200" u="sng" dirty="0" smtClean="0"/>
              <a:t>ଖେଳୁଛି</a:t>
            </a:r>
            <a:r>
              <a:rPr lang="or-IN" sz="3200" dirty="0" smtClean="0"/>
              <a:t> </a:t>
            </a:r>
            <a:endParaRPr lang="or-IN" sz="3200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or-IN" sz="3200" dirty="0" smtClean="0">
                <a:solidFill>
                  <a:srgbClr val="C00000"/>
                </a:solidFill>
              </a:rPr>
              <a:t>କର୍ତ୍ତା</a:t>
            </a:r>
            <a:r>
              <a:rPr lang="en-US" sz="3200" dirty="0" smtClean="0"/>
              <a:t>   </a:t>
            </a:r>
            <a:r>
              <a:rPr lang="or-IN" sz="3200" dirty="0" smtClean="0">
                <a:solidFill>
                  <a:srgbClr val="00B0F0"/>
                </a:solidFill>
              </a:rPr>
              <a:t>କ୍ରିୟା</a:t>
            </a:r>
            <a:endParaRPr lang="or-IN" sz="3200" dirty="0">
              <a:solidFill>
                <a:srgbClr val="00B0F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or-IN" sz="3200" dirty="0">
                <a:solidFill>
                  <a:srgbClr val="C00000"/>
                </a:solidFill>
              </a:rPr>
              <a:t>ଗୀତା</a:t>
            </a:r>
            <a:r>
              <a:rPr lang="or-IN" sz="3200" dirty="0"/>
              <a:t> </a:t>
            </a:r>
            <a:r>
              <a:rPr lang="en-US" sz="3200" dirty="0" smtClean="0"/>
              <a:t>	</a:t>
            </a:r>
            <a:r>
              <a:rPr lang="or-IN" sz="3200" dirty="0" smtClean="0">
                <a:solidFill>
                  <a:srgbClr val="00B0F0"/>
                </a:solidFill>
              </a:rPr>
              <a:t>ଗୀତ</a:t>
            </a:r>
            <a:r>
              <a:rPr lang="or-IN" sz="3200" dirty="0" smtClean="0"/>
              <a:t> </a:t>
            </a:r>
            <a:r>
              <a:rPr lang="en-US" sz="3200" dirty="0" smtClean="0"/>
              <a:t>		</a:t>
            </a:r>
            <a:r>
              <a:rPr lang="or-IN" sz="3200" dirty="0" smtClean="0"/>
              <a:t>ବୋଲୁଛି </a:t>
            </a:r>
            <a:endParaRPr lang="or-IN" sz="3200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or-IN" sz="3200" dirty="0" smtClean="0">
                <a:solidFill>
                  <a:srgbClr val="C00000"/>
                </a:solidFill>
              </a:rPr>
              <a:t>କର୍ତ୍ତା</a:t>
            </a:r>
            <a:r>
              <a:rPr lang="en-US" sz="3200" dirty="0" smtClean="0"/>
              <a:t>    	</a:t>
            </a:r>
            <a:r>
              <a:rPr lang="or-IN" sz="3200" dirty="0" smtClean="0">
                <a:solidFill>
                  <a:srgbClr val="00B0F0"/>
                </a:solidFill>
              </a:rPr>
              <a:t>କର୍ମ </a:t>
            </a:r>
            <a:r>
              <a:rPr lang="en-US" sz="3200" dirty="0" smtClean="0"/>
              <a:t>        	</a:t>
            </a:r>
            <a:r>
              <a:rPr lang="or-IN" sz="3200" dirty="0" smtClean="0"/>
              <a:t>କ୍ରିୟା</a:t>
            </a:r>
            <a:endParaRPr lang="or-IN" sz="32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or-IN" sz="3200" dirty="0" smtClean="0">
                <a:solidFill>
                  <a:srgbClr val="C00000"/>
                </a:solidFill>
              </a:rPr>
              <a:t>ଗୋପାଳ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or-IN" sz="3200" dirty="0" smtClean="0">
                <a:solidFill>
                  <a:srgbClr val="00B0F0"/>
                </a:solidFill>
              </a:rPr>
              <a:t>ବଜାର</a:t>
            </a:r>
            <a:r>
              <a:rPr lang="or-IN" sz="3200" dirty="0">
                <a:solidFill>
                  <a:srgbClr val="00B0F0"/>
                </a:solidFill>
              </a:rPr>
              <a:t>କୁ</a:t>
            </a:r>
            <a:r>
              <a:rPr lang="or-IN" sz="3200" dirty="0" smtClean="0"/>
              <a:t>  </a:t>
            </a:r>
            <a:r>
              <a:rPr lang="en-US" sz="3200" dirty="0" smtClean="0"/>
              <a:t>	</a:t>
            </a:r>
            <a:r>
              <a:rPr lang="or-IN" sz="3200" dirty="0" smtClean="0"/>
              <a:t>ଯାଉଛି </a:t>
            </a:r>
            <a:endParaRPr lang="or-IN" sz="3200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200" dirty="0"/>
              <a:t> </a:t>
            </a:r>
            <a:r>
              <a:rPr lang="or-IN" sz="3200" dirty="0" smtClean="0">
                <a:solidFill>
                  <a:srgbClr val="C00000"/>
                </a:solidFill>
              </a:rPr>
              <a:t>କର୍ତ୍ତା</a:t>
            </a:r>
            <a:r>
              <a:rPr lang="or-IN" sz="3200" dirty="0" smtClean="0"/>
              <a:t> </a:t>
            </a:r>
            <a:r>
              <a:rPr lang="en-US" sz="3200" dirty="0" smtClean="0"/>
              <a:t>	</a:t>
            </a:r>
            <a:r>
              <a:rPr lang="or-IN" sz="3200" dirty="0" smtClean="0">
                <a:solidFill>
                  <a:srgbClr val="00B0F0"/>
                </a:solidFill>
              </a:rPr>
              <a:t>କର୍ମ</a:t>
            </a:r>
            <a:r>
              <a:rPr lang="or-IN" sz="3200" dirty="0" smtClean="0"/>
              <a:t> </a:t>
            </a:r>
            <a:r>
              <a:rPr lang="en-US" sz="3200" dirty="0" smtClean="0"/>
              <a:t>		</a:t>
            </a:r>
            <a:r>
              <a:rPr lang="or-IN" sz="3200" dirty="0" smtClean="0"/>
              <a:t>କ୍ରିୟା</a:t>
            </a:r>
            <a:endParaRPr lang="en-US" sz="3200" dirty="0"/>
          </a:p>
          <a:p>
            <a:endParaRPr lang="en-US" sz="32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or-IN" sz="3200" dirty="0"/>
          </a:p>
        </p:txBody>
      </p:sp>
    </p:spTree>
    <p:extLst>
      <p:ext uri="{BB962C8B-B14F-4D97-AF65-F5344CB8AC3E}">
        <p14:creationId xmlns:p14="http://schemas.microsoft.com/office/powerpoint/2010/main" val="424368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762001"/>
            <a:ext cx="1219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3200" dirty="0" smtClean="0">
              <a:solidFill>
                <a:prstClr val="black"/>
              </a:solidFill>
            </a:endParaRPr>
          </a:p>
          <a:p>
            <a:pPr lvl="0"/>
            <a:r>
              <a:rPr lang="or-IN" sz="3200" dirty="0" smtClean="0">
                <a:solidFill>
                  <a:srgbClr val="002060"/>
                </a:solidFill>
              </a:rPr>
              <a:t>ଧାତୁ </a:t>
            </a:r>
            <a:r>
              <a:rPr lang="or-IN" sz="3200" dirty="0">
                <a:solidFill>
                  <a:srgbClr val="002060"/>
                </a:solidFill>
              </a:rPr>
              <a:t>ହେଉଛି କ୍ରିୟା ର ମୂଳ ଉତ୍ସ </a:t>
            </a:r>
            <a:r>
              <a:rPr lang="en-US" sz="3200" dirty="0" smtClean="0">
                <a:solidFill>
                  <a:srgbClr val="002060"/>
                </a:solidFill>
              </a:rPr>
              <a:t>I</a:t>
            </a:r>
          </a:p>
          <a:p>
            <a:pPr lvl="0"/>
            <a:endParaRPr lang="en-US" sz="3200" dirty="0" smtClean="0">
              <a:solidFill>
                <a:srgbClr val="002060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prstClr val="black"/>
                </a:solidFill>
              </a:rPr>
              <a:t>	</a:t>
            </a:r>
            <a:r>
              <a:rPr lang="or-IN" sz="3200" dirty="0" smtClean="0">
                <a:solidFill>
                  <a:prstClr val="black"/>
                </a:solidFill>
              </a:rPr>
              <a:t>ପଢୁଛି  </a:t>
            </a:r>
            <a:r>
              <a:rPr lang="or-IN" sz="3200" dirty="0">
                <a:solidFill>
                  <a:prstClr val="black"/>
                </a:solidFill>
              </a:rPr>
              <a:t>- </a:t>
            </a:r>
            <a:r>
              <a:rPr lang="en-US" sz="3200" dirty="0" smtClean="0">
                <a:solidFill>
                  <a:prstClr val="black"/>
                </a:solidFill>
              </a:rPr>
              <a:t>	</a:t>
            </a:r>
            <a:r>
              <a:rPr lang="or-IN" sz="3200" dirty="0" smtClean="0">
                <a:solidFill>
                  <a:prstClr val="black"/>
                </a:solidFill>
              </a:rPr>
              <a:t>ପଠ </a:t>
            </a:r>
            <a:r>
              <a:rPr lang="en-US" sz="3200" dirty="0" smtClean="0">
                <a:solidFill>
                  <a:prstClr val="black"/>
                </a:solidFill>
              </a:rPr>
              <a:t>	</a:t>
            </a:r>
            <a:r>
              <a:rPr lang="or-IN" sz="3200" dirty="0" smtClean="0">
                <a:solidFill>
                  <a:prstClr val="black"/>
                </a:solidFill>
              </a:rPr>
              <a:t>ଧାତୁ </a:t>
            </a:r>
            <a:endParaRPr lang="or-IN" sz="3200" dirty="0">
              <a:solidFill>
                <a:prstClr val="black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prstClr val="black"/>
                </a:solidFill>
              </a:rPr>
              <a:t>	</a:t>
            </a:r>
            <a:r>
              <a:rPr lang="or-IN" sz="3200" dirty="0">
                <a:solidFill>
                  <a:prstClr val="black"/>
                </a:solidFill>
              </a:rPr>
              <a:t>କାନ୍ଦୁଛି </a:t>
            </a:r>
            <a:r>
              <a:rPr lang="en-US" sz="3200" dirty="0" smtClean="0">
                <a:solidFill>
                  <a:prstClr val="black"/>
                </a:solidFill>
              </a:rPr>
              <a:t> - 	</a:t>
            </a:r>
            <a:r>
              <a:rPr lang="or-IN" sz="3200" dirty="0" smtClean="0">
                <a:solidFill>
                  <a:prstClr val="black"/>
                </a:solidFill>
              </a:rPr>
              <a:t>କ୍ରନ୍ଦ </a:t>
            </a:r>
            <a:r>
              <a:rPr lang="en-US" sz="3200" dirty="0" smtClean="0">
                <a:solidFill>
                  <a:prstClr val="black"/>
                </a:solidFill>
              </a:rPr>
              <a:t>	</a:t>
            </a:r>
            <a:r>
              <a:rPr lang="or-IN" sz="3200" dirty="0" smtClean="0">
                <a:solidFill>
                  <a:prstClr val="black"/>
                </a:solidFill>
              </a:rPr>
              <a:t>ଧାତୁ </a:t>
            </a:r>
            <a:endParaRPr lang="or-IN" sz="3200" dirty="0">
              <a:solidFill>
                <a:prstClr val="black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prstClr val="black"/>
                </a:solidFill>
              </a:rPr>
              <a:t>	</a:t>
            </a:r>
            <a:r>
              <a:rPr lang="or-IN" sz="3200" dirty="0" smtClean="0">
                <a:solidFill>
                  <a:prstClr val="black"/>
                </a:solidFill>
              </a:rPr>
              <a:t>ଯାଉଛି </a:t>
            </a:r>
            <a:r>
              <a:rPr lang="en-US" sz="3200" dirty="0" smtClean="0">
                <a:solidFill>
                  <a:prstClr val="black"/>
                </a:solidFill>
              </a:rPr>
              <a:t>-</a:t>
            </a:r>
            <a:r>
              <a:rPr lang="or-IN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smtClean="0">
                <a:solidFill>
                  <a:prstClr val="black"/>
                </a:solidFill>
              </a:rPr>
              <a:t>	</a:t>
            </a:r>
            <a:r>
              <a:rPr lang="or-IN" sz="3200" dirty="0" smtClean="0">
                <a:solidFill>
                  <a:prstClr val="black"/>
                </a:solidFill>
              </a:rPr>
              <a:t>ଯା </a:t>
            </a:r>
            <a:r>
              <a:rPr lang="en-US" sz="3200" dirty="0" smtClean="0">
                <a:solidFill>
                  <a:prstClr val="black"/>
                </a:solidFill>
              </a:rPr>
              <a:t>	</a:t>
            </a:r>
            <a:r>
              <a:rPr lang="or-IN" sz="3200" dirty="0" smtClean="0">
                <a:solidFill>
                  <a:prstClr val="black"/>
                </a:solidFill>
              </a:rPr>
              <a:t>ଧାତୁ </a:t>
            </a:r>
            <a:endParaRPr lang="en-US" sz="3200" dirty="0" smtClean="0">
              <a:solidFill>
                <a:prstClr val="black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prstClr val="black"/>
                </a:solidFill>
              </a:rPr>
              <a:t>	</a:t>
            </a:r>
            <a:r>
              <a:rPr lang="or-IN" sz="3200" dirty="0" smtClean="0">
                <a:solidFill>
                  <a:prstClr val="black"/>
                </a:solidFill>
              </a:rPr>
              <a:t>ଖେଳୁଛି </a:t>
            </a:r>
            <a:r>
              <a:rPr lang="en-US" sz="3200" dirty="0" smtClean="0">
                <a:solidFill>
                  <a:prstClr val="black"/>
                </a:solidFill>
              </a:rPr>
              <a:t>- 	</a:t>
            </a:r>
            <a:r>
              <a:rPr lang="or-IN" sz="3200" dirty="0" smtClean="0">
                <a:solidFill>
                  <a:prstClr val="black"/>
                </a:solidFill>
              </a:rPr>
              <a:t>କ୍ରୀଡ଼ </a:t>
            </a:r>
            <a:r>
              <a:rPr lang="en-US" sz="3200" dirty="0" smtClean="0">
                <a:solidFill>
                  <a:prstClr val="black"/>
                </a:solidFill>
              </a:rPr>
              <a:t>	</a:t>
            </a:r>
            <a:r>
              <a:rPr lang="or-IN" sz="3200" dirty="0" smtClean="0">
                <a:solidFill>
                  <a:prstClr val="black"/>
                </a:solidFill>
              </a:rPr>
              <a:t>ଧାତୁ 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7620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3600" b="1" dirty="0">
                <a:solidFill>
                  <a:schemeClr val="bg1"/>
                </a:solidFill>
              </a:rPr>
              <a:t>ଧାତୁ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35481" y="5791201"/>
            <a:ext cx="1646121" cy="9143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711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85EEAA-D342-9440-A0CE-47C6E73A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66833"/>
            <a:ext cx="12181600" cy="5995967"/>
          </a:xfrm>
          <a:ln w="76200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or-IN" b="1" dirty="0">
                <a:solidFill>
                  <a:srgbClr val="002060"/>
                </a:solidFill>
              </a:rPr>
              <a:t>କ୍ରିୟା ର ପ୍ରକାର ଭେଦ - ଏହା ୭ </a:t>
            </a:r>
            <a:r>
              <a:rPr lang="or-IN" b="1" dirty="0" smtClean="0">
                <a:solidFill>
                  <a:srgbClr val="002060"/>
                </a:solidFill>
              </a:rPr>
              <a:t>ପ୍ରକାରର</a:t>
            </a:r>
            <a:r>
              <a:rPr lang="or-IN" dirty="0" smtClean="0">
                <a:solidFill>
                  <a:srgbClr val="002060"/>
                </a:solidFill>
              </a:rPr>
              <a:t> </a:t>
            </a:r>
            <a:endParaRPr lang="or-IN" dirty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or-IN" dirty="0">
                <a:solidFill>
                  <a:srgbClr val="002060"/>
                </a:solidFill>
              </a:rPr>
              <a:t>୧- </a:t>
            </a:r>
            <a:r>
              <a:rPr lang="or-IN" dirty="0" smtClean="0">
                <a:solidFill>
                  <a:srgbClr val="002060"/>
                </a:solidFill>
              </a:rPr>
              <a:t>ସମାପିକା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or-IN" dirty="0" smtClean="0">
                <a:solidFill>
                  <a:srgbClr val="002060"/>
                </a:solidFill>
              </a:rPr>
              <a:t>କ୍ରିୟା </a:t>
            </a:r>
            <a:endParaRPr lang="or-IN" dirty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or-IN" dirty="0" smtClean="0">
                <a:solidFill>
                  <a:srgbClr val="002060"/>
                </a:solidFill>
              </a:rPr>
              <a:t>୨- ଅସମାପିକା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or-IN" dirty="0" smtClean="0">
                <a:solidFill>
                  <a:srgbClr val="002060"/>
                </a:solidFill>
              </a:rPr>
              <a:t>କ୍ରିୟା </a:t>
            </a:r>
            <a:endParaRPr lang="or-IN" dirty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or-IN" dirty="0" smtClean="0">
                <a:solidFill>
                  <a:srgbClr val="002060"/>
                </a:solidFill>
              </a:rPr>
              <a:t>୩-ସକର୍ମକ </a:t>
            </a:r>
            <a:r>
              <a:rPr lang="or-IN" dirty="0">
                <a:solidFill>
                  <a:srgbClr val="002060"/>
                </a:solidFill>
              </a:rPr>
              <a:t>କ୍ରିୟା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or-IN" dirty="0" smtClean="0">
                <a:solidFill>
                  <a:srgbClr val="002060"/>
                </a:solidFill>
              </a:rPr>
              <a:t>୪-ଅକର୍ମକ </a:t>
            </a:r>
            <a:r>
              <a:rPr lang="or-IN" dirty="0">
                <a:solidFill>
                  <a:srgbClr val="002060"/>
                </a:solidFill>
              </a:rPr>
              <a:t>କ୍ରିୟା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or-IN" dirty="0">
                <a:solidFill>
                  <a:srgbClr val="002060"/>
                </a:solidFill>
              </a:rPr>
              <a:t>୫- ପ୍ରେରଣାର୍ଥକ କ୍ରିୟା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or-IN" dirty="0">
                <a:solidFill>
                  <a:srgbClr val="002060"/>
                </a:solidFill>
              </a:rPr>
              <a:t>୬- ନାମ ଧାତୁ କ୍ରିୟା </a:t>
            </a:r>
            <a:endParaRPr lang="en-US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or-IN" dirty="0">
                <a:solidFill>
                  <a:srgbClr val="002060"/>
                </a:solidFill>
              </a:rPr>
              <a:t>୭- ମିଶ୍ର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or-IN" dirty="0" smtClean="0">
                <a:solidFill>
                  <a:srgbClr val="002060"/>
                </a:solidFill>
              </a:rPr>
              <a:t>କ୍ରିୟା </a:t>
            </a:r>
            <a:endParaRPr lang="en-US" dirty="0" smtClean="0">
              <a:solidFill>
                <a:srgbClr val="002060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1600" cy="1006475"/>
          </a:xfrm>
          <a:ln w="76200"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IN" dirty="0">
                <a:solidFill>
                  <a:srgbClr val="FF0000"/>
                </a:solidFill>
              </a:rPr>
              <a:t> </a:t>
            </a:r>
            <a:r>
              <a:rPr lang="or-IN" b="1" dirty="0">
                <a:solidFill>
                  <a:schemeClr val="bg1"/>
                </a:solidFill>
              </a:rPr>
              <a:t>କ୍ରିୟା</a:t>
            </a:r>
            <a:endParaRPr lang="en-US" b="1" u="sng" dirty="0">
              <a:solidFill>
                <a:schemeClr val="bg1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964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191000" y="2667000"/>
            <a:ext cx="838200" cy="3048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12192000" cy="701675"/>
          </a:xfrm>
          <a:ln w="76200">
            <a:solidFill>
              <a:srgbClr val="FFFF0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or-IN" b="1" dirty="0" smtClean="0"/>
              <a:t>ଆସ  </a:t>
            </a:r>
            <a:r>
              <a:rPr lang="or-IN" b="1" dirty="0"/>
              <a:t>କ୍ରିୟା  ଚିନ୍ହିବା 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0" y="762000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or-IN" sz="3600" dirty="0" smtClean="0"/>
              <a:t>ଗୋପାଳ </a:t>
            </a:r>
            <a:r>
              <a:rPr lang="or-IN" sz="3600" dirty="0"/>
              <a:t>କୂଅ </a:t>
            </a:r>
            <a:r>
              <a:rPr lang="or-IN" sz="3600" dirty="0" smtClean="0"/>
              <a:t>ଖୋଳୁଅଛି</a:t>
            </a:r>
            <a:r>
              <a:rPr lang="en-US" sz="3600" dirty="0" smtClean="0"/>
              <a:t> 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or-IN" sz="3600" dirty="0" smtClean="0"/>
              <a:t>ମନୁଆ </a:t>
            </a:r>
            <a:r>
              <a:rPr lang="or-IN" sz="3600" dirty="0"/>
              <a:t>ବିଦ୍ୟାଳୟ କୁ ଯାଉଅଛି </a:t>
            </a:r>
          </a:p>
          <a:p>
            <a:pPr marL="742950" indent="-7429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or-IN" sz="3600" dirty="0" smtClean="0"/>
              <a:t>ହରି </a:t>
            </a:r>
            <a:r>
              <a:rPr lang="or-IN" sz="3600" dirty="0"/>
              <a:t>ସାଇକେଲ ଚଳାଉଛି 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or-IN" sz="3600" dirty="0"/>
              <a:t>ରୀତିକା </a:t>
            </a:r>
            <a:r>
              <a:rPr lang="en-US" sz="3600" dirty="0" smtClean="0"/>
              <a:t>  </a:t>
            </a:r>
            <a:r>
              <a:rPr lang="or-IN" sz="3600" dirty="0" smtClean="0"/>
              <a:t>ବହି </a:t>
            </a:r>
            <a:r>
              <a:rPr lang="en-US" sz="3600" dirty="0" smtClean="0"/>
              <a:t>    </a:t>
            </a:r>
            <a:r>
              <a:rPr lang="or-IN" sz="3600" dirty="0" smtClean="0"/>
              <a:t>ପଢୁଛି </a:t>
            </a:r>
            <a:endParaRPr lang="or-IN" sz="3600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or-IN" sz="3600" dirty="0"/>
              <a:t>ଶିକ୍ଷକ ପାଠ ପଢ଼ାଉଛନ୍ତି </a:t>
            </a:r>
          </a:p>
        </p:txBody>
      </p:sp>
    </p:spTree>
    <p:extLst>
      <p:ext uri="{BB962C8B-B14F-4D97-AF65-F5344CB8AC3E}">
        <p14:creationId xmlns:p14="http://schemas.microsoft.com/office/powerpoint/2010/main" val="167538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1447802" y="2959101"/>
            <a:ext cx="8724900" cy="1892299"/>
          </a:xfrm>
          <a:prstGeom prst="horizontalScroll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85800" y="738256"/>
            <a:ext cx="10896600" cy="1725544"/>
          </a:xfrm>
          <a:prstGeom prst="ellipse">
            <a:avLst/>
          </a:prstGeom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or-IN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ଅଧ୍ୟୟନରୁ ଲବ୍ଧ ଜ୍ଞାନର ଫଳାଫଳ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92702" y="3475125"/>
            <a:ext cx="93531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or-IN" sz="2800" b="1" dirty="0">
                <a:solidFill>
                  <a:schemeClr val="tx1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 </a:t>
            </a:r>
            <a:r>
              <a:rPr lang="or-IN" sz="2800" b="1" dirty="0">
                <a:solidFill>
                  <a:srgbClr val="002060"/>
                </a:solidFill>
              </a:rPr>
              <a:t>କ୍ରିୟା ବିଷୟ ରେ ଜାଣିବା</a:t>
            </a:r>
            <a:endParaRPr lang="en-US" sz="2800" b="1" i="1" dirty="0">
              <a:solidFill>
                <a:srgbClr val="002060"/>
              </a:solidFill>
            </a:endParaRPr>
          </a:p>
        </p:txBody>
      </p:sp>
      <p:pic>
        <p:nvPicPr>
          <p:cNvPr id="5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45880" y="5762024"/>
            <a:ext cx="1646121" cy="10959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755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214035"/>
            <a:ext cx="5969000" cy="361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35480" y="5474537"/>
            <a:ext cx="1646121" cy="13091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838200" y="2514600"/>
            <a:ext cx="10778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or-IN" sz="2800" dirty="0">
                <a:solidFill>
                  <a:srgbClr val="002060"/>
                </a:solidFill>
              </a:rPr>
              <a:t>ପଠିତ ବିଷୟ ରୁ </a:t>
            </a:r>
            <a:r>
              <a:rPr lang="or-IN" sz="2800" dirty="0" smtClean="0">
                <a:solidFill>
                  <a:srgbClr val="002060"/>
                </a:solidFill>
              </a:rPr>
              <a:t>କ୍ରିୟା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or-IN" sz="2800" dirty="0" smtClean="0">
                <a:solidFill>
                  <a:srgbClr val="002060"/>
                </a:solidFill>
              </a:rPr>
              <a:t>ପଦ  </a:t>
            </a:r>
            <a:r>
              <a:rPr lang="or-IN" sz="2800" dirty="0">
                <a:solidFill>
                  <a:srgbClr val="002060"/>
                </a:solidFill>
              </a:rPr>
              <a:t>ବାଛି ଲେଖ</a:t>
            </a:r>
            <a:endParaRPr lang="en-IN" sz="2800" dirty="0">
              <a:solidFill>
                <a:srgbClr val="00206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60155" y="990600"/>
            <a:ext cx="7388645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or-IN" sz="8800" b="1" cap="all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ଗୃହ</a:t>
            </a:r>
            <a:r>
              <a:rPr lang="en-US" sz="8800" b="1" cap="all" spc="0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or-IN" sz="8800" b="1" cap="all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କର୍ମ </a:t>
            </a:r>
            <a:endParaRPr lang="en-US" sz="8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000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154</Words>
  <Application>Microsoft Office PowerPoint</Application>
  <PresentationFormat>Custom</PresentationFormat>
  <Paragraphs>67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        ବ୍ୟାକରଣ </vt:lpstr>
      <vt:lpstr>         ବ୍ୟାକରଣ (କ୍ରିୟା) </vt:lpstr>
      <vt:lpstr>PowerPoint Presentation</vt:lpstr>
      <vt:lpstr> କ୍ରିୟା</vt:lpstr>
      <vt:lpstr> ଆସ  କ୍ରିୟା  ଚିନ୍ହିବା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gayatri.rath@odmegroup.org</dc:creator>
  <cp:lastModifiedBy>DELL</cp:lastModifiedBy>
  <cp:revision>30</cp:revision>
  <dcterms:created xsi:type="dcterms:W3CDTF">2021-07-05T16:04:27Z</dcterms:created>
  <dcterms:modified xsi:type="dcterms:W3CDTF">2021-07-21T15:54:12Z</dcterms:modified>
</cp:coreProperties>
</file>