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0" r:id="rId4"/>
    <p:sldId id="279" r:id="rId5"/>
    <p:sldId id="273" r:id="rId6"/>
    <p:sldId id="280" r:id="rId7"/>
    <p:sldId id="281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</a:t>
            </a:r>
            <a:r>
              <a:rPr lang="en-US" sz="2400" b="1" dirty="0" smtClean="0"/>
              <a:t>13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en-IN" sz="2400" b="1" dirty="0" err="1"/>
              <a:t>ରାଜାଙ୍କ</a:t>
            </a:r>
            <a:r>
              <a:rPr lang="en-IN" sz="2400" b="1" dirty="0"/>
              <a:t> </a:t>
            </a:r>
            <a:r>
              <a:rPr lang="en-IN" sz="2400" b="1" dirty="0" err="1"/>
              <a:t>ନୂତନ</a:t>
            </a:r>
            <a:r>
              <a:rPr lang="en-IN" sz="2400" b="1" dirty="0"/>
              <a:t> </a:t>
            </a:r>
            <a:r>
              <a:rPr lang="en-IN" sz="2400" b="1" dirty="0" err="1"/>
              <a:t>ପରିଛଦ</a:t>
            </a:r>
            <a:r>
              <a:rPr lang="en-IN" sz="2400" b="1" dirty="0"/>
              <a:t> </a:t>
            </a:r>
            <a:endParaRPr lang="en-GB" sz="2400" b="1" dirty="0"/>
          </a:p>
          <a:p>
            <a:pPr lvl="0"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 smtClean="0"/>
              <a:t>ବହି </a:t>
            </a:r>
            <a:r>
              <a:rPr lang="or-IN" sz="2400" b="1" dirty="0"/>
              <a:t>ପ୍ରଶ୍ନୋତ୍ତର </a:t>
            </a:r>
            <a:r>
              <a:rPr lang="or-IN" sz="2400" b="1" dirty="0"/>
              <a:t>୧୧, ୧୨ ଏବଂ ୧୩  </a:t>
            </a:r>
            <a:endParaRPr lang="or-IN" sz="2400" b="1" dirty="0"/>
          </a:p>
          <a:p>
            <a:pPr lvl="0">
              <a:lnSpc>
                <a:spcPct val="150000"/>
              </a:lnSpc>
            </a:pPr>
            <a:r>
              <a:rPr lang="or-IN" sz="2400" b="1" dirty="0" smtClean="0"/>
              <a:t>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6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IN" sz="4000" b="1" dirty="0" err="1">
                <a:solidFill>
                  <a:srgbClr val="002060"/>
                </a:solidFill>
              </a:rPr>
              <a:t>ପ୍ରଶ୍ନ</a:t>
            </a:r>
            <a:r>
              <a:rPr lang="en-IN" sz="4000" b="1" dirty="0">
                <a:solidFill>
                  <a:srgbClr val="002060"/>
                </a:solidFill>
              </a:rPr>
              <a:t> </a:t>
            </a:r>
            <a:r>
              <a:rPr lang="en-IN" sz="4000" b="1" dirty="0" err="1">
                <a:solidFill>
                  <a:srgbClr val="002060"/>
                </a:solidFill>
              </a:rPr>
              <a:t>ଉତ୍ତର</a:t>
            </a:r>
            <a:r>
              <a:rPr lang="en-IN" sz="4000" b="1" dirty="0">
                <a:solidFill>
                  <a:srgbClr val="002060"/>
                </a:solidFill>
              </a:rPr>
              <a:t> </a:t>
            </a:r>
            <a:r>
              <a:rPr lang="en-IN" sz="4000" b="1" dirty="0" err="1">
                <a:solidFill>
                  <a:srgbClr val="002060"/>
                </a:solidFill>
              </a:rPr>
              <a:t>ମାଧ୍ୟମରେ</a:t>
            </a:r>
            <a:r>
              <a:rPr lang="en-IN" sz="4000" b="1" dirty="0">
                <a:solidFill>
                  <a:srgbClr val="002060"/>
                </a:solidFill>
              </a:rPr>
              <a:t> </a:t>
            </a:r>
            <a:r>
              <a:rPr lang="or-IN" sz="4000" b="1" dirty="0">
                <a:solidFill>
                  <a:srgbClr val="002060"/>
                </a:solidFill>
              </a:rPr>
              <a:t>ଜ୍ଞାନ ଆହରଣ କରିବା</a:t>
            </a:r>
            <a:endParaRPr lang="en-US" sz="4000" b="1" dirty="0">
              <a:solidFill>
                <a:srgbClr val="002060"/>
              </a:solidFill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chemeClr val="bg1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9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or-IN" dirty="0" smtClean="0"/>
              <a:t>"</a:t>
            </a:r>
            <a:r>
              <a:rPr lang="or-IN" dirty="0"/>
              <a:t>ପୁଅ" ଶବ୍ଦ ପାଇଁ ଯେପରି "ଝିଅ" ଶବ୍ଦ, ତଳେ ଦିଆଯାଇଥିବା ଶବ୍ଦ ପାଇଁ ସେପରି କଣ ହେବ ଭାବି କହିବା ଓ ଲେଖିବା </a:t>
            </a:r>
            <a:endParaRPr lang="en-IN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ରାଜା </a:t>
            </a:r>
            <a:r>
              <a:rPr lang="en-US" sz="2800" dirty="0" smtClean="0"/>
              <a:t>___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ଛାତ୍ର </a:t>
            </a:r>
            <a:r>
              <a:rPr lang="en-US" sz="2800" dirty="0" smtClean="0"/>
              <a:t>___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ବୁଢା </a:t>
            </a:r>
            <a:r>
              <a:rPr lang="en-US" sz="2800" dirty="0" smtClean="0"/>
              <a:t>___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ବାପା </a:t>
            </a:r>
            <a:r>
              <a:rPr lang="en-US" sz="2800" dirty="0" smtClean="0"/>
              <a:t>___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ଶିକ୍ଷକ</a:t>
            </a:r>
            <a:r>
              <a:rPr lang="en-US" sz="2800" dirty="0" smtClean="0"/>
              <a:t>___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1600" cy="838200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4000" b="1" u="sng" dirty="0" smtClean="0">
                <a:solidFill>
                  <a:schemeClr val="bg1"/>
                </a:solidFill>
              </a:rPr>
              <a:t>ପ୍ରଶ୍ନ</a:t>
            </a:r>
            <a:r>
              <a:rPr lang="en-US" sz="4000" b="1" u="sng" dirty="0" smtClean="0">
                <a:solidFill>
                  <a:schemeClr val="bg1"/>
                </a:solidFill>
              </a:rPr>
              <a:t> -</a:t>
            </a:r>
            <a:r>
              <a:rPr lang="en-US" sz="3200" b="1" u="sng" dirty="0" smtClean="0">
                <a:solidFill>
                  <a:schemeClr val="bg1"/>
                </a:solidFill>
              </a:rPr>
              <a:t> </a:t>
            </a:r>
            <a:r>
              <a:rPr lang="or-IN" dirty="0"/>
              <a:t>୧୧.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or-IN" dirty="0" smtClean="0"/>
              <a:t>"</a:t>
            </a:r>
            <a:r>
              <a:rPr lang="or-IN" dirty="0"/>
              <a:t>ପୁଅ" ଶବ୍ଦ ପାଇଁ ଯେପରି "ଝିଅ" ଶବ୍ଦ, ତଳେ ଦିଆଯାଇଥିବା ଶବ୍ଦ ପାଇଁ ସେପରି କଣ ହେବ ଭାବି କହିବା ଓ ଲେଖିବା </a:t>
            </a:r>
            <a:endParaRPr lang="en-IN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ରାଜା </a:t>
            </a:r>
            <a:r>
              <a:rPr lang="en-US" sz="2800" dirty="0" smtClean="0"/>
              <a:t>--- </a:t>
            </a:r>
            <a:r>
              <a:rPr lang="or-IN" sz="2800" dirty="0">
                <a:solidFill>
                  <a:srgbClr val="00B050"/>
                </a:solidFill>
              </a:rPr>
              <a:t>ରାଣୀ</a:t>
            </a:r>
            <a:r>
              <a:rPr lang="or-IN" sz="2800" dirty="0"/>
              <a:t>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ଛାତ୍ର </a:t>
            </a:r>
            <a:r>
              <a:rPr lang="en-US" sz="2800" dirty="0" smtClean="0"/>
              <a:t>--- </a:t>
            </a:r>
            <a:r>
              <a:rPr lang="or-IN" sz="2800" dirty="0">
                <a:solidFill>
                  <a:srgbClr val="00B050"/>
                </a:solidFill>
              </a:rPr>
              <a:t>ଛାତ୍ରୀ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ବୁଢା </a:t>
            </a:r>
            <a:r>
              <a:rPr lang="en-US" sz="2800" dirty="0" smtClean="0"/>
              <a:t>--- </a:t>
            </a:r>
            <a:r>
              <a:rPr lang="or-IN" sz="2800" dirty="0">
                <a:solidFill>
                  <a:srgbClr val="00B050"/>
                </a:solidFill>
              </a:rPr>
              <a:t>ବୁଢ଼ୀ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ବାପା </a:t>
            </a:r>
            <a:r>
              <a:rPr lang="en-US" sz="2800" dirty="0" smtClean="0"/>
              <a:t>---</a:t>
            </a:r>
            <a:r>
              <a:rPr lang="or-IN" sz="2800" dirty="0">
                <a:solidFill>
                  <a:srgbClr val="00B050"/>
                </a:solidFill>
              </a:rPr>
              <a:t>ମା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or-IN" sz="2800" dirty="0" smtClean="0"/>
              <a:t>ଶିକ୍ଷକ</a:t>
            </a:r>
            <a:r>
              <a:rPr lang="en-US" sz="2800" dirty="0" smtClean="0"/>
              <a:t>---</a:t>
            </a:r>
            <a:r>
              <a:rPr lang="or-IN" sz="2800" dirty="0">
                <a:solidFill>
                  <a:srgbClr val="00B050"/>
                </a:solidFill>
              </a:rPr>
              <a:t>ଶିକ୍ଷୟତ୍ରୀ</a:t>
            </a:r>
            <a:r>
              <a:rPr lang="or-IN" sz="2800" dirty="0"/>
              <a:t> </a:t>
            </a:r>
            <a:endParaRPr lang="en-IN" sz="2800" dirty="0"/>
          </a:p>
          <a:p>
            <a:pPr marL="457200" lvl="1" indent="0">
              <a:lnSpc>
                <a:spcPct val="150000"/>
              </a:lnSpc>
              <a:buNone/>
            </a:pPr>
            <a:endParaRPr lang="en-US" sz="2800" dirty="0" smtClean="0"/>
          </a:p>
          <a:p>
            <a:pPr marL="457200" lvl="1" indent="0">
              <a:lnSpc>
                <a:spcPct val="150000"/>
              </a:lnSpc>
              <a:buNone/>
            </a:pPr>
            <a:endParaRPr lang="or-IN" sz="2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4000" b="1" u="sng" dirty="0" smtClean="0">
                <a:solidFill>
                  <a:schemeClr val="bg1"/>
                </a:solidFill>
              </a:rPr>
              <a:t>ପ୍ରଶ୍ନ</a:t>
            </a:r>
            <a:r>
              <a:rPr lang="en-US" sz="4000" b="1" u="sng" dirty="0" smtClean="0">
                <a:solidFill>
                  <a:schemeClr val="bg1"/>
                </a:solidFill>
              </a:rPr>
              <a:t> -</a:t>
            </a:r>
            <a:r>
              <a:rPr lang="en-US" sz="3200" b="1" u="sng" dirty="0" smtClean="0">
                <a:solidFill>
                  <a:schemeClr val="bg1"/>
                </a:solidFill>
              </a:rPr>
              <a:t> </a:t>
            </a:r>
            <a:r>
              <a:rPr lang="or-IN" dirty="0"/>
              <a:t>୧୧. </a:t>
            </a:r>
            <a:r>
              <a:rPr lang="en-US" dirty="0" smtClean="0"/>
              <a:t>{</a:t>
            </a:r>
            <a:r>
              <a:rPr lang="or-IN" dirty="0" smtClean="0"/>
              <a:t>ଉତ୍ତର </a:t>
            </a:r>
            <a:r>
              <a:rPr lang="en-US" dirty="0" smtClean="0"/>
              <a:t>}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98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8200"/>
            <a:ext cx="12181600" cy="59959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or-IN" dirty="0" smtClean="0">
                <a:solidFill>
                  <a:srgbClr val="C00000"/>
                </a:solidFill>
              </a:rPr>
              <a:t>ରାଜାଙ୍କ </a:t>
            </a:r>
            <a:r>
              <a:rPr lang="or-IN" dirty="0">
                <a:solidFill>
                  <a:srgbClr val="C00000"/>
                </a:solidFill>
              </a:rPr>
              <a:t>ମନରେ କ୍ରମେ ଆଗ୍ରହ ବଢ଼ିଲା _ ଏହାକୁ ଏହିପରି ଲେଖାଯାଇପାରିବ - ରାଜାଙ୍କ ମନରେ କ୍ରମେ ଆଗ୍ରହ ବଢିବ 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endParaRPr lang="or-I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or-IN" dirty="0"/>
              <a:t>ସେହିପରି </a:t>
            </a:r>
            <a:r>
              <a:rPr lang="or-IN" dirty="0" smtClean="0"/>
              <a:t>ତଳ </a:t>
            </a:r>
            <a:r>
              <a:rPr lang="or-IN" dirty="0"/>
              <a:t>ବାକ୍ୟ </a:t>
            </a:r>
            <a:r>
              <a:rPr lang="or-IN" dirty="0" smtClean="0"/>
              <a:t>ଗୁଡିକୁ </a:t>
            </a:r>
            <a:r>
              <a:rPr lang="or-IN" dirty="0"/>
              <a:t>ଲେଖିବା 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or-IN" dirty="0"/>
              <a:t>(କ) ଲୋକଟି ଆଙ୍ଗୁଳି ନିର୍ଦ୍ଦେଶ କରି କହିଲା ---------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or-IN" dirty="0"/>
              <a:t>(ଖ) ମନ୍ତ୍ରୀ ଫେରିଆସି ସେହି କଥା ବର୍ଣ୍ଣନା କଲେ </a:t>
            </a:r>
            <a:r>
              <a:rPr lang="en-US" dirty="0" smtClean="0"/>
              <a:t>-----</a:t>
            </a:r>
            <a:endParaRPr lang="or-IN" dirty="0"/>
          </a:p>
          <a:p>
            <a:pPr marL="0" indent="0">
              <a:lnSpc>
                <a:spcPct val="150000"/>
              </a:lnSpc>
              <a:buNone/>
            </a:pPr>
            <a:r>
              <a:rPr lang="or-IN" dirty="0"/>
              <a:t>(ଗ) ରାଜା ତାହା ଦେଖି ବିଚାର କଲେ </a:t>
            </a:r>
            <a:r>
              <a:rPr lang="en-US" dirty="0" smtClean="0"/>
              <a:t>--------</a:t>
            </a:r>
            <a:endParaRPr lang="or-IN" dirty="0"/>
          </a:p>
          <a:p>
            <a:pPr marL="0" indent="0">
              <a:lnSpc>
                <a:spcPct val="150000"/>
              </a:lnSpc>
              <a:buNone/>
            </a:pPr>
            <a:r>
              <a:rPr lang="or-IN" dirty="0"/>
              <a:t>(ଘ) ଶଠ ବ୍ୟକ୍ତି ଦୁଇଜଣ ପୁରସ୍କାର ନେଇ ଚାଲିଗଲେ </a:t>
            </a:r>
            <a:r>
              <a:rPr lang="en-US" dirty="0" smtClean="0"/>
              <a:t>----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 smtClean="0">
                <a:solidFill>
                  <a:schemeClr val="bg1"/>
                </a:solidFill>
              </a:rPr>
              <a:t>୧୩</a:t>
            </a:r>
            <a:r>
              <a:rPr lang="or-IN" sz="3200" b="1" u="sng" dirty="0" smtClean="0">
                <a:solidFill>
                  <a:schemeClr val="bg1"/>
                </a:solidFill>
              </a:rPr>
              <a:t> </a:t>
            </a:r>
            <a:r>
              <a:rPr lang="en-IN" sz="3200" b="1" u="sng" dirty="0" smtClean="0">
                <a:solidFill>
                  <a:schemeClr val="bg1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964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8200"/>
            <a:ext cx="12181600" cy="59959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or-IN" dirty="0">
                <a:solidFill>
                  <a:srgbClr val="C00000"/>
                </a:solidFill>
              </a:rPr>
              <a:t>ରାଜାଙ୍କ ମନରେ କ୍ରମେ ଆଗ୍ରହ ବଢ଼ିଲା _ ଏହାକୁ ଏହିପରି ଲେଖାଯାଇପାରିବ - ରାଜାଙ୍କ ମନରେ କ୍ରମେ ଆଗ୍ରହ ବଢିବ 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endParaRPr lang="or-I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or-IN" dirty="0"/>
              <a:t>ସେହିପରି </a:t>
            </a:r>
            <a:r>
              <a:rPr lang="or-IN" dirty="0" smtClean="0"/>
              <a:t>ତଳ </a:t>
            </a:r>
            <a:r>
              <a:rPr lang="or-IN" dirty="0"/>
              <a:t>ବାକ୍ୟ </a:t>
            </a:r>
            <a:r>
              <a:rPr lang="or-IN" dirty="0" smtClean="0"/>
              <a:t>ଗୁଡିକୁ </a:t>
            </a:r>
            <a:r>
              <a:rPr lang="or-IN" dirty="0"/>
              <a:t>ଲେଖିବା </a:t>
            </a: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or-IN" dirty="0"/>
              <a:t>(କ) </a:t>
            </a:r>
            <a:r>
              <a:rPr lang="or-IN" dirty="0">
                <a:solidFill>
                  <a:srgbClr val="C00000"/>
                </a:solidFill>
              </a:rPr>
              <a:t>ଲୋକଟି ଆଙ୍ଗୁଳି ନିର୍ଦ୍ଦେଶ କରି କହିଲା </a:t>
            </a:r>
            <a:r>
              <a:rPr lang="en-US" dirty="0" smtClean="0"/>
              <a:t>---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	</a:t>
            </a:r>
            <a:r>
              <a:rPr lang="or-IN" b="1" dirty="0" smtClean="0">
                <a:solidFill>
                  <a:srgbClr val="00B050"/>
                </a:solidFill>
              </a:rPr>
              <a:t>ଲୋକ </a:t>
            </a:r>
            <a:r>
              <a:rPr lang="or-IN" b="1" dirty="0">
                <a:solidFill>
                  <a:srgbClr val="00B050"/>
                </a:solidFill>
              </a:rPr>
              <a:t>ଟି ଆଙ୍ଗୁଳି ନିର୍ଦେଶ କରି କହିବ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 smtClean="0"/>
              <a:t>(</a:t>
            </a:r>
            <a:r>
              <a:rPr lang="or-IN" dirty="0"/>
              <a:t>ଖ) </a:t>
            </a:r>
            <a:r>
              <a:rPr lang="or-IN" dirty="0">
                <a:solidFill>
                  <a:srgbClr val="C00000"/>
                </a:solidFill>
              </a:rPr>
              <a:t>ମନ୍ତ୍ରୀ ଫେରିଆସି ସେହି କଥା ବର୍ଣ୍ଣନା କଲେ </a:t>
            </a:r>
            <a:r>
              <a:rPr lang="en-US" dirty="0" smtClean="0"/>
              <a:t>-----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</a:t>
            </a:r>
            <a:r>
              <a:rPr lang="or-IN" dirty="0"/>
              <a:t> </a:t>
            </a:r>
            <a:r>
              <a:rPr lang="or-IN" b="1" dirty="0" smtClean="0">
                <a:solidFill>
                  <a:srgbClr val="00B050"/>
                </a:solidFill>
              </a:rPr>
              <a:t>ମନ୍ତ୍ରୀ ଫେରିଆସି ସେହି କଥା ବର୍ଣ୍ଣନା କରିବେ </a:t>
            </a:r>
            <a:endParaRPr lang="or-IN" b="1" dirty="0">
              <a:solidFill>
                <a:srgbClr val="00B05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/>
              <a:t>(ଗ) </a:t>
            </a:r>
            <a:r>
              <a:rPr lang="or-IN" dirty="0">
                <a:solidFill>
                  <a:srgbClr val="C00000"/>
                </a:solidFill>
              </a:rPr>
              <a:t>ରାଜା ତାହା ଦେଖି ବିଚାର କଲେ </a:t>
            </a:r>
            <a:r>
              <a:rPr lang="en-US" dirty="0" smtClean="0"/>
              <a:t>--------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</a:t>
            </a:r>
            <a:r>
              <a:rPr lang="or-IN" dirty="0"/>
              <a:t> </a:t>
            </a:r>
            <a:r>
              <a:rPr lang="or-IN" b="1" dirty="0">
                <a:solidFill>
                  <a:srgbClr val="00B050"/>
                </a:solidFill>
              </a:rPr>
              <a:t>ରାଜା ତାହା ଦେଖି ବିଚାର କରିବେ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or-IN" dirty="0">
                <a:solidFill>
                  <a:srgbClr val="00B050"/>
                </a:solidFill>
              </a:rPr>
              <a:t>(ଘ) </a:t>
            </a:r>
            <a:r>
              <a:rPr lang="or-IN" dirty="0">
                <a:solidFill>
                  <a:srgbClr val="C00000"/>
                </a:solidFill>
              </a:rPr>
              <a:t>ଶଠ ବ୍ୟକ୍ତି ଦୁଇଜଣ ପୁରସ୍କାର ନେଇ ଚାଲିଗଲେ </a:t>
            </a:r>
            <a:r>
              <a:rPr lang="en-US" dirty="0" smtClean="0"/>
              <a:t>----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	</a:t>
            </a:r>
            <a:r>
              <a:rPr lang="or-IN" dirty="0" smtClean="0"/>
              <a:t> </a:t>
            </a:r>
            <a:r>
              <a:rPr lang="or-IN" b="1" dirty="0">
                <a:solidFill>
                  <a:srgbClr val="00B050"/>
                </a:solidFill>
              </a:rPr>
              <a:t>ଶଠ ବ୍ୟକ୍ତି ଦୁଇଜଣ ପୁରସ୍କାର </a:t>
            </a:r>
            <a:r>
              <a:rPr lang="or-IN" b="1" dirty="0" smtClean="0">
                <a:solidFill>
                  <a:srgbClr val="00B050"/>
                </a:solidFill>
              </a:rPr>
              <a:t>ନେଇ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or-IN" b="1" dirty="0">
                <a:solidFill>
                  <a:srgbClr val="00B050"/>
                </a:solidFill>
              </a:rPr>
              <a:t>ଚାଲିଯିବେ </a:t>
            </a:r>
            <a:endParaRPr lang="en-IN" sz="2800" b="1" dirty="0">
              <a:solidFill>
                <a:srgbClr val="00B05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1600" cy="762000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 smtClean="0">
                <a:solidFill>
                  <a:schemeClr val="bg1"/>
                </a:solidFill>
              </a:rPr>
              <a:t>୧୩</a:t>
            </a:r>
            <a:r>
              <a:rPr lang="en-US" sz="3200" b="1" u="sng" dirty="0" smtClean="0">
                <a:solidFill>
                  <a:schemeClr val="bg1"/>
                </a:solidFill>
              </a:rPr>
              <a:t> </a:t>
            </a:r>
            <a:r>
              <a:rPr lang="en-US" sz="3200" dirty="0"/>
              <a:t>{</a:t>
            </a:r>
            <a:r>
              <a:rPr lang="or-IN" sz="3200" dirty="0"/>
              <a:t>ଉତ୍ତର </a:t>
            </a:r>
            <a:r>
              <a:rPr lang="en-US" sz="3200" dirty="0"/>
              <a:t>}</a:t>
            </a:r>
            <a:r>
              <a:rPr lang="or-IN" sz="3200" b="1" u="sng" dirty="0" smtClean="0">
                <a:solidFill>
                  <a:schemeClr val="bg1"/>
                </a:solidFill>
              </a:rPr>
              <a:t> </a:t>
            </a:r>
            <a:r>
              <a:rPr lang="en-IN" sz="3200" b="1" u="sng" dirty="0" smtClean="0">
                <a:solidFill>
                  <a:schemeClr val="bg1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517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553200" y="1600200"/>
            <a:ext cx="4953000" cy="50815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or-IN" sz="3200" dirty="0" smtClean="0"/>
              <a:t>ସୂତା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ଗୁଣ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ପରିଚ୍ଛଦ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ତନ୍ତ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ଶାସନ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ଜରି</a:t>
            </a:r>
            <a:endParaRPr lang="en-US" sz="3200" dirty="0" smtClean="0"/>
          </a:p>
          <a:p>
            <a:pPr algn="ctr">
              <a:lnSpc>
                <a:spcPct val="150000"/>
              </a:lnSpc>
            </a:pPr>
            <a:r>
              <a:rPr lang="or-IN" sz="3200" dirty="0" smtClean="0"/>
              <a:t>ଭଣ୍ଡାର</a:t>
            </a:r>
            <a:r>
              <a:rPr lang="or-IN" dirty="0" smtClean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0"/>
            <a:ext cx="12181600" cy="60721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or-IN" dirty="0"/>
              <a:t>ତଳେ ଦୁଇଟି </a:t>
            </a:r>
            <a:r>
              <a:rPr lang="or-IN" dirty="0" smtClean="0"/>
              <a:t>ବାକ୍ସରେ </a:t>
            </a:r>
            <a:r>
              <a:rPr lang="or-IN" dirty="0"/>
              <a:t>କେତେଗୁଡିଏ ଶବ୍ଦ ରଖାଯାଇଛି , ସେଗୁଡିକର ପରସ୍ପର ସହିତ ସମ୍ବନ୍ଧ ରହିଛି </a:t>
            </a:r>
            <a:r>
              <a:rPr lang="en-IN" dirty="0"/>
              <a:t>I </a:t>
            </a:r>
            <a:r>
              <a:rPr lang="or-IN" dirty="0"/>
              <a:t>ଆସ ସମ୍ବନ୍ଧ ଥିବା ଶବ୍ଦଗୁଡିକୁ ଏକାଠି ଯୋଡି ତଳେ </a:t>
            </a:r>
            <a:r>
              <a:rPr lang="or-IN" dirty="0" smtClean="0"/>
              <a:t>ଲେଖିବା</a:t>
            </a:r>
            <a:endParaRPr lang="en-US" dirty="0" smtClean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1600" cy="685800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or-IN" sz="3600" dirty="0" smtClean="0">
                <a:solidFill>
                  <a:schemeClr val="bg1"/>
                </a:solidFill>
              </a:rPr>
              <a:t>ପ୍ରଶ୍ନ ୧୨</a:t>
            </a:r>
            <a:r>
              <a:rPr lang="en-US" sz="3600" dirty="0" smtClean="0">
                <a:solidFill>
                  <a:schemeClr val="bg1"/>
                </a:solidFill>
              </a:rPr>
              <a:t>- </a:t>
            </a:r>
            <a:r>
              <a:rPr lang="or-IN" sz="3600" dirty="0">
                <a:solidFill>
                  <a:schemeClr val="bg1"/>
                </a:solidFill>
              </a:rPr>
              <a:t>ଆଲୋଚନା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609600" y="1600200"/>
            <a:ext cx="4953000" cy="508156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or-IN" sz="3600" dirty="0" smtClean="0"/>
              <a:t>ନୂତନ</a:t>
            </a:r>
            <a:endParaRPr lang="en-US" sz="3600" dirty="0" smtClean="0"/>
          </a:p>
          <a:p>
            <a:pPr algn="ctr">
              <a:lnSpc>
                <a:spcPct val="150000"/>
              </a:lnSpc>
            </a:pPr>
            <a:r>
              <a:rPr lang="or-IN" sz="3600" dirty="0" smtClean="0"/>
              <a:t>ସ୍ବର୍ଣ୍ଣ</a:t>
            </a:r>
            <a:endParaRPr lang="en-US" sz="3600" dirty="0" smtClean="0"/>
          </a:p>
          <a:p>
            <a:pPr algn="ctr">
              <a:lnSpc>
                <a:spcPct val="150000"/>
              </a:lnSpc>
            </a:pPr>
            <a:r>
              <a:rPr lang="or-IN" sz="3600" dirty="0"/>
              <a:t>ଶୂନ୍ୟ </a:t>
            </a:r>
            <a:endParaRPr lang="en-US" sz="3600" dirty="0" smtClean="0"/>
          </a:p>
          <a:p>
            <a:pPr algn="ctr">
              <a:lnSpc>
                <a:spcPct val="150000"/>
              </a:lnSpc>
            </a:pPr>
            <a:r>
              <a:rPr lang="or-IN" sz="3600" dirty="0" smtClean="0"/>
              <a:t>ଭଲ</a:t>
            </a:r>
            <a:endParaRPr lang="en-US" sz="3600" dirty="0" smtClean="0"/>
          </a:p>
          <a:p>
            <a:pPr algn="ctr">
              <a:lnSpc>
                <a:spcPct val="150000"/>
              </a:lnSpc>
            </a:pPr>
            <a:r>
              <a:rPr lang="or-IN" sz="3600" dirty="0" smtClean="0"/>
              <a:t>ରେଶମ</a:t>
            </a:r>
            <a:endParaRPr lang="en-US" sz="3600" dirty="0" smtClean="0"/>
          </a:p>
          <a:p>
            <a:pPr algn="ctr">
              <a:lnSpc>
                <a:spcPct val="150000"/>
              </a:lnSpc>
            </a:pPr>
            <a:r>
              <a:rPr lang="or-IN" sz="3600" dirty="0" smtClean="0"/>
              <a:t>ବିଚିତ୍ର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07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447802" y="2959101"/>
            <a:ext cx="8724900" cy="1892299"/>
          </a:xfrm>
          <a:prstGeom prst="horizontalScroll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85800" y="738256"/>
            <a:ext cx="10896600" cy="1725544"/>
          </a:xfrm>
          <a:prstGeom prst="ellipse">
            <a:avLst/>
          </a:prstGeom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2702" y="3475125"/>
            <a:ext cx="9353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r>
              <a:rPr lang="or-IN" sz="2800" dirty="0">
                <a:solidFill>
                  <a:srgbClr val="FFFF00"/>
                </a:solidFill>
              </a:rPr>
              <a:t>ଲିଙ୍ଗ ପରିବର୍ତ୍ତନ ଓ କାଳ ନିର୍ଣ୍ଣୟ ବିଷୟ ରେ ଜ୍ଞାନ ଆହରଣ </a:t>
            </a:r>
            <a:endParaRPr lang="en-US" sz="28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45880" y="5762024"/>
            <a:ext cx="1646121" cy="1095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75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214035"/>
            <a:ext cx="59690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838200" y="2514600"/>
            <a:ext cx="10778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dirty="0">
                <a:solidFill>
                  <a:srgbClr val="002060"/>
                </a:solidFill>
              </a:rPr>
              <a:t>ଆଲୋଚନା କରାଯାଇଥିବା ପ୍ରଶ୍ନ ୧୨ କୁ ଖାତା ରେ ଲେଖ</a:t>
            </a:r>
            <a:endParaRPr lang="en-IN" sz="2800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155" y="990600"/>
            <a:ext cx="738864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8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8800" b="1" cap="all" spc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8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8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0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272</Words>
  <Application>Microsoft Office PowerPoint</Application>
  <PresentationFormat>Custom</PresentationFormat>
  <Paragraphs>72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        ପ୍ରଶ୍ନ - ୧୧.</vt:lpstr>
      <vt:lpstr>        ପ୍ରଶ୍ନ - ୧୧. {ଉତ୍ତର }</vt:lpstr>
      <vt:lpstr>        ପ୍ରଶ୍ନ ୧୩  </vt:lpstr>
      <vt:lpstr>        ପ୍ରଶ୍ନ ୧୩ {ଉତ୍ତର }  </vt:lpstr>
      <vt:lpstr>ପ୍ରଶ୍ନ ୧୨- ଆଲୋଚନା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20</cp:revision>
  <dcterms:created xsi:type="dcterms:W3CDTF">2021-07-05T16:04:27Z</dcterms:created>
  <dcterms:modified xsi:type="dcterms:W3CDTF">2021-07-19T15:58:32Z</dcterms:modified>
</cp:coreProperties>
</file>