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jur3mQy9N1VmWpj+UuCwduksWLP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 name="Google Shape;5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1" name="Google Shape;8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5" name="Google Shape;95;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4" name="Shape 44"/>
        <p:cNvGrpSpPr/>
        <p:nvPr/>
      </p:nvGrpSpPr>
      <p:grpSpPr>
        <a:xfrm>
          <a:off x="0" y="0"/>
          <a:ext cx="0" cy="0"/>
          <a:chOff x="0" y="0"/>
          <a:chExt cx="0" cy="0"/>
        </a:xfrm>
      </p:grpSpPr>
      <p:sp>
        <p:nvSpPr>
          <p:cNvPr id="45" name="Google Shape;45;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 name="Shape 16"/>
        <p:cNvGrpSpPr/>
        <p:nvPr/>
      </p:nvGrpSpPr>
      <p:grpSpPr>
        <a:xfrm>
          <a:off x="0" y="0"/>
          <a:ext cx="0" cy="0"/>
          <a:chOff x="0" y="0"/>
          <a:chExt cx="0" cy="0"/>
        </a:xfrm>
      </p:grpSpPr>
      <p:sp>
        <p:nvSpPr>
          <p:cNvPr id="17" name="Google Shape;1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1" name="Google Shape;21;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2" name="Google Shape;22;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4" name="Shape 24"/>
        <p:cNvGrpSpPr/>
        <p:nvPr/>
      </p:nvGrpSpPr>
      <p:grpSpPr>
        <a:xfrm>
          <a:off x="0" y="0"/>
          <a:ext cx="0" cy="0"/>
          <a:chOff x="0" y="0"/>
          <a:chExt cx="0" cy="0"/>
        </a:xfrm>
      </p:grpSpPr>
      <p:sp>
        <p:nvSpPr>
          <p:cNvPr id="25" name="Google Shape;25;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6" name="Google Shape;26;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8" name="Shape 28"/>
        <p:cNvGrpSpPr/>
        <p:nvPr/>
      </p:nvGrpSpPr>
      <p:grpSpPr>
        <a:xfrm>
          <a:off x="0" y="0"/>
          <a:ext cx="0" cy="0"/>
          <a:chOff x="0" y="0"/>
          <a:chExt cx="0" cy="0"/>
        </a:xfrm>
      </p:grpSpPr>
      <p:sp>
        <p:nvSpPr>
          <p:cNvPr id="29" name="Google Shape;29;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0" name="Google Shape;3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1" name="Shape 31"/>
        <p:cNvGrpSpPr/>
        <p:nvPr/>
      </p:nvGrpSpPr>
      <p:grpSpPr>
        <a:xfrm>
          <a:off x="0" y="0"/>
          <a:ext cx="0" cy="0"/>
          <a:chOff x="0" y="0"/>
          <a:chExt cx="0" cy="0"/>
        </a:xfrm>
      </p:grpSpPr>
      <p:sp>
        <p:nvSpPr>
          <p:cNvPr id="32" name="Google Shape;32;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4" name="Google Shape;34;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5" name="Google Shape;35;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6" name="Google Shape;36;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7" name="Shape 37"/>
        <p:cNvGrpSpPr/>
        <p:nvPr/>
      </p:nvGrpSpPr>
      <p:grpSpPr>
        <a:xfrm>
          <a:off x="0" y="0"/>
          <a:ext cx="0" cy="0"/>
          <a:chOff x="0" y="0"/>
          <a:chExt cx="0" cy="0"/>
        </a:xfrm>
      </p:grpSpPr>
      <p:sp>
        <p:nvSpPr>
          <p:cNvPr id="38" name="Google Shape;38;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39" name="Google Shape;3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0" name="Shape 40"/>
        <p:cNvGrpSpPr/>
        <p:nvPr/>
      </p:nvGrpSpPr>
      <p:grpSpPr>
        <a:xfrm>
          <a:off x="0" y="0"/>
          <a:ext cx="0" cy="0"/>
          <a:chOff x="0" y="0"/>
          <a:chExt cx="0" cy="0"/>
        </a:xfrm>
      </p:grpSpPr>
      <p:sp>
        <p:nvSpPr>
          <p:cNvPr id="41" name="Google Shape;41;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rotWithShape="1">
          <a:blip r:embed="rId1">
            <a:alphaModFix/>
          </a:blip>
          <a:tile algn="tl" flip="none" tx="0" sx="100000" ty="0" sy="100000"/>
        </a:blip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5.png"/><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2.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11.png"/><Relationship Id="rId8"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14.png"/><Relationship Id="rId5"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jpg"/><Relationship Id="rId4" Type="http://schemas.openxmlformats.org/officeDocument/2006/relationships/image" Target="../media/image5.jpg"/><Relationship Id="rId5"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pic>
        <p:nvPicPr>
          <p:cNvPr id="50" name="Google Shape;50;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1" name="Google Shape;51;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sp>
        <p:nvSpPr>
          <p:cNvPr id="52" name="Google Shape;52;p1"/>
          <p:cNvSpPr txBox="1"/>
          <p:nvPr/>
        </p:nvSpPr>
        <p:spPr>
          <a:xfrm>
            <a:off x="1019503" y="746234"/>
            <a:ext cx="6884276" cy="3153104"/>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SESSION : 2</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CLASS : IV</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SUBJECT : ENGLISH</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CHAPTER NUMBER : 7</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CHAPTER NAME : Whittington and his cat</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SUBTOPIC :  Explanation , new words and new words</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pic>
        <p:nvPicPr>
          <p:cNvPr descr="C:\Users\USER\Desktop\images.png" id="118" name="Google Shape;118;p6"/>
          <p:cNvPicPr preferRelativeResize="0"/>
          <p:nvPr/>
        </p:nvPicPr>
        <p:blipFill rotWithShape="1">
          <a:blip r:embed="rId3">
            <a:alphaModFix/>
          </a:blip>
          <a:srcRect b="0" l="0" r="0" t="0"/>
          <a:stretch/>
        </p:blipFill>
        <p:spPr>
          <a:xfrm>
            <a:off x="0" y="0"/>
            <a:ext cx="9143999" cy="5143500"/>
          </a:xfrm>
          <a:prstGeom prst="rect">
            <a:avLst/>
          </a:prstGeom>
          <a:noFill/>
          <a:ln>
            <a:noFill/>
          </a:ln>
        </p:spPr>
      </p:pic>
      <p:pic>
        <p:nvPicPr>
          <p:cNvPr id="119" name="Google Shape;119;p6"/>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pic>
        <p:nvPicPr>
          <p:cNvPr id="57" name="Google Shape;57;p19"/>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58" name="Google Shape;58;p19"/>
          <p:cNvSpPr txBox="1"/>
          <p:nvPr/>
        </p:nvSpPr>
        <p:spPr>
          <a:xfrm>
            <a:off x="210531" y="159797"/>
            <a:ext cx="8688300" cy="458975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pic>
        <p:nvPicPr>
          <p:cNvPr id="59" name="Google Shape;59;p19"/>
          <p:cNvPicPr preferRelativeResize="0"/>
          <p:nvPr/>
        </p:nvPicPr>
        <p:blipFill rotWithShape="1">
          <a:blip r:embed="rId4">
            <a:alphaModFix/>
          </a:blip>
          <a:srcRect b="0" l="0" r="0" t="0"/>
          <a:stretch/>
        </p:blipFill>
        <p:spPr>
          <a:xfrm>
            <a:off x="382295" y="410715"/>
            <a:ext cx="2857500" cy="1600200"/>
          </a:xfrm>
          <a:prstGeom prst="rect">
            <a:avLst/>
          </a:prstGeom>
          <a:noFill/>
          <a:ln>
            <a:noFill/>
          </a:ln>
        </p:spPr>
      </p:pic>
      <p:pic>
        <p:nvPicPr>
          <p:cNvPr id="60" name="Google Shape;60;p19"/>
          <p:cNvPicPr preferRelativeResize="0"/>
          <p:nvPr/>
        </p:nvPicPr>
        <p:blipFill rotWithShape="1">
          <a:blip r:embed="rId5">
            <a:alphaModFix/>
          </a:blip>
          <a:srcRect b="0" l="0" r="0" t="0"/>
          <a:stretch/>
        </p:blipFill>
        <p:spPr>
          <a:xfrm>
            <a:off x="6825525" y="159797"/>
            <a:ext cx="1847850" cy="2466975"/>
          </a:xfrm>
          <a:prstGeom prst="rect">
            <a:avLst/>
          </a:prstGeom>
          <a:noFill/>
          <a:ln>
            <a:noFill/>
          </a:ln>
        </p:spPr>
      </p:pic>
      <p:pic>
        <p:nvPicPr>
          <p:cNvPr id="61" name="Google Shape;61;p19"/>
          <p:cNvPicPr preferRelativeResize="0"/>
          <p:nvPr/>
        </p:nvPicPr>
        <p:blipFill rotWithShape="1">
          <a:blip r:embed="rId6">
            <a:alphaModFix/>
          </a:blip>
          <a:srcRect b="0" l="0" r="0" t="0"/>
          <a:stretch/>
        </p:blipFill>
        <p:spPr>
          <a:xfrm>
            <a:off x="4077486" y="410715"/>
            <a:ext cx="2143125" cy="2143125"/>
          </a:xfrm>
          <a:prstGeom prst="rect">
            <a:avLst/>
          </a:prstGeom>
          <a:noFill/>
          <a:ln>
            <a:noFill/>
          </a:ln>
        </p:spPr>
      </p:pic>
      <p:pic>
        <p:nvPicPr>
          <p:cNvPr id="62" name="Google Shape;62;p19"/>
          <p:cNvPicPr preferRelativeResize="0"/>
          <p:nvPr/>
        </p:nvPicPr>
        <p:blipFill rotWithShape="1">
          <a:blip r:embed="rId7">
            <a:alphaModFix/>
          </a:blip>
          <a:srcRect b="0" l="0" r="0" t="0"/>
          <a:stretch/>
        </p:blipFill>
        <p:spPr>
          <a:xfrm>
            <a:off x="382295" y="2454674"/>
            <a:ext cx="2857500" cy="1600200"/>
          </a:xfrm>
          <a:prstGeom prst="rect">
            <a:avLst/>
          </a:prstGeom>
          <a:noFill/>
          <a:ln>
            <a:noFill/>
          </a:ln>
        </p:spPr>
      </p:pic>
      <p:pic>
        <p:nvPicPr>
          <p:cNvPr id="63" name="Google Shape;63;p19"/>
          <p:cNvPicPr preferRelativeResize="0"/>
          <p:nvPr/>
        </p:nvPicPr>
        <p:blipFill rotWithShape="1">
          <a:blip r:embed="rId8">
            <a:alphaModFix/>
          </a:blip>
          <a:srcRect b="0" l="0" r="0" t="0"/>
          <a:stretch/>
        </p:blipFill>
        <p:spPr>
          <a:xfrm>
            <a:off x="5437342" y="2798393"/>
            <a:ext cx="2619375" cy="1743075"/>
          </a:xfrm>
          <a:prstGeom prst="rect">
            <a:avLst/>
          </a:prstGeom>
          <a:noFill/>
          <a:ln>
            <a:noFill/>
          </a:ln>
        </p:spPr>
      </p:pic>
      <p:sp>
        <p:nvSpPr>
          <p:cNvPr id="64" name="Google Shape;64;p19"/>
          <p:cNvSpPr txBox="1"/>
          <p:nvPr>
            <p:ph type="title"/>
          </p:nvPr>
        </p:nvSpPr>
        <p:spPr>
          <a:xfrm>
            <a:off x="311700" y="2798392"/>
            <a:ext cx="8520600" cy="1072271"/>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
              <a:t>PETS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
                                        </p:tgtEl>
                                        <p:attrNameLst>
                                          <p:attrName>style.visibility</p:attrName>
                                        </p:attrNameLst>
                                      </p:cBhvr>
                                      <p:to>
                                        <p:strVal val="visible"/>
                                      </p:to>
                                    </p:set>
                                    <p:animEffect filter="fade" transition="in">
                                      <p:cBhvr>
                                        <p:cTn dur="500"/>
                                        <p:tgtEl>
                                          <p:spTgt spid="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500"/>
                                        <p:tgtEl>
                                          <p:spTgt spid="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gtEl>
                                        <p:attrNameLst>
                                          <p:attrName>style.visibility</p:attrName>
                                        </p:attrNameLst>
                                      </p:cBhvr>
                                      <p:to>
                                        <p:strVal val="visible"/>
                                      </p:to>
                                    </p:set>
                                    <p:animEffect filter="fade" transition="in">
                                      <p:cBhvr>
                                        <p:cTn dur="500"/>
                                        <p:tgtEl>
                                          <p:spTgt spid="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500"/>
                                        <p:tgtEl>
                                          <p:spTgt spid="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500"/>
                                        <p:tgtEl>
                                          <p:spTgt spid="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2000"/>
                                        <p:tgtEl>
                                          <p:spTgt spid="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pic>
        <p:nvPicPr>
          <p:cNvPr id="69" name="Google Shape;69;p20"/>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pic>
        <p:nvPicPr>
          <p:cNvPr id="70" name="Google Shape;70;p20"/>
          <p:cNvPicPr preferRelativeResize="0"/>
          <p:nvPr/>
        </p:nvPicPr>
        <p:blipFill rotWithShape="1">
          <a:blip r:embed="rId4">
            <a:alphaModFix/>
          </a:blip>
          <a:srcRect b="0" l="0" r="0" t="0"/>
          <a:stretch/>
        </p:blipFill>
        <p:spPr>
          <a:xfrm>
            <a:off x="1327211" y="521609"/>
            <a:ext cx="6489577" cy="1733550"/>
          </a:xfrm>
          <a:prstGeom prst="rect">
            <a:avLst/>
          </a:prstGeom>
          <a:noFill/>
          <a:ln>
            <a:noFill/>
          </a:ln>
        </p:spPr>
      </p:pic>
      <p:sp>
        <p:nvSpPr>
          <p:cNvPr id="71" name="Google Shape;71;p20"/>
          <p:cNvSpPr txBox="1"/>
          <p:nvPr>
            <p:ph type="title"/>
          </p:nvPr>
        </p:nvSpPr>
        <p:spPr>
          <a:xfrm>
            <a:off x="311700" y="2601157"/>
            <a:ext cx="8520600" cy="2263806"/>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                                    Pests</a:t>
            </a:r>
            <a:br>
              <a:rPr lang="en"/>
            </a:br>
            <a:r>
              <a:rPr lang="en"/>
              <a:t>Are there pests in your house? What do you do to keep your house free of pests?</a:t>
            </a:r>
            <a:br>
              <a:rPr lang="en"/>
            </a:br>
            <a:r>
              <a:rPr lang="en"/>
              <a:t>Do you think pets are useful to us?</a:t>
            </a:r>
            <a:br>
              <a:rPr lang="en"/>
            </a:br>
            <a:r>
              <a:rPr lang="en"/>
              <a:t>Lets enjoy a video on a pet.</a:t>
            </a:r>
            <a:endParaRPr/>
          </a:p>
        </p:txBody>
      </p:sp>
      <p:pic>
        <p:nvPicPr>
          <p:cNvPr id="72" name="Google Shape;72;p20"/>
          <p:cNvPicPr preferRelativeResize="0"/>
          <p:nvPr/>
        </p:nvPicPr>
        <p:blipFill rotWithShape="1">
          <a:blip r:embed="rId5">
            <a:alphaModFix/>
          </a:blip>
          <a:srcRect b="0" l="0" r="0" t="0"/>
          <a:stretch/>
        </p:blipFill>
        <p:spPr>
          <a:xfrm>
            <a:off x="6205491" y="3968318"/>
            <a:ext cx="1340529" cy="101784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500"/>
                                        <p:tgtEl>
                                          <p:spTgt spid="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pic>
        <p:nvPicPr>
          <p:cNvPr id="77" name="Google Shape;77;p5"/>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78" name="Google Shape;78;p5"/>
          <p:cNvSpPr txBox="1"/>
          <p:nvPr/>
        </p:nvSpPr>
        <p:spPr>
          <a:xfrm>
            <a:off x="272675" y="285050"/>
            <a:ext cx="8688300" cy="277346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1" lang="en" sz="2200" u="none" cap="none" strike="noStrike">
                <a:solidFill>
                  <a:srgbClr val="FF0000"/>
                </a:solidFill>
                <a:latin typeface="Arial"/>
                <a:ea typeface="Arial"/>
                <a:cs typeface="Arial"/>
                <a:sym typeface="Arial"/>
              </a:rPr>
              <a:t>LEARNING OUTCOME</a:t>
            </a:r>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139700" lvl="0" marL="0" marR="0" rtl="0" algn="l">
              <a:lnSpc>
                <a:spcPct val="100000"/>
              </a:lnSpc>
              <a:spcBef>
                <a:spcPts val="0"/>
              </a:spcBef>
              <a:spcAft>
                <a:spcPts val="0"/>
              </a:spcAft>
              <a:buClr>
                <a:srgbClr val="000000"/>
              </a:buClr>
              <a:buSzPts val="2200"/>
              <a:buFont typeface="Noto Sans Symbols"/>
              <a:buChar char="⮚"/>
            </a:pPr>
            <a:r>
              <a:rPr b="1" i="1" lang="en" sz="2200" u="none" cap="none" strike="noStrike">
                <a:solidFill>
                  <a:srgbClr val="FF0000"/>
                </a:solidFill>
                <a:latin typeface="Arial"/>
                <a:ea typeface="Arial"/>
                <a:cs typeface="Arial"/>
                <a:sym typeface="Arial"/>
              </a:rPr>
              <a:t>Knowledge of new words and their uses . </a:t>
            </a:r>
            <a:endParaRPr/>
          </a:p>
          <a:p>
            <a:pPr indent="-139700" lvl="0" marL="0" marR="0" rtl="0" algn="l">
              <a:lnSpc>
                <a:spcPct val="100000"/>
              </a:lnSpc>
              <a:spcBef>
                <a:spcPts val="0"/>
              </a:spcBef>
              <a:spcAft>
                <a:spcPts val="0"/>
              </a:spcAft>
              <a:buClr>
                <a:srgbClr val="000000"/>
              </a:buClr>
              <a:buSzPts val="2200"/>
              <a:buFont typeface="Noto Sans Symbols"/>
              <a:buChar char="⮚"/>
            </a:pPr>
            <a:r>
              <a:rPr b="1" i="1" lang="en" sz="2200" u="none" cap="none" strike="noStrike">
                <a:solidFill>
                  <a:srgbClr val="FF0000"/>
                </a:solidFill>
                <a:latin typeface="Arial"/>
                <a:ea typeface="Arial"/>
                <a:cs typeface="Arial"/>
                <a:sym typeface="Arial"/>
              </a:rPr>
              <a:t>Application of some phreses.</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Noto Sans Symbols"/>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1" lang="en" sz="2200" u="none" cap="none" strike="noStrike">
                <a:solidFill>
                  <a:srgbClr val="FF0000"/>
                </a:solidFill>
                <a:latin typeface="Arial"/>
                <a:ea typeface="Arial"/>
                <a:cs typeface="Arial"/>
                <a:sym typeface="Arial"/>
              </a:rPr>
              <a:t> </a:t>
            </a:r>
            <a:endParaRPr b="0" i="1"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18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3">
            <a:alphaModFix/>
          </a:blip>
          <a:tile algn="tl" flip="none" tx="0" sx="100000" ty="0" sy="100000"/>
        </a:blipFill>
      </p:bgPr>
    </p:bg>
    <p:spTree>
      <p:nvGrpSpPr>
        <p:cNvPr id="82" name="Shape 82"/>
        <p:cNvGrpSpPr/>
        <p:nvPr/>
      </p:nvGrpSpPr>
      <p:grpSpPr>
        <a:xfrm>
          <a:off x="0" y="0"/>
          <a:ext cx="0" cy="0"/>
          <a:chOff x="0" y="0"/>
          <a:chExt cx="0" cy="0"/>
        </a:xfrm>
      </p:grpSpPr>
      <p:sp>
        <p:nvSpPr>
          <p:cNvPr id="83" name="Google Shape;83;p21"/>
          <p:cNvSpPr txBox="1"/>
          <p:nvPr/>
        </p:nvSpPr>
        <p:spPr>
          <a:xfrm>
            <a:off x="272675" y="1156138"/>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2800" u="none" cap="none" strike="noStrike">
                <a:solidFill>
                  <a:srgbClr val="000000"/>
                </a:solidFill>
                <a:latin typeface="Calibri"/>
                <a:ea typeface="Calibri"/>
                <a:cs typeface="Calibri"/>
                <a:sym typeface="Calibri"/>
              </a:rPr>
              <a:t>After some days, Mr Fitwarren’s ship was ready to sail and he called for his servants.  It was the custom that everybody gave something they owned or made to be sold to foreign lands. The captain would return with the money for it. Poor Wittington had nothing but the cat.he gave his cat to the captain. The ship sailed along. </a:t>
            </a:r>
            <a:endParaRPr b="1" i="0" sz="2800" u="none" cap="none" strike="noStrike">
              <a:solidFill>
                <a:srgbClr val="000000"/>
              </a:solidFill>
              <a:latin typeface="Calibri"/>
              <a:ea typeface="Calibri"/>
              <a:cs typeface="Calibri"/>
              <a:sym typeface="Calibri"/>
            </a:endParaRPr>
          </a:p>
        </p:txBody>
      </p:sp>
      <p:pic>
        <p:nvPicPr>
          <p:cNvPr id="84" name="Google Shape;84;p21"/>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85" name="Google Shape;85;p21"/>
          <p:cNvSpPr/>
          <p:nvPr/>
        </p:nvSpPr>
        <p:spPr>
          <a:xfrm>
            <a:off x="170822" y="1862958"/>
            <a:ext cx="8742066" cy="1200329"/>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Calibri"/>
              <a:ea typeface="Calibri"/>
              <a:cs typeface="Calibri"/>
              <a:sym typeface="Calibri"/>
            </a:endParaRPr>
          </a:p>
        </p:txBody>
      </p:sp>
      <p:pic>
        <p:nvPicPr>
          <p:cNvPr id="86" name="Google Shape;86;p21"/>
          <p:cNvPicPr preferRelativeResize="0"/>
          <p:nvPr/>
        </p:nvPicPr>
        <p:blipFill rotWithShape="1">
          <a:blip r:embed="rId5">
            <a:alphaModFix/>
          </a:blip>
          <a:srcRect b="0" l="0" r="0" t="0"/>
          <a:stretch/>
        </p:blipFill>
        <p:spPr>
          <a:xfrm>
            <a:off x="4338177" y="3747920"/>
            <a:ext cx="2466975" cy="12979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1000"/>
                                        <p:tgtEl>
                                          <p:spTgt spid="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id="91" name="Google Shape;91;p22"/>
          <p:cNvPicPr preferRelativeResize="0"/>
          <p:nvPr/>
        </p:nvPicPr>
        <p:blipFill rotWithShape="1">
          <a:blip r:embed="rId3">
            <a:alphaModFix/>
          </a:blip>
          <a:srcRect b="0" l="0" r="0" t="0"/>
          <a:stretch/>
        </p:blipFill>
        <p:spPr>
          <a:xfrm>
            <a:off x="7988440" y="4199975"/>
            <a:ext cx="1147760" cy="925650"/>
          </a:xfrm>
          <a:prstGeom prst="rect">
            <a:avLst/>
          </a:prstGeom>
          <a:noFill/>
          <a:ln>
            <a:noFill/>
          </a:ln>
        </p:spPr>
      </p:pic>
      <p:sp>
        <p:nvSpPr>
          <p:cNvPr id="92" name="Google Shape;92;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sz="2400"/>
              <a:t>Soon, sailers were facing a menace. The ship was full of rats! They nibbled the food and tore the clothes. The sailors were irritated. The captain set Whittington’s cat out of it’s room hoping that it would kill a few rats. But Whittington’s cat killed all the rats. The captain and the soldiers were very happy. After a long journey, the ship reached the cost of Barbary.</a:t>
            </a:r>
            <a:br>
              <a:rPr lang="en" sz="2400"/>
            </a:br>
            <a:r>
              <a:rPr lang="en" sz="2400"/>
              <a:t>The captain sent patterns of the best things that he had to the king of the country. Soon, the king invited the captain to his palace for dinner. Just as they were about to sit down to dinner, a large number of mice rushed in and started nibbling the meat.</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23"/>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98" name="Google Shape;98;p23"/>
          <p:cNvSpPr txBox="1"/>
          <p:nvPr/>
        </p:nvSpPr>
        <p:spPr>
          <a:xfrm>
            <a:off x="272675" y="516946"/>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sp>
        <p:nvSpPr>
          <p:cNvPr id="99" name="Google Shape;99;p23"/>
          <p:cNvSpPr txBox="1"/>
          <p:nvPr>
            <p:ph type="title"/>
          </p:nvPr>
        </p:nvSpPr>
        <p:spPr>
          <a:xfrm>
            <a:off x="311700" y="516946"/>
            <a:ext cx="8520600" cy="3238307"/>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 sz="2400"/>
              <a:t>The captain was shocked and asked, “ How do you tolerate these pests?</a:t>
            </a:r>
            <a:br>
              <a:rPr lang="en" sz="2400"/>
            </a:br>
            <a:r>
              <a:rPr lang="en" sz="2400"/>
              <a:t>“We are helpless!” the king said, “I have offered a huge reward to anyone who will help us get rid of them. But nobody has been able to do anything”! The captain remembered Whittington’s cat and said “Do not worry, your Majesty! I have the perfect solution for your problem”.</a:t>
            </a:r>
            <a:br>
              <a:rPr lang="en" sz="2400"/>
            </a:br>
            <a:r>
              <a:rPr lang="en" sz="2400"/>
              <a:t>The king said sadly, “you do not understand. These pests are in thousands. We have tried everything.”</a:t>
            </a:r>
            <a:br>
              <a:rPr lang="en" sz="2400"/>
            </a:br>
            <a:r>
              <a:rPr lang="en" sz="2400"/>
              <a:t>the captain reassured the king, I promise you all will be fine and your country will be free of these pests. Soon, he returned with the cat. As soon as the cat saw the rats,</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4"/>
          <p:cNvSpPr txBox="1"/>
          <p:nvPr/>
        </p:nvSpPr>
        <p:spPr>
          <a:xfrm>
            <a:off x="272675" y="1156138"/>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2800" u="none" cap="none" strike="noStrike">
                <a:solidFill>
                  <a:srgbClr val="000000"/>
                </a:solidFill>
                <a:latin typeface="Calibri"/>
                <a:ea typeface="Calibri"/>
                <a:cs typeface="Calibri"/>
                <a:sym typeface="Calibri"/>
              </a:rPr>
              <a:t>She jumped out of the captain’s arms. In a few minutes, half the mice lay dead at her feet. The rest  scampered away in terror. The king was so happy that he ordered the ship to be loaded with all the treasure it would carry.</a:t>
            </a:r>
            <a:endParaRPr b="1" i="0" sz="2800" u="none" cap="none" strike="noStrike">
              <a:solidFill>
                <a:srgbClr val="000000"/>
              </a:solidFill>
              <a:latin typeface="Calibri"/>
              <a:ea typeface="Calibri"/>
              <a:cs typeface="Calibri"/>
              <a:sym typeface="Calibri"/>
            </a:endParaRPr>
          </a:p>
        </p:txBody>
      </p:sp>
      <p:pic>
        <p:nvPicPr>
          <p:cNvPr id="105" name="Google Shape;105;p24"/>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06" name="Google Shape;106;p24"/>
          <p:cNvSpPr/>
          <p:nvPr/>
        </p:nvSpPr>
        <p:spPr>
          <a:xfrm>
            <a:off x="218660" y="2105075"/>
            <a:ext cx="8656983" cy="830997"/>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Arial"/>
              <a:ea typeface="Arial"/>
              <a:cs typeface="Arial"/>
              <a:sym typeface="Arial"/>
            </a:endParaRPr>
          </a:p>
        </p:txBody>
      </p:sp>
      <p:pic>
        <p:nvPicPr>
          <p:cNvPr id="107" name="Google Shape;107;p24"/>
          <p:cNvPicPr preferRelativeResize="0"/>
          <p:nvPr/>
        </p:nvPicPr>
        <p:blipFill rotWithShape="1">
          <a:blip r:embed="rId4">
            <a:alphaModFix/>
          </a:blip>
          <a:srcRect b="0" l="0" r="0" t="0"/>
          <a:stretch/>
        </p:blipFill>
        <p:spPr>
          <a:xfrm>
            <a:off x="2905264" y="3110421"/>
            <a:ext cx="3424515" cy="1704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10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
              <a:t>New words</a:t>
            </a:r>
            <a:br>
              <a:rPr lang="en"/>
            </a:br>
            <a:r>
              <a:rPr lang="en"/>
              <a:t>custom- a tradition followed by a society</a:t>
            </a:r>
            <a:br>
              <a:rPr lang="en"/>
            </a:br>
            <a:r>
              <a:rPr lang="en"/>
              <a:t>menace- a threat or danger</a:t>
            </a:r>
            <a:br>
              <a:rPr lang="en"/>
            </a:br>
            <a:r>
              <a:rPr lang="en"/>
              <a:t>scampered- ran away quickly </a:t>
            </a:r>
            <a:endParaRPr/>
          </a:p>
        </p:txBody>
      </p:sp>
      <p:pic>
        <p:nvPicPr>
          <p:cNvPr id="113" name="Google Shape;113;p25"/>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coreProperties>
</file>